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handoutMasterIdLst>
    <p:handoutMasterId r:id="rId34"/>
  </p:handoutMasterIdLst>
  <p:sldIdLst>
    <p:sldId id="494" r:id="rId2"/>
    <p:sldId id="549" r:id="rId3"/>
    <p:sldId id="551" r:id="rId4"/>
    <p:sldId id="513" r:id="rId5"/>
    <p:sldId id="467" r:id="rId6"/>
    <p:sldId id="559" r:id="rId7"/>
    <p:sldId id="560" r:id="rId8"/>
    <p:sldId id="554" r:id="rId9"/>
    <p:sldId id="582" r:id="rId10"/>
    <p:sldId id="599" r:id="rId11"/>
    <p:sldId id="602" r:id="rId12"/>
    <p:sldId id="558" r:id="rId13"/>
    <p:sldId id="595" r:id="rId14"/>
    <p:sldId id="555" r:id="rId15"/>
    <p:sldId id="556" r:id="rId16"/>
    <p:sldId id="564" r:id="rId17"/>
    <p:sldId id="593" r:id="rId18"/>
    <p:sldId id="567" r:id="rId19"/>
    <p:sldId id="568" r:id="rId20"/>
    <p:sldId id="594" r:id="rId21"/>
    <p:sldId id="566" r:id="rId22"/>
    <p:sldId id="563" r:id="rId23"/>
    <p:sldId id="603" r:id="rId24"/>
    <p:sldId id="604" r:id="rId25"/>
    <p:sldId id="605" r:id="rId26"/>
    <p:sldId id="606" r:id="rId27"/>
    <p:sldId id="557" r:id="rId28"/>
    <p:sldId id="607" r:id="rId29"/>
    <p:sldId id="596" r:id="rId30"/>
    <p:sldId id="597" r:id="rId31"/>
    <p:sldId id="562" r:id="rId32"/>
  </p:sldIdLst>
  <p:sldSz cx="9144000" cy="6858000" type="screen4x3"/>
  <p:notesSz cx="7104063" cy="10234613"/>
  <p:defaultTextStyle>
    <a:defPPr>
      <a:defRPr lang="de-CH"/>
    </a:defPPr>
    <a:lvl1pPr algn="l" rtl="0" fontAlgn="base">
      <a:spcBef>
        <a:spcPct val="0"/>
      </a:spcBef>
      <a:spcAft>
        <a:spcPct val="0"/>
      </a:spcAft>
      <a:defRPr sz="2400" kern="1200">
        <a:solidFill>
          <a:schemeClr val="tx1"/>
        </a:solidFill>
        <a:latin typeface="Times"/>
        <a:ea typeface="+mn-ea"/>
        <a:cs typeface="+mn-cs"/>
      </a:defRPr>
    </a:lvl1pPr>
    <a:lvl2pPr marL="457200" algn="l" rtl="0" fontAlgn="base">
      <a:spcBef>
        <a:spcPct val="0"/>
      </a:spcBef>
      <a:spcAft>
        <a:spcPct val="0"/>
      </a:spcAft>
      <a:defRPr sz="2400" kern="1200">
        <a:solidFill>
          <a:schemeClr val="tx1"/>
        </a:solidFill>
        <a:latin typeface="Times"/>
        <a:ea typeface="+mn-ea"/>
        <a:cs typeface="+mn-cs"/>
      </a:defRPr>
    </a:lvl2pPr>
    <a:lvl3pPr marL="914400" algn="l" rtl="0" fontAlgn="base">
      <a:spcBef>
        <a:spcPct val="0"/>
      </a:spcBef>
      <a:spcAft>
        <a:spcPct val="0"/>
      </a:spcAft>
      <a:defRPr sz="2400" kern="1200">
        <a:solidFill>
          <a:schemeClr val="tx1"/>
        </a:solidFill>
        <a:latin typeface="Times"/>
        <a:ea typeface="+mn-ea"/>
        <a:cs typeface="+mn-cs"/>
      </a:defRPr>
    </a:lvl3pPr>
    <a:lvl4pPr marL="1371600" algn="l" rtl="0" fontAlgn="base">
      <a:spcBef>
        <a:spcPct val="0"/>
      </a:spcBef>
      <a:spcAft>
        <a:spcPct val="0"/>
      </a:spcAft>
      <a:defRPr sz="2400" kern="1200">
        <a:solidFill>
          <a:schemeClr val="tx1"/>
        </a:solidFill>
        <a:latin typeface="Times"/>
        <a:ea typeface="+mn-ea"/>
        <a:cs typeface="+mn-cs"/>
      </a:defRPr>
    </a:lvl4pPr>
    <a:lvl5pPr marL="1828800" algn="l" rtl="0" fontAlgn="base">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F9999"/>
    <a:srgbClr val="2A6A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autoAdjust="0"/>
    <p:restoredTop sz="96429" autoAdjust="0"/>
  </p:normalViewPr>
  <p:slideViewPr>
    <p:cSldViewPr snapToGrid="0">
      <p:cViewPr varScale="1">
        <p:scale>
          <a:sx n="89" d="100"/>
          <a:sy n="89" d="100"/>
        </p:scale>
        <p:origin x="-1624" y="-112"/>
      </p:cViewPr>
      <p:guideLst>
        <p:guide orient="horz" pos="2160"/>
        <p:guide pos="347"/>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9219" name="Rectangle 3"/>
          <p:cNvSpPr>
            <a:spLocks noGrp="1" noChangeArrowheads="1"/>
          </p:cNvSpPr>
          <p:nvPr>
            <p:ph type="dt" sz="quarter"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9220" name="Rectangle 4"/>
          <p:cNvSpPr>
            <a:spLocks noGrp="1" noChangeArrowheads="1"/>
          </p:cNvSpPr>
          <p:nvPr>
            <p:ph type="ftr" sz="quarter" idx="2"/>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9221" name="Rectangle 5"/>
          <p:cNvSpPr>
            <a:spLocks noGrp="1" noChangeArrowheads="1"/>
          </p:cNvSpPr>
          <p:nvPr>
            <p:ph type="sldNum" sz="quarter" idx="3"/>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3FE048A2-3215-41F9-8FA1-805972C5933F}" type="slidenum">
              <a:rPr lang="de-CH"/>
              <a:pPr>
                <a:defRPr/>
              </a:pPr>
              <a:t>‹#›</a:t>
            </a:fld>
            <a:endParaRPr lang="de-CH"/>
          </a:p>
        </p:txBody>
      </p:sp>
    </p:spTree>
    <p:extLst>
      <p:ext uri="{BB962C8B-B14F-4D97-AF65-F5344CB8AC3E}">
        <p14:creationId xmlns:p14="http://schemas.microsoft.com/office/powerpoint/2010/main" val="1110201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0" hangingPunct="0">
              <a:defRPr sz="1300">
                <a:latin typeface="Times"/>
              </a:defRPr>
            </a:lvl1pPr>
          </a:lstStyle>
          <a:p>
            <a:pPr>
              <a:defRPr/>
            </a:pPr>
            <a:endParaRPr lang="de-CH"/>
          </a:p>
        </p:txBody>
      </p:sp>
      <p:sp>
        <p:nvSpPr>
          <p:cNvPr id="8195" name="Rectangle 3"/>
          <p:cNvSpPr>
            <a:spLocks noGrp="1" noChangeArrowheads="1"/>
          </p:cNvSpPr>
          <p:nvPr>
            <p:ph type="dt" idx="1"/>
          </p:nvPr>
        </p:nvSpPr>
        <p:spPr bwMode="auto">
          <a:xfrm>
            <a:off x="4025424" y="0"/>
            <a:ext cx="3078639"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0" hangingPunct="0">
              <a:defRPr sz="1300">
                <a:latin typeface="Times"/>
              </a:defRPr>
            </a:lvl1pPr>
          </a:lstStyle>
          <a:p>
            <a:pPr>
              <a:defRPr/>
            </a:pPr>
            <a:endParaRPr lang="de-CH"/>
          </a:p>
        </p:txBody>
      </p:sp>
      <p:sp>
        <p:nvSpPr>
          <p:cNvPr id="13316" name="Rectangle 4"/>
          <p:cNvSpPr>
            <a:spLocks noGrp="1" noRot="1" noChangeAspect="1" noChangeArrowheads="1" noTextEdit="1"/>
          </p:cNvSpPr>
          <p:nvPr>
            <p:ph type="sldImg" idx="2"/>
          </p:nvPr>
        </p:nvSpPr>
        <p:spPr bwMode="auto">
          <a:xfrm>
            <a:off x="993775" y="768350"/>
            <a:ext cx="5116513" cy="383698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46785" y="4860925"/>
            <a:ext cx="5210493"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de-CH" noProof="0" smtClean="0"/>
              <a:t>Mastertextformat bearbeiten</a:t>
            </a:r>
          </a:p>
          <a:p>
            <a:pPr lvl="1"/>
            <a:r>
              <a:rPr lang="de-CH" noProof="0" smtClean="0"/>
              <a:t>Zweite Ebene</a:t>
            </a:r>
          </a:p>
          <a:p>
            <a:pPr lvl="2"/>
            <a:r>
              <a:rPr lang="de-CH" noProof="0" smtClean="0"/>
              <a:t>Dritte Ebene</a:t>
            </a:r>
          </a:p>
          <a:p>
            <a:pPr lvl="3"/>
            <a:r>
              <a:rPr lang="de-CH" noProof="0" smtClean="0"/>
              <a:t>Vierte Ebene</a:t>
            </a:r>
          </a:p>
          <a:p>
            <a:pPr lvl="4"/>
            <a:r>
              <a:rPr lang="de-CH" noProof="0" smtClean="0"/>
              <a:t>Fünfte Ebene</a:t>
            </a:r>
          </a:p>
        </p:txBody>
      </p:sp>
      <p:sp>
        <p:nvSpPr>
          <p:cNvPr id="8198" name="Rectangle 6"/>
          <p:cNvSpPr>
            <a:spLocks noGrp="1" noChangeArrowheads="1"/>
          </p:cNvSpPr>
          <p:nvPr>
            <p:ph type="ftr" sz="quarter" idx="4"/>
          </p:nvPr>
        </p:nvSpPr>
        <p:spPr bwMode="auto">
          <a:xfrm>
            <a:off x="1"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0" hangingPunct="0">
              <a:defRPr sz="1300">
                <a:latin typeface="Times"/>
              </a:defRPr>
            </a:lvl1pPr>
          </a:lstStyle>
          <a:p>
            <a:pPr>
              <a:defRPr/>
            </a:pPr>
            <a:endParaRPr lang="de-CH"/>
          </a:p>
        </p:txBody>
      </p:sp>
      <p:sp>
        <p:nvSpPr>
          <p:cNvPr id="8199" name="Rectangle 7"/>
          <p:cNvSpPr>
            <a:spLocks noGrp="1" noChangeArrowheads="1"/>
          </p:cNvSpPr>
          <p:nvPr>
            <p:ph type="sldNum" sz="quarter" idx="5"/>
          </p:nvPr>
        </p:nvSpPr>
        <p:spPr bwMode="auto">
          <a:xfrm>
            <a:off x="4025424" y="9723439"/>
            <a:ext cx="3078639"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0" hangingPunct="0">
              <a:defRPr sz="1300">
                <a:latin typeface="Times"/>
              </a:defRPr>
            </a:lvl1pPr>
          </a:lstStyle>
          <a:p>
            <a:pPr>
              <a:defRPr/>
            </a:pPr>
            <a:fld id="{DAD16527-4211-4FB6-8044-97CC21B67568}" type="slidenum">
              <a:rPr lang="de-CH"/>
              <a:pPr>
                <a:defRPr/>
              </a:pPr>
              <a:t>‹#›</a:t>
            </a:fld>
            <a:endParaRPr lang="de-CH"/>
          </a:p>
        </p:txBody>
      </p:sp>
    </p:spTree>
    <p:extLst>
      <p:ext uri="{BB962C8B-B14F-4D97-AF65-F5344CB8AC3E}">
        <p14:creationId xmlns:p14="http://schemas.microsoft.com/office/powerpoint/2010/main" val="23786325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a:ea typeface="+mn-ea"/>
        <a:cs typeface="+mn-cs"/>
      </a:defRPr>
    </a:lvl1pPr>
    <a:lvl2pPr marL="457200" algn="l" rtl="0" eaLnBrk="0" fontAlgn="base" hangingPunct="0">
      <a:spcBef>
        <a:spcPct val="30000"/>
      </a:spcBef>
      <a:spcAft>
        <a:spcPct val="0"/>
      </a:spcAft>
      <a:defRPr sz="1200" kern="1200">
        <a:solidFill>
          <a:schemeClr val="tx1"/>
        </a:solidFill>
        <a:latin typeface="Times"/>
        <a:ea typeface="+mn-ea"/>
        <a:cs typeface="+mn-cs"/>
      </a:defRPr>
    </a:lvl2pPr>
    <a:lvl3pPr marL="914400" algn="l" rtl="0" eaLnBrk="0" fontAlgn="base" hangingPunct="0">
      <a:spcBef>
        <a:spcPct val="30000"/>
      </a:spcBef>
      <a:spcAft>
        <a:spcPct val="0"/>
      </a:spcAft>
      <a:defRPr sz="1200" kern="1200">
        <a:solidFill>
          <a:schemeClr val="tx1"/>
        </a:solidFill>
        <a:latin typeface="Times"/>
        <a:ea typeface="+mn-ea"/>
        <a:cs typeface="+mn-cs"/>
      </a:defRPr>
    </a:lvl3pPr>
    <a:lvl4pPr marL="1371600" algn="l" rtl="0" eaLnBrk="0" fontAlgn="base" hangingPunct="0">
      <a:spcBef>
        <a:spcPct val="30000"/>
      </a:spcBef>
      <a:spcAft>
        <a:spcPct val="0"/>
      </a:spcAft>
      <a:defRPr sz="1200" kern="1200">
        <a:solidFill>
          <a:schemeClr val="tx1"/>
        </a:solidFill>
        <a:latin typeface="Times"/>
        <a:ea typeface="+mn-ea"/>
        <a:cs typeface="+mn-cs"/>
      </a:defRPr>
    </a:lvl4pPr>
    <a:lvl5pPr marL="1828800" algn="l" rtl="0" eaLnBrk="0" fontAlgn="base" hangingPunct="0">
      <a:spcBef>
        <a:spcPct val="30000"/>
      </a:spcBef>
      <a:spcAft>
        <a:spcPct val="0"/>
      </a:spcAft>
      <a:defRPr sz="1200" kern="1200">
        <a:solidFill>
          <a:schemeClr val="tx1"/>
        </a:solidFill>
        <a:latin typeface="Times"/>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1</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57673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10</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11</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txBox="1">
            <a:spLocks noGrp="1" noChangeArrowheads="1"/>
          </p:cNvSpPr>
          <p:nvPr/>
        </p:nvSpPr>
        <p:spPr bwMode="auto">
          <a:xfrm>
            <a:off x="4025424" y="9723439"/>
            <a:ext cx="3078639" cy="511175"/>
          </a:xfrm>
          <a:prstGeom prst="rect">
            <a:avLst/>
          </a:prstGeom>
          <a:noFill/>
          <a:ln w="9525">
            <a:noFill/>
            <a:miter lim="800000"/>
            <a:headEnd/>
            <a:tailEnd/>
          </a:ln>
        </p:spPr>
        <p:txBody>
          <a:bodyPr lIns="99048" tIns="49524" rIns="99048" bIns="49524" anchor="b"/>
          <a:lstStyle/>
          <a:p>
            <a:pPr algn="r" eaLnBrk="0" hangingPunct="0"/>
            <a:fld id="{3FD8B48C-0786-4393-86CB-62AC20D6BDE3}" type="slidenum">
              <a:rPr lang="en-GB" sz="1300"/>
              <a:pPr algn="r" eaLnBrk="0" hangingPunct="0"/>
              <a:t>12</a:t>
            </a:fld>
            <a:endParaRPr lang="en-GB" sz="13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102925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0" tIns="49521" rIns="99040" bIns="49521"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D17BBC55-51BF-4F2D-9C28-3C81E673A44C}" type="slidenum">
              <a:rPr lang="en-GB" altLang="en-US" sz="1300"/>
              <a:pPr algn="r"/>
              <a:t>13</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4475" indent="-244475"/>
            <a:endParaRPr lang="en-GB" altLang="en-US" sz="2200" smtClean="0">
              <a:latin typeface="Arial" pitchFamily="34" charset="0"/>
            </a:endParaRPr>
          </a:p>
        </p:txBody>
      </p:sp>
    </p:spTree>
    <p:extLst>
      <p:ext uri="{BB962C8B-B14F-4D97-AF65-F5344CB8AC3E}">
        <p14:creationId xmlns:p14="http://schemas.microsoft.com/office/powerpoint/2010/main" val="3572473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65" tIns="49533" rIns="99065" bIns="49533"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1CC8C93B-9EB8-4977-8009-565C82C874C3}" type="slidenum">
              <a:rPr lang="en-GB" altLang="en-US" sz="1300"/>
              <a:pPr algn="r">
                <a:spcBef>
                  <a:spcPct val="0"/>
                </a:spcBef>
              </a:pPr>
              <a:t>15</a:t>
            </a:fld>
            <a:endParaRPr lang="en-GB" alt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mtClean="0">
              <a:latin typeface="Times" panose="02020603050405020304" pitchFamily="18" charset="0"/>
            </a:endParaRPr>
          </a:p>
        </p:txBody>
      </p:sp>
    </p:spTree>
    <p:extLst>
      <p:ext uri="{BB962C8B-B14F-4D97-AF65-F5344CB8AC3E}">
        <p14:creationId xmlns:p14="http://schemas.microsoft.com/office/powerpoint/2010/main" val="115036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6C438440-448B-4A70-A348-05D21F128488}" type="slidenum">
              <a:rPr lang="en-GB" altLang="en-US" sz="1300"/>
              <a:pPr algn="r">
                <a:spcBef>
                  <a:spcPct val="0"/>
                </a:spcBef>
              </a:pPr>
              <a:t>16</a:t>
            </a:fld>
            <a:endParaRPr lang="en-GB" alt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2553352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00FB14CA-8204-422D-9AC7-F1923A8D632F}" type="slidenum">
              <a:rPr lang="en-GB" altLang="en-US" sz="1300"/>
              <a:pPr algn="r"/>
              <a:t>17</a:t>
            </a:fld>
            <a:endParaRPr lang="en-GB" altLang="en-US"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3402414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9FCA11D4-F45E-4B4C-8582-7367CD61030A}" type="slidenum">
              <a:rPr lang="en-GB" altLang="en-US" sz="1300"/>
              <a:pPr algn="r"/>
              <a:t>18</a:t>
            </a:fld>
            <a:endParaRPr lang="en-GB" altLang="en-US" sz="13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28936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F74A50D5-A132-43CC-9164-523CF245C3CC}" type="slidenum">
              <a:rPr lang="en-GB" altLang="en-US" sz="1300"/>
              <a:pPr algn="r"/>
              <a:t>19</a:t>
            </a:fld>
            <a:endParaRPr lang="en-GB" alt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GB" altLang="en-US" sz="2200" dirty="0" smtClean="0">
              <a:latin typeface="Arial" pitchFamily="34" charset="0"/>
            </a:endParaRPr>
          </a:p>
        </p:txBody>
      </p:sp>
    </p:spTree>
    <p:extLst>
      <p:ext uri="{BB962C8B-B14F-4D97-AF65-F5344CB8AC3E}">
        <p14:creationId xmlns:p14="http://schemas.microsoft.com/office/powerpoint/2010/main" val="315537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A0924DB8-7C99-49E2-AE65-F1BFDE74232E}" type="slidenum">
              <a:rPr lang="en-GB" altLang="en-US" sz="1300"/>
              <a:pPr algn="r"/>
              <a:t>20</a:t>
            </a:fld>
            <a:endParaRPr lang="en-GB" altLang="en-US" sz="13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a:spcBef>
                <a:spcPct val="0"/>
              </a:spcBef>
              <a:spcAft>
                <a:spcPts val="1000"/>
              </a:spcAft>
              <a:buClr>
                <a:srgbClr val="2A6AB3"/>
              </a:buClr>
              <a:buFont typeface="Wingdings" pitchFamily="2" charset="2"/>
              <a:buChar char="§"/>
            </a:pPr>
            <a:r>
              <a:rPr lang="en-GB" altLang="en-US" smtClean="0"/>
              <a:t>Holland, G. J., 1980: An analytic model of the wind and pressure profiles in hurricanes. Monthly Weather Review, 108, 1212-1218.</a:t>
            </a:r>
          </a:p>
          <a:p>
            <a:pPr marL="246063" indent="-246063">
              <a:buFontTx/>
              <a:buChar char="•"/>
            </a:pPr>
            <a:r>
              <a:rPr lang="en-GB" altLang="en-US" smtClean="0">
                <a:solidFill>
                  <a:srgbClr val="000000"/>
                </a:solidFill>
              </a:rPr>
              <a:t>Vickery, P.J. and D. Wadhera, 2008: Statistical models of Holland pressure profile parameter and radius to maximum winds of hurricanes from flight-level pressure and H*wind data. J. Appl. Meteor. Clim.</a:t>
            </a:r>
          </a:p>
          <a:p>
            <a:pPr marL="246063" indent="-246063">
              <a:buFontTx/>
              <a:buChar char="•"/>
            </a:pPr>
            <a:r>
              <a:rPr lang="en-GB" altLang="en-US" smtClean="0">
                <a:solidFill>
                  <a:srgbClr val="000000"/>
                </a:solidFill>
              </a:rPr>
              <a:t>Holland, G. J., 2008: A Revised Hurricane Pressure–Wind Model, </a:t>
            </a:r>
            <a:r>
              <a:rPr lang="en-GB" altLang="en-US" smtClean="0"/>
              <a:t>Monthly Weather Review, 136, 3432-3445.</a:t>
            </a:r>
          </a:p>
        </p:txBody>
      </p:sp>
    </p:spTree>
    <p:extLst>
      <p:ext uri="{BB962C8B-B14F-4D97-AF65-F5344CB8AC3E}">
        <p14:creationId xmlns:p14="http://schemas.microsoft.com/office/powerpoint/2010/main" val="36980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2</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B2306F97-02EE-491B-B5A0-554543F140CC}" type="slidenum">
              <a:rPr lang="en-GB" altLang="en-US" sz="1300"/>
              <a:pPr algn="r"/>
              <a:t>21</a:t>
            </a:fld>
            <a:endParaRPr lang="en-GB" altLang="en-US" sz="13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93646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AF878F9D-3557-44B5-BDD0-300BBBEB90ED}" type="slidenum">
              <a:rPr lang="en-GB" altLang="en-US" sz="1300"/>
              <a:pPr algn="r">
                <a:spcBef>
                  <a:spcPct val="0"/>
                </a:spcBef>
              </a:pPr>
              <a:t>22</a:t>
            </a:fld>
            <a:endParaRPr lang="en-GB" altLang="en-US" sz="13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Brainstorm ten adaptation measures for Florida, please…</a:t>
            </a:r>
          </a:p>
        </p:txBody>
      </p:sp>
    </p:spTree>
    <p:extLst>
      <p:ext uri="{BB962C8B-B14F-4D97-AF65-F5344CB8AC3E}">
        <p14:creationId xmlns:p14="http://schemas.microsoft.com/office/powerpoint/2010/main" val="626779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477AD75-A8D3-41A7-9693-857E1A2C525E}" type="slidenum">
              <a:rPr lang="en-GB" altLang="de-DE" sz="1300"/>
              <a:pPr algn="r"/>
              <a:t>23</a:t>
            </a:fld>
            <a:endParaRPr lang="en-GB" altLang="de-DE" sz="13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r>
              <a:rPr lang="en-GB" altLang="de-DE" smtClean="0">
                <a:latin typeface="Times" panose="02020603050405020304" pitchFamily="18" charset="0"/>
              </a:rPr>
              <a:t>There are four primary reasons for applying a positive discount rate:</a:t>
            </a:r>
          </a:p>
          <a:p>
            <a:pPr marL="246063" indent="-246063" eaLnBrk="1" hangingPunct="1">
              <a:buFontTx/>
              <a:buChar char="•"/>
            </a:pPr>
            <a:r>
              <a:rPr lang="en-GB" altLang="de-DE" smtClean="0">
                <a:latin typeface="Times" panose="02020603050405020304" pitchFamily="18" charset="0"/>
              </a:rPr>
              <a:t>First, positive rates of </a:t>
            </a:r>
            <a:r>
              <a:rPr lang="en-GB" altLang="de-DE" b="1" smtClean="0">
                <a:latin typeface="Times" panose="02020603050405020304" pitchFamily="18" charset="0"/>
              </a:rPr>
              <a:t>inflation</a:t>
            </a:r>
            <a:r>
              <a:rPr lang="en-GB" altLang="de-DE" smtClean="0">
                <a:latin typeface="Times" panose="02020603050405020304" pitchFamily="18" charset="0"/>
              </a:rPr>
              <a:t> diminish the purchasing power of dollars over time. </a:t>
            </a:r>
          </a:p>
          <a:p>
            <a:pPr marL="246063" indent="-246063" eaLnBrk="1" hangingPunct="1">
              <a:buFontTx/>
              <a:buChar char="•"/>
            </a:pPr>
            <a:r>
              <a:rPr lang="en-GB" altLang="de-DE" smtClean="0">
                <a:latin typeface="Times" panose="02020603050405020304" pitchFamily="18" charset="0"/>
              </a:rPr>
              <a:t>Second, dollars can be </a:t>
            </a:r>
            <a:r>
              <a:rPr lang="en-GB" altLang="de-DE" b="1" smtClean="0">
                <a:latin typeface="Times" panose="02020603050405020304" pitchFamily="18" charset="0"/>
              </a:rPr>
              <a:t>invested</a:t>
            </a:r>
            <a:r>
              <a:rPr lang="en-GB" altLang="de-DE" smtClean="0">
                <a:latin typeface="Times" panose="02020603050405020304" pitchFamily="18" charset="0"/>
              </a:rPr>
              <a:t> today, earning a positive rate of return. </a:t>
            </a:r>
          </a:p>
          <a:p>
            <a:pPr marL="246063" indent="-246063" eaLnBrk="1" hangingPunct="1">
              <a:buFontTx/>
              <a:buChar char="•"/>
            </a:pPr>
            <a:r>
              <a:rPr lang="en-GB" altLang="de-DE" smtClean="0">
                <a:latin typeface="Times" panose="02020603050405020304" pitchFamily="18" charset="0"/>
              </a:rPr>
              <a:t>Third, there is </a:t>
            </a:r>
            <a:r>
              <a:rPr lang="en-GB" altLang="de-DE" b="1" smtClean="0">
                <a:latin typeface="Times" panose="02020603050405020304" pitchFamily="18" charset="0"/>
              </a:rPr>
              <a:t>uncertainty</a:t>
            </a:r>
            <a:r>
              <a:rPr lang="en-GB" altLang="de-DE" smtClean="0">
                <a:latin typeface="Times" panose="02020603050405020304" pitchFamily="18" charset="0"/>
              </a:rPr>
              <a:t> surrounding the ability to obtain promised future income. That is, there is the risk that a future benefit (e.g., enhanced fish catches) will never be realized. </a:t>
            </a:r>
          </a:p>
          <a:p>
            <a:pPr marL="246063" indent="-246063" eaLnBrk="1" hangingPunct="1">
              <a:buFontTx/>
              <a:buChar char="•"/>
            </a:pPr>
            <a:r>
              <a:rPr lang="en-GB" altLang="de-DE" smtClean="0">
                <a:latin typeface="Times" panose="02020603050405020304" pitchFamily="18" charset="0"/>
              </a:rPr>
              <a:t>Finally, humans are generally </a:t>
            </a:r>
            <a:r>
              <a:rPr lang="en-GB" altLang="de-DE" b="1" smtClean="0">
                <a:latin typeface="Times" panose="02020603050405020304" pitchFamily="18" charset="0"/>
              </a:rPr>
              <a:t>impatient</a:t>
            </a:r>
            <a:r>
              <a:rPr lang="en-GB" altLang="de-DE" smtClean="0">
                <a:latin typeface="Times" panose="02020603050405020304" pitchFamily="18" charset="0"/>
              </a:rPr>
              <a:t> and prefer instant gratification to waiting for long-term benefits. </a:t>
            </a:r>
          </a:p>
        </p:txBody>
      </p:sp>
    </p:spTree>
    <p:extLst>
      <p:ext uri="{BB962C8B-B14F-4D97-AF65-F5344CB8AC3E}">
        <p14:creationId xmlns:p14="http://schemas.microsoft.com/office/powerpoint/2010/main" val="1346644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E2DBC900-6077-4A4C-81A5-18F61823FACC}" type="slidenum">
              <a:rPr lang="en-GB" altLang="de-DE" sz="1300"/>
              <a:pPr algn="r"/>
              <a:t>24</a:t>
            </a:fld>
            <a:endParaRPr lang="en-GB" altLang="de-DE" sz="13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11798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0C7EDA13-5DBD-43B8-AB2F-B376661F1023}" type="slidenum">
              <a:rPr lang="en-GB" altLang="de-DE" sz="1300"/>
              <a:pPr algn="r"/>
              <a:t>25</a:t>
            </a:fld>
            <a:endParaRPr lang="en-GB" altLang="de-DE" sz="13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383832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5CA6136E-7AE4-4171-BDA4-01F7E8CAA3B9}" type="slidenum">
              <a:rPr lang="en-GB" altLang="en-US" sz="1300"/>
              <a:pPr algn="r">
                <a:spcBef>
                  <a:spcPct val="0"/>
                </a:spcBef>
              </a:pPr>
              <a:t>26</a:t>
            </a:fld>
            <a:endParaRPr lang="en-GB" alt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3997712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D54D8585-FEE7-4662-A700-EAEBBC3D21D4}" type="slidenum">
              <a:rPr lang="en-GB" altLang="en-US" sz="1300"/>
              <a:pPr algn="r">
                <a:spcBef>
                  <a:spcPct val="0"/>
                </a:spcBef>
              </a:pPr>
              <a:t>27</a:t>
            </a:fld>
            <a:endParaRPr lang="en-GB" alt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en-US" smtClean="0">
              <a:latin typeface="Times" panose="02020603050405020304" pitchFamily="18" charset="0"/>
            </a:endParaRPr>
          </a:p>
        </p:txBody>
      </p:sp>
    </p:spTree>
    <p:extLst>
      <p:ext uri="{BB962C8B-B14F-4D97-AF65-F5344CB8AC3E}">
        <p14:creationId xmlns:p14="http://schemas.microsoft.com/office/powerpoint/2010/main" val="1288583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F92FC804-D0B0-49BE-9695-A350A8A45913}" type="slidenum">
              <a:rPr lang="en-GB" altLang="de-DE" sz="1300">
                <a:latin typeface="SwissReSans" pitchFamily="34" charset="0"/>
                <a:cs typeface="Arial" panose="020B0604020202020204" pitchFamily="34" charset="0"/>
              </a:rPr>
              <a:pPr/>
              <a:t>28</a:t>
            </a:fld>
            <a:endParaRPr lang="en-GB" altLang="de-DE" sz="1300">
              <a:latin typeface="SwissReSans" pitchFamily="34" charset="0"/>
              <a:cs typeface="Arial" panose="020B0604020202020204" pitchFamily="34" charset="0"/>
            </a:endParaRPr>
          </a:p>
        </p:txBody>
      </p:sp>
      <p:sp>
        <p:nvSpPr>
          <p:cNvPr id="153602" name="Rectangle 2"/>
          <p:cNvSpPr>
            <a:spLocks noGrp="1" noRot="1" noChangeAspect="1" noChangeArrowheads="1" noTextEdit="1"/>
          </p:cNvSpPr>
          <p:nvPr>
            <p:ph type="sldImg"/>
          </p:nvPr>
        </p:nvSpPr>
        <p:spPr>
          <a:xfrm>
            <a:off x="995363" y="768350"/>
            <a:ext cx="5114925" cy="3836988"/>
          </a:xfrm>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de-DE" smtClean="0">
              <a:latin typeface="SwissReSans" pitchFamily="34" charset="0"/>
            </a:endParaRPr>
          </a:p>
        </p:txBody>
      </p:sp>
    </p:spTree>
    <p:extLst>
      <p:ext uri="{BB962C8B-B14F-4D97-AF65-F5344CB8AC3E}">
        <p14:creationId xmlns:p14="http://schemas.microsoft.com/office/powerpoint/2010/main" val="1293855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29</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30</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5C5B1E7E-0EF9-47B5-96F1-BE7C154AB096}" type="slidenum">
              <a:rPr lang="en-GB" smtClean="0"/>
              <a:pPr/>
              <a:t>3</a:t>
            </a:fld>
            <a:endParaRPr lang="en-GB" dirty="0"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3444394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584200"/>
            <a:endParaRPr lang="en-US" altLang="de-DE" sz="900" smtClean="0">
              <a:solidFill>
                <a:srgbClr val="33CCCC"/>
              </a:solidFill>
              <a:latin typeface="SwissReSans Light" pitchFamily="34" charset="0"/>
            </a:endParaRPr>
          </a:p>
          <a:p>
            <a:pPr defTabSz="584200"/>
            <a:endParaRPr lang="en-GB" altLang="de-DE" smtClean="0">
              <a:latin typeface="Times" panose="02020603050405020304" pitchFamily="18"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23EC7585-0112-4273-B16A-F4685775A41A}" type="slidenum">
              <a:rPr lang="en-GB" altLang="de-DE" sz="1300"/>
              <a:pPr/>
              <a:t>31</a:t>
            </a:fld>
            <a:endParaRPr lang="en-GB" altLang="de-DE" sz="1300"/>
          </a:p>
        </p:txBody>
      </p:sp>
    </p:spTree>
    <p:extLst>
      <p:ext uri="{BB962C8B-B14F-4D97-AF65-F5344CB8AC3E}">
        <p14:creationId xmlns:p14="http://schemas.microsoft.com/office/powerpoint/2010/main" val="322144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B51F57EC-0D7A-4892-AD7A-CAFA0D4EEFE0}" type="slidenum">
              <a:rPr lang="en-GB" smtClean="0"/>
              <a:pPr/>
              <a:t>4</a:t>
            </a:fld>
            <a:endParaRPr lang="en-GB" dirty="0"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marL="246063" indent="-246063" eaLnBrk="1" hangingPunct="1">
              <a:buFontTx/>
              <a:buNone/>
            </a:pPr>
            <a:endParaRPr lang="en-GB" sz="2200" dirty="0" smtClean="0">
              <a:latin typeface="Arial" charset="0"/>
            </a:endParaRPr>
          </a:p>
        </p:txBody>
      </p:sp>
    </p:spTree>
    <p:extLst>
      <p:ext uri="{BB962C8B-B14F-4D97-AF65-F5344CB8AC3E}">
        <p14:creationId xmlns:p14="http://schemas.microsoft.com/office/powerpoint/2010/main" val="255634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345486F6-6601-4332-B5B4-8DC1BCED1345}" type="slidenum">
              <a:rPr lang="en-GB" smtClean="0"/>
              <a:pPr/>
              <a:t>5</a:t>
            </a:fld>
            <a:endParaRPr lang="en-GB" dirty="0"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marL="234950" indent="-234950" eaLnBrk="1" hangingPunct="1">
              <a:buFontTx/>
              <a:buNone/>
            </a:pPr>
            <a:r>
              <a:rPr lang="en-GB" sz="2100" dirty="0" smtClean="0">
                <a:latin typeface="Arial" charset="0"/>
              </a:rPr>
              <a:t>Cost</a:t>
            </a:r>
            <a:r>
              <a:rPr lang="en-GB" sz="2100" baseline="0" dirty="0" smtClean="0">
                <a:latin typeface="Arial" charset="0"/>
              </a:rPr>
              <a:t> of mitigation vs. Cost of adaptation</a:t>
            </a:r>
            <a:endParaRPr lang="en-GB" sz="2100" dirty="0" smtClean="0">
              <a:latin typeface="Arial" charset="0"/>
            </a:endParaRPr>
          </a:p>
        </p:txBody>
      </p:sp>
    </p:spTree>
    <p:extLst>
      <p:ext uri="{BB962C8B-B14F-4D97-AF65-F5344CB8AC3E}">
        <p14:creationId xmlns:p14="http://schemas.microsoft.com/office/powerpoint/2010/main" val="3712006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fld id="{125054B8-3536-4F80-9DEF-65467C30E25E}" type="slidenum">
              <a:rPr lang="en-US" altLang="en-US" sz="1300" smtClean="0"/>
              <a:pPr/>
              <a:t>6</a:t>
            </a:fld>
            <a:endParaRPr lang="en-US" altLang="en-US" sz="1300"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z="1100" b="1" dirty="0" smtClean="0"/>
              <a:t>Question: What’s the key driver here?</a:t>
            </a:r>
          </a:p>
          <a:p>
            <a:endParaRPr lang="en-GB" altLang="en-US" sz="1100" dirty="0" smtClean="0"/>
          </a:p>
          <a:p>
            <a:r>
              <a:rPr lang="en-GB" altLang="en-US" sz="1100" dirty="0" smtClean="0"/>
              <a:t>Major disasters:</a:t>
            </a:r>
          </a:p>
          <a:p>
            <a:r>
              <a:rPr lang="en-GB" altLang="en-US" sz="1100" dirty="0" smtClean="0"/>
              <a:t>- 1994: Northridge earthquake (US)</a:t>
            </a:r>
          </a:p>
          <a:p>
            <a:r>
              <a:rPr lang="en-GB" altLang="en-US" sz="1100" dirty="0" smtClean="0"/>
              <a:t>- 1995: Hurricane Opal, floods (US, Mexico, Gulf of Mexico) ; Great Hanshin earthquake in Kobe (Japan)</a:t>
            </a:r>
          </a:p>
          <a:p>
            <a:r>
              <a:rPr lang="en-GB" altLang="en-US" sz="1100" dirty="0" smtClean="0"/>
              <a:t>- 1999: Winter storm </a:t>
            </a:r>
            <a:r>
              <a:rPr lang="en-GB" altLang="en-US" sz="1100" dirty="0" err="1" smtClean="0"/>
              <a:t>Lothar</a:t>
            </a:r>
            <a:r>
              <a:rPr lang="en-GB" altLang="en-US" sz="1100" dirty="0" smtClean="0"/>
              <a:t> (Switzerland, UK, France et al) ; Typhoon Bart/No 18 (Japan) ; Winter storm Martin (Spain, France, Switzerland)</a:t>
            </a:r>
          </a:p>
          <a:p>
            <a:r>
              <a:rPr lang="en-GB" altLang="en-US" sz="1100" dirty="0" smtClean="0"/>
              <a:t>- 2001: Terror attack on WTC, Pentagon and other buildings (US) ; Tropical storm Allison, floods (US)</a:t>
            </a:r>
          </a:p>
          <a:p>
            <a:r>
              <a:rPr lang="en-GB" altLang="en-US" sz="1100" dirty="0" smtClean="0"/>
              <a:t>- 2004: Hurricane Ivan, damage to oil rigs (US, Caribbean, Barbados et al) ; Hurricane Charley, floods (US, Cuba, Jamaica et al)</a:t>
            </a:r>
          </a:p>
          <a:p>
            <a:r>
              <a:rPr lang="en-GB" altLang="en-US" sz="1100" dirty="0" smtClean="0"/>
              <a:t>- 2005: Hurricane Katrina, floods, damn burst, damage to oil rigs (US, Gulf of Mexico, Bahamas, North Atlantic) ; Hurricane Wilma, floods (US, Mexico, Jamaica, Haiti et al) ; Hurricane Rita, floods, damage to oil rigs (US, Gulf of Mexico, Cuba)</a:t>
            </a:r>
          </a:p>
          <a:p>
            <a:r>
              <a:rPr lang="en-GB" altLang="en-US" sz="1100" dirty="0" smtClean="0"/>
              <a:t>- 2008: Hurricane Ike, floods, offshore damage (US, Caribbean, Gulf of Mexico et al)</a:t>
            </a:r>
          </a:p>
          <a:p>
            <a:r>
              <a:rPr lang="en-GB" altLang="en-US" sz="1100" dirty="0" smtClean="0"/>
              <a:t>- 2010: Earthquake triggers tsunami (Chile) ; Earthquake (New Zealand) ; Winter storm </a:t>
            </a:r>
            <a:r>
              <a:rPr lang="en-GB" altLang="en-US" sz="1100" dirty="0" err="1" smtClean="0"/>
              <a:t>Xynthia</a:t>
            </a:r>
            <a:r>
              <a:rPr lang="en-GB" altLang="en-US" sz="1100" dirty="0" smtClean="0"/>
              <a:t> (France, Germany, Belgium et al)</a:t>
            </a:r>
          </a:p>
          <a:p>
            <a:r>
              <a:rPr lang="en-GB" altLang="en-US" sz="1100" dirty="0" smtClean="0"/>
              <a:t>- 2011: Floods (Australia) ; Earthquake (New Zealand) ; Earthquake, tsunami (Japan) ; Floods (Thailand) ; Earthquake (Turkey)</a:t>
            </a:r>
          </a:p>
          <a:p>
            <a:endParaRPr lang="en-GB" altLang="en-US" sz="1100" dirty="0" smtClean="0"/>
          </a:p>
        </p:txBody>
      </p:sp>
    </p:spTree>
    <p:extLst>
      <p:ext uri="{BB962C8B-B14F-4D97-AF65-F5344CB8AC3E}">
        <p14:creationId xmlns:p14="http://schemas.microsoft.com/office/powerpoint/2010/main" val="22386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r"/>
            <a:fld id="{8AC95D03-1E70-4C51-9FF6-E9046A7E4924}" type="slidenum">
              <a:rPr lang="en-GB" altLang="en-US" sz="1300"/>
              <a:pPr algn="r"/>
              <a:t>7</a:t>
            </a:fld>
            <a:endParaRPr lang="en-GB"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endParaRPr lang="en-GB" altLang="en-US" sz="2200" smtClean="0">
              <a:latin typeface="Arial" pitchFamily="34" charset="0"/>
            </a:endParaRPr>
          </a:p>
        </p:txBody>
      </p:sp>
    </p:spTree>
    <p:extLst>
      <p:ext uri="{BB962C8B-B14F-4D97-AF65-F5344CB8AC3E}">
        <p14:creationId xmlns:p14="http://schemas.microsoft.com/office/powerpoint/2010/main" val="262739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txBox="1">
            <a:spLocks noGrp="1" noChangeArrowheads="1"/>
          </p:cNvSpPr>
          <p:nvPr/>
        </p:nvSpPr>
        <p:spPr bwMode="auto">
          <a:xfrm>
            <a:off x="4025424" y="9723439"/>
            <a:ext cx="3078639"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spcBef>
                <a:spcPct val="30000"/>
              </a:spcBef>
              <a:defRPr sz="1200">
                <a:solidFill>
                  <a:schemeClr val="tx1"/>
                </a:solidFill>
                <a:latin typeface="Times" panose="02020603050405020304" pitchFamily="18" charset="0"/>
              </a:defRPr>
            </a:lvl1pPr>
            <a:lvl2pPr marL="742950" indent="-285750" eaLnBrk="0" hangingPunct="0">
              <a:spcBef>
                <a:spcPct val="30000"/>
              </a:spcBef>
              <a:defRPr sz="1200">
                <a:solidFill>
                  <a:schemeClr val="tx1"/>
                </a:solidFill>
                <a:latin typeface="Times" panose="02020603050405020304" pitchFamily="18" charset="0"/>
              </a:defRPr>
            </a:lvl2pPr>
            <a:lvl3pPr marL="1143000" indent="-228600" eaLnBrk="0" hangingPunct="0">
              <a:spcBef>
                <a:spcPct val="30000"/>
              </a:spcBef>
              <a:defRPr sz="1200">
                <a:solidFill>
                  <a:schemeClr val="tx1"/>
                </a:solidFill>
                <a:latin typeface="Times" panose="02020603050405020304" pitchFamily="18" charset="0"/>
              </a:defRPr>
            </a:lvl3pPr>
            <a:lvl4pPr marL="1600200" indent="-228600" eaLnBrk="0" hangingPunct="0">
              <a:spcBef>
                <a:spcPct val="30000"/>
              </a:spcBef>
              <a:defRPr sz="1200">
                <a:solidFill>
                  <a:schemeClr val="tx1"/>
                </a:solidFill>
                <a:latin typeface="Times" panose="02020603050405020304" pitchFamily="18" charset="0"/>
              </a:defRPr>
            </a:lvl4pPr>
            <a:lvl5pPr marL="2057400" indent="-228600" eaLnBrk="0" hangingPunct="0">
              <a:spcBef>
                <a:spcPct val="30000"/>
              </a:spcBef>
              <a:defRPr sz="1200">
                <a:solidFill>
                  <a:schemeClr val="tx1"/>
                </a:solidFill>
                <a:latin typeface="Times" panose="02020603050405020304" pitchFamily="18" charset="0"/>
              </a:defRPr>
            </a:lvl5pPr>
            <a:lvl6pPr marL="2514600" indent="-228600" eaLnBrk="0" fontAlgn="base" hangingPunct="0">
              <a:spcBef>
                <a:spcPct val="30000"/>
              </a:spcBef>
              <a:spcAft>
                <a:spcPct val="0"/>
              </a:spcAft>
              <a:defRPr sz="1200">
                <a:solidFill>
                  <a:schemeClr val="tx1"/>
                </a:solidFill>
                <a:latin typeface="Times" panose="02020603050405020304" pitchFamily="18" charset="0"/>
              </a:defRPr>
            </a:lvl6pPr>
            <a:lvl7pPr marL="2971800" indent="-228600" eaLnBrk="0" fontAlgn="base" hangingPunct="0">
              <a:spcBef>
                <a:spcPct val="30000"/>
              </a:spcBef>
              <a:spcAft>
                <a:spcPct val="0"/>
              </a:spcAft>
              <a:defRPr sz="1200">
                <a:solidFill>
                  <a:schemeClr val="tx1"/>
                </a:solidFill>
                <a:latin typeface="Times" panose="02020603050405020304" pitchFamily="18" charset="0"/>
              </a:defRPr>
            </a:lvl7pPr>
            <a:lvl8pPr marL="3429000" indent="-228600" eaLnBrk="0" fontAlgn="base" hangingPunct="0">
              <a:spcBef>
                <a:spcPct val="30000"/>
              </a:spcBef>
              <a:spcAft>
                <a:spcPct val="0"/>
              </a:spcAft>
              <a:defRPr sz="1200">
                <a:solidFill>
                  <a:schemeClr val="tx1"/>
                </a:solidFill>
                <a:latin typeface="Times" panose="02020603050405020304" pitchFamily="18" charset="0"/>
              </a:defRPr>
            </a:lvl8pPr>
            <a:lvl9pPr marL="3886200" indent="-228600" eaLnBrk="0" fontAlgn="base" hangingPunct="0">
              <a:spcBef>
                <a:spcPct val="30000"/>
              </a:spcBef>
              <a:spcAft>
                <a:spcPct val="0"/>
              </a:spcAft>
              <a:defRPr sz="1200">
                <a:solidFill>
                  <a:schemeClr val="tx1"/>
                </a:solidFill>
                <a:latin typeface="Times" panose="02020603050405020304" pitchFamily="18" charset="0"/>
              </a:defRPr>
            </a:lvl9pPr>
          </a:lstStyle>
          <a:p>
            <a:pPr algn="r">
              <a:spcBef>
                <a:spcPct val="0"/>
              </a:spcBef>
            </a:pPr>
            <a:fld id="{9ACFC2F4-D01A-4685-96D0-1193D2EE512E}" type="slidenum">
              <a:rPr lang="en-GB" altLang="en-US" sz="1300"/>
              <a:pPr algn="r">
                <a:spcBef>
                  <a:spcPct val="0"/>
                </a:spcBef>
              </a:pPr>
              <a:t>8</a:t>
            </a:fld>
            <a:endParaRPr lang="en-GB"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r>
              <a:rPr lang="en-GB" altLang="en-US" dirty="0" smtClean="0">
                <a:latin typeface="Times" panose="02020603050405020304" pitchFamily="18" charset="0"/>
              </a:rPr>
              <a:t>Question: how to go about? How would you tackle</a:t>
            </a:r>
            <a:r>
              <a:rPr lang="en-GB" altLang="en-US" baseline="0" dirty="0" smtClean="0">
                <a:latin typeface="Times" panose="02020603050405020304" pitchFamily="18" charset="0"/>
              </a:rPr>
              <a:t> this? Adaptation first, development second? Or vice versa?</a:t>
            </a:r>
          </a:p>
          <a:p>
            <a:pPr marL="0" indent="0" eaLnBrk="1" hangingPunct="1">
              <a:buFontTx/>
              <a:buNone/>
            </a:pPr>
            <a:r>
              <a:rPr lang="en-GB" altLang="en-US" baseline="0" dirty="0" smtClean="0">
                <a:latin typeface="Times" panose="02020603050405020304" pitchFamily="18" charset="0"/>
              </a:rPr>
              <a:t>Remember what we discussed in natural catastrophe modelling and scenarios…</a:t>
            </a:r>
            <a:endParaRPr lang="en-GB" altLang="en-US" dirty="0" smtClean="0">
              <a:latin typeface="Times" panose="02020603050405020304" pitchFamily="18" charset="0"/>
            </a:endParaRPr>
          </a:p>
        </p:txBody>
      </p:sp>
    </p:spTree>
    <p:extLst>
      <p:ext uri="{BB962C8B-B14F-4D97-AF65-F5344CB8AC3E}">
        <p14:creationId xmlns:p14="http://schemas.microsoft.com/office/powerpoint/2010/main" val="21833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4025900" y="9723438"/>
            <a:ext cx="30781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r"/>
            <a:fld id="{6D8F4585-511F-47EA-B025-6CAE86863E24}" type="slidenum">
              <a:rPr lang="en-GB" altLang="de-DE" sz="1300"/>
              <a:pPr algn="r"/>
              <a:t>9</a:t>
            </a:fld>
            <a:endParaRPr lang="en-GB" altLang="de-DE" sz="13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6063" indent="-246063" eaLnBrk="1" hangingPunct="1">
              <a:buFontTx/>
              <a:buChar char="•"/>
            </a:pPr>
            <a:endParaRPr lang="en-GB" altLang="de-DE" smtClean="0">
              <a:latin typeface="Times" panose="02020603050405020304" pitchFamily="18" charset="0"/>
            </a:endParaRPr>
          </a:p>
        </p:txBody>
      </p:sp>
    </p:spTree>
    <p:extLst>
      <p:ext uri="{BB962C8B-B14F-4D97-AF65-F5344CB8AC3E}">
        <p14:creationId xmlns:p14="http://schemas.microsoft.com/office/powerpoint/2010/main" val="15736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charset="0"/>
            </a:endParaRPr>
          </a:p>
        </p:txBody>
      </p:sp>
      <p:sp>
        <p:nvSpPr>
          <p:cNvPr id="5" name="Rectangle 4"/>
          <p:cNvSpPr>
            <a:spLocks noChangeArrowheads="1"/>
          </p:cNvSpPr>
          <p:nvPr/>
        </p:nvSpPr>
        <p:spPr bwMode="auto">
          <a:xfrm>
            <a:off x="0" y="0"/>
            <a:ext cx="9144000" cy="215900"/>
          </a:xfrm>
          <a:prstGeom prst="rect">
            <a:avLst/>
          </a:prstGeom>
          <a:gradFill rotWithShape="0">
            <a:gsLst>
              <a:gs pos="0">
                <a:srgbClr val="2A6AB3"/>
              </a:gs>
              <a:gs pos="100000">
                <a:srgbClr val="2A6AB3">
                  <a:gamma/>
                  <a:shade val="45490"/>
                  <a:invGamma/>
                </a:srgbClr>
              </a:gs>
            </a:gsLst>
            <a:lin ang="0" scaled="1"/>
          </a:gradFill>
          <a:ln w="9525">
            <a:noFill/>
            <a:miter lim="800000"/>
            <a:headEnd/>
            <a:tailEnd/>
          </a:ln>
          <a:effectLst/>
        </p:spPr>
        <p:txBody>
          <a:bodyPr wrap="none" anchor="ctr"/>
          <a:lstStyle/>
          <a:p>
            <a:pPr eaLnBrk="0" hangingPunct="0">
              <a:defRPr/>
            </a:pPr>
            <a:endParaRPr lang="en-US" dirty="0"/>
          </a:p>
        </p:txBody>
      </p:sp>
      <p:pic>
        <p:nvPicPr>
          <p:cNvPr id="6" name="Picture 24" descr="Logo_ETH"/>
          <p:cNvPicPr>
            <a:picLocks noChangeAspect="1" noChangeArrowheads="1"/>
          </p:cNvPicPr>
          <p:nvPr/>
        </p:nvPicPr>
        <p:blipFill>
          <a:blip r:embed="rId2" cstate="print"/>
          <a:srcRect/>
          <a:stretch>
            <a:fillRect/>
          </a:stretch>
        </p:blipFill>
        <p:spPr bwMode="auto">
          <a:xfrm>
            <a:off x="539750" y="404813"/>
            <a:ext cx="1714500" cy="438150"/>
          </a:xfrm>
          <a:prstGeom prst="rect">
            <a:avLst/>
          </a:prstGeom>
          <a:noFill/>
          <a:ln w="9525">
            <a:noFill/>
            <a:miter lim="800000"/>
            <a:headEnd/>
            <a:tailEnd/>
          </a:ln>
        </p:spPr>
      </p:pic>
      <p:pic>
        <p:nvPicPr>
          <p:cNvPr id="7" name="Picture 28" descr="pp_front07_c000.jpg                                            000F59D2&#10;1 Harddisk                     BBA5F4CF:"/>
          <p:cNvPicPr>
            <a:picLocks noChangeAspect="1" noChangeArrowheads="1"/>
          </p:cNvPicPr>
          <p:nvPr userDrawn="1"/>
        </p:nvPicPr>
        <p:blipFill>
          <a:blip r:embed="rId3" cstate="print"/>
          <a:srcRect/>
          <a:stretch>
            <a:fillRect/>
          </a:stretch>
        </p:blipFill>
        <p:spPr bwMode="auto">
          <a:xfrm>
            <a:off x="0" y="4127500"/>
            <a:ext cx="9144000" cy="2513013"/>
          </a:xfrm>
          <a:prstGeom prst="rect">
            <a:avLst/>
          </a:prstGeom>
          <a:noFill/>
          <a:ln w="9525">
            <a:noFill/>
            <a:miter lim="800000"/>
            <a:headEnd/>
            <a:tailEnd/>
          </a:ln>
        </p:spPr>
      </p:pic>
      <p:sp>
        <p:nvSpPr>
          <p:cNvPr id="4103" name="Rectangle 7"/>
          <p:cNvSpPr>
            <a:spLocks noGrp="1" noChangeArrowheads="1"/>
          </p:cNvSpPr>
          <p:nvPr>
            <p:ph type="ctrTitle"/>
          </p:nvPr>
        </p:nvSpPr>
        <p:spPr>
          <a:xfrm>
            <a:off x="533400" y="1371600"/>
            <a:ext cx="8077200" cy="1066800"/>
          </a:xfrm>
        </p:spPr>
        <p:txBody>
          <a:bodyPr/>
          <a:lstStyle>
            <a:lvl1pPr>
              <a:defRPr/>
            </a:lvl1pPr>
          </a:lstStyle>
          <a:p>
            <a:r>
              <a:rPr lang="de-CH" dirty="0"/>
              <a:t>Mastertitelformat bearbeiten</a:t>
            </a:r>
          </a:p>
        </p:txBody>
      </p:sp>
      <p:sp>
        <p:nvSpPr>
          <p:cNvPr id="4104" name="Rectangle 8"/>
          <p:cNvSpPr>
            <a:spLocks noGrp="1" noChangeArrowheads="1"/>
          </p:cNvSpPr>
          <p:nvPr>
            <p:ph type="subTitle" idx="1"/>
          </p:nvPr>
        </p:nvSpPr>
        <p:spPr>
          <a:xfrm>
            <a:off x="533400" y="2438400"/>
            <a:ext cx="8077200" cy="1295400"/>
          </a:xfrm>
        </p:spPr>
        <p:txBody>
          <a:bodyPr/>
          <a:lstStyle>
            <a:lvl1pPr marL="0" indent="0">
              <a:buFont typeface="Wingdings" pitchFamily="2" charset="2"/>
              <a:buNone/>
              <a:defRPr sz="2600"/>
            </a:lvl1pPr>
          </a:lstStyle>
          <a:p>
            <a:r>
              <a:rPr lang="de-CH"/>
              <a:t>Master-Untertitelformat bearbeiten</a:t>
            </a:r>
          </a:p>
        </p:txBody>
      </p:sp>
    </p:spTree>
  </p:cSld>
  <p:clrMapOvr>
    <a:masterClrMapping/>
  </p:clrMapOvr>
  <p:transition xmlns:p14="http://schemas.microsoft.com/office/powerpoint/2010/mai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E69F953A-65CC-4EA8-B4A0-6D8087E6AA1B}"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1143000"/>
            <a:ext cx="20193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19113" y="1143000"/>
            <a:ext cx="5907087"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4"/>
          <p:cNvSpPr>
            <a:spLocks noGrp="1" noChangeArrowheads="1"/>
          </p:cNvSpPr>
          <p:nvPr>
            <p:ph type="sldNum" sz="quarter" idx="10"/>
          </p:nvPr>
        </p:nvSpPr>
        <p:spPr>
          <a:ln/>
        </p:spPr>
        <p:txBody>
          <a:bodyPr/>
          <a:lstStyle>
            <a:lvl1pPr>
              <a:defRPr/>
            </a:lvl1pPr>
          </a:lstStyle>
          <a:p>
            <a:pPr>
              <a:defRPr/>
            </a:pPr>
            <a:fld id="{47151DE9-FE3A-4D9C-97C3-582F1BFD5257}"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itle 4"/>
          <p:cNvSpPr>
            <a:spLocks noGrp="1"/>
          </p:cNvSpPr>
          <p:nvPr>
            <p:ph type="title"/>
          </p:nvPr>
        </p:nvSpPr>
        <p:spPr/>
        <p:txBody>
          <a:bodyPr/>
          <a:lstStyle/>
          <a:p>
            <a:r>
              <a:rPr lang="en-US" dirty="0" smtClean="0"/>
              <a:t>Click to edit Master title style</a:t>
            </a:r>
            <a:endParaRPr lang="en-GB" dirty="0"/>
          </a:p>
        </p:txBody>
      </p:sp>
      <p:sp>
        <p:nvSpPr>
          <p:cNvPr id="4" name="Slide Number Placeholder 10"/>
          <p:cNvSpPr>
            <a:spLocks noGrp="1"/>
          </p:cNvSpPr>
          <p:nvPr>
            <p:ph type="sldNum" sz="quarter" idx="10"/>
          </p:nvPr>
        </p:nvSpPr>
        <p:spPr bwMode="black"/>
        <p:txBody>
          <a:bodyPr/>
          <a:lstStyle>
            <a:lvl1pPr>
              <a:defRPr/>
            </a:lvl1pPr>
          </a:lstStyle>
          <a:p>
            <a:fld id="{5B021CD9-0732-4686-AA43-9D72B0EEAB33}" type="slidenum">
              <a:rPr lang="en-GB" altLang="de-DE"/>
              <a:pPr/>
              <a:t>‹#›</a:t>
            </a:fld>
            <a:endParaRPr lang="en-GB" altLang="de-DE"/>
          </a:p>
        </p:txBody>
      </p:sp>
    </p:spTree>
    <p:extLst>
      <p:ext uri="{BB962C8B-B14F-4D97-AF65-F5344CB8AC3E}">
        <p14:creationId xmlns:p14="http://schemas.microsoft.com/office/powerpoint/2010/main" val="2776501448"/>
      </p:ext>
    </p:extLst>
  </p:cSld>
  <p:clrMapOvr>
    <a:overrideClrMapping bg1="lt1" tx1="dk1" bg2="lt2" tx2="dk2" accent1="accent1" accent2="accent2" accent3="accent3" accent4="accent4" accent5="accent5" accent6="accent6" hlink="hlink" folHlink="folHlink"/>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4"/>
          <p:cNvSpPr>
            <a:spLocks noGrp="1" noChangeArrowheads="1"/>
          </p:cNvSpPr>
          <p:nvPr>
            <p:ph type="sldNum" sz="quarter" idx="10"/>
          </p:nvPr>
        </p:nvSpPr>
        <p:spPr>
          <a:ln/>
        </p:spPr>
        <p:txBody>
          <a:bodyPr/>
          <a:lstStyle>
            <a:lvl1pPr>
              <a:defRPr/>
            </a:lvl1pPr>
          </a:lstStyle>
          <a:p>
            <a:pPr>
              <a:defRPr/>
            </a:pPr>
            <a:fld id="{1790B7C0-8BC1-4E45-88F8-8C91E38CD3E4}"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4"/>
          <p:cNvSpPr>
            <a:spLocks noGrp="1" noChangeArrowheads="1"/>
          </p:cNvSpPr>
          <p:nvPr>
            <p:ph type="sldNum" sz="quarter" idx="10"/>
          </p:nvPr>
        </p:nvSpPr>
        <p:spPr>
          <a:ln/>
        </p:spPr>
        <p:txBody>
          <a:bodyPr/>
          <a:lstStyle>
            <a:lvl1pPr>
              <a:defRPr/>
            </a:lvl1pPr>
          </a:lstStyle>
          <a:p>
            <a:pPr>
              <a:defRPr/>
            </a:pPr>
            <a:fld id="{E351BFA9-BADF-4EB8-877A-EA10802E936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6575" y="2362200"/>
            <a:ext cx="3954463"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2362200"/>
            <a:ext cx="395446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sldNum" sz="quarter" idx="10"/>
          </p:nvPr>
        </p:nvSpPr>
        <p:spPr>
          <a:ln/>
        </p:spPr>
        <p:txBody>
          <a:bodyPr/>
          <a:lstStyle>
            <a:lvl1pPr>
              <a:defRPr/>
            </a:lvl1pPr>
          </a:lstStyle>
          <a:p>
            <a:pPr>
              <a:defRPr/>
            </a:pPr>
            <a:fld id="{B65E5552-B8C4-4951-88C6-ED928A3525B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4"/>
          <p:cNvSpPr>
            <a:spLocks noGrp="1" noChangeArrowheads="1"/>
          </p:cNvSpPr>
          <p:nvPr>
            <p:ph type="sldNum" sz="quarter" idx="10"/>
          </p:nvPr>
        </p:nvSpPr>
        <p:spPr>
          <a:ln/>
        </p:spPr>
        <p:txBody>
          <a:bodyPr/>
          <a:lstStyle>
            <a:lvl1pPr>
              <a:defRPr/>
            </a:lvl1pPr>
          </a:lstStyle>
          <a:p>
            <a:pPr>
              <a:defRPr/>
            </a:pPr>
            <a:fld id="{02FE4F92-E66F-44FA-9FE5-5BC48DBF95C2}"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4"/>
          <p:cNvSpPr>
            <a:spLocks noGrp="1" noChangeArrowheads="1"/>
          </p:cNvSpPr>
          <p:nvPr>
            <p:ph type="sldNum" sz="quarter" idx="10"/>
          </p:nvPr>
        </p:nvSpPr>
        <p:spPr>
          <a:ln/>
        </p:spPr>
        <p:txBody>
          <a:bodyPr/>
          <a:lstStyle>
            <a:lvl1pPr>
              <a:defRPr/>
            </a:lvl1pPr>
          </a:lstStyle>
          <a:p>
            <a:pPr>
              <a:defRPr/>
            </a:pPr>
            <a:fld id="{9FD1B93E-8320-4E76-A70E-32D092BBA40A}"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4"/>
          <p:cNvSpPr>
            <a:spLocks noGrp="1" noChangeArrowheads="1"/>
          </p:cNvSpPr>
          <p:nvPr>
            <p:ph type="sldNum" sz="quarter" idx="10"/>
          </p:nvPr>
        </p:nvSpPr>
        <p:spPr>
          <a:ln/>
        </p:spPr>
        <p:txBody>
          <a:bodyPr/>
          <a:lstStyle>
            <a:lvl1pPr>
              <a:defRPr/>
            </a:lvl1pPr>
          </a:lstStyle>
          <a:p>
            <a:pPr>
              <a:defRPr/>
            </a:pPr>
            <a:fld id="{D2DFC259-8375-499C-BC88-D17C315DDF53}"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F3BE3F34-487E-4CF9-8CBB-40F29AE96EA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4"/>
          <p:cNvSpPr>
            <a:spLocks noGrp="1" noChangeArrowheads="1"/>
          </p:cNvSpPr>
          <p:nvPr>
            <p:ph type="sldNum" sz="quarter" idx="10"/>
          </p:nvPr>
        </p:nvSpPr>
        <p:spPr>
          <a:ln/>
        </p:spPr>
        <p:txBody>
          <a:bodyPr/>
          <a:lstStyle>
            <a:lvl1pPr>
              <a:defRPr/>
            </a:lvl1pPr>
          </a:lstStyle>
          <a:p>
            <a:pPr>
              <a:defRPr/>
            </a:pPr>
            <a:fld id="{232D5686-48BC-413D-AAB5-1564344A489F}" type="slidenum">
              <a:rPr lang="de-CH"/>
              <a:pPr>
                <a:defRPr/>
              </a:pPr>
              <a:t>‹#›</a:t>
            </a:fld>
            <a:endParaRPr lang="de-CH"/>
          </a:p>
          <a:p>
            <a:pPr>
              <a:defRPr/>
            </a:pPr>
            <a:endParaRPr lang="de-CH"/>
          </a:p>
        </p:txBody>
      </p:sp>
    </p:spTree>
  </p:cSld>
  <p:clrMapOvr>
    <a:masterClrMapping/>
  </p:clrMapOvr>
  <p:transition xmlns:p14="http://schemas.microsoft.com/office/powerpoint/2010/main"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Text Box 10"/>
          <p:cNvSpPr txBox="1">
            <a:spLocks noChangeArrowheads="1"/>
          </p:cNvSpPr>
          <p:nvPr/>
        </p:nvSpPr>
        <p:spPr bwMode="auto">
          <a:xfrm>
            <a:off x="533400" y="1143000"/>
            <a:ext cx="7772400" cy="579438"/>
          </a:xfrm>
          <a:prstGeom prst="rect">
            <a:avLst/>
          </a:prstGeom>
          <a:noFill/>
          <a:ln w="9525">
            <a:noFill/>
            <a:miter lim="800000"/>
            <a:headEnd/>
            <a:tailEnd/>
          </a:ln>
          <a:effectLst/>
        </p:spPr>
        <p:txBody>
          <a:bodyPr>
            <a:spAutoFit/>
          </a:bodyPr>
          <a:lstStyle/>
          <a:p>
            <a:pPr>
              <a:spcBef>
                <a:spcPct val="50000"/>
              </a:spcBef>
              <a:buClr>
                <a:srgbClr val="52ADE7"/>
              </a:buClr>
              <a:buFont typeface="Wingdings" pitchFamily="2" charset="2"/>
              <a:buNone/>
              <a:defRPr/>
            </a:pPr>
            <a:endParaRPr lang="de-DE" sz="3200" b="1">
              <a:solidFill>
                <a:srgbClr val="2A6AB3"/>
              </a:solidFill>
              <a:latin typeface="Arial" pitchFamily="34" charset="0"/>
              <a:cs typeface="Arial" pitchFamily="34" charset="0"/>
            </a:endParaRPr>
          </a:p>
        </p:txBody>
      </p:sp>
      <p:sp>
        <p:nvSpPr>
          <p:cNvPr id="1027" name="Rectangle 15"/>
          <p:cNvSpPr>
            <a:spLocks noGrp="1" noChangeArrowheads="1"/>
          </p:cNvSpPr>
          <p:nvPr>
            <p:ph type="title"/>
          </p:nvPr>
        </p:nvSpPr>
        <p:spPr bwMode="auto">
          <a:xfrm>
            <a:off x="519113" y="1143000"/>
            <a:ext cx="8077200"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Mastertitelformat bearbeiten</a:t>
            </a:r>
          </a:p>
        </p:txBody>
      </p:sp>
      <p:sp>
        <p:nvSpPr>
          <p:cNvPr id="1028" name="Rectangle 16"/>
          <p:cNvSpPr>
            <a:spLocks noGrp="1" noChangeArrowheads="1"/>
          </p:cNvSpPr>
          <p:nvPr>
            <p:ph type="body" idx="1"/>
          </p:nvPr>
        </p:nvSpPr>
        <p:spPr bwMode="auto">
          <a:xfrm>
            <a:off x="536575" y="2362200"/>
            <a:ext cx="8061325"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p>
        </p:txBody>
      </p:sp>
      <p:sp>
        <p:nvSpPr>
          <p:cNvPr id="1032" name="Rectangle 8"/>
          <p:cNvSpPr>
            <a:spLocks noChangeArrowheads="1"/>
          </p:cNvSpPr>
          <p:nvPr/>
        </p:nvSpPr>
        <p:spPr bwMode="auto">
          <a:xfrm>
            <a:off x="0" y="6642100"/>
            <a:ext cx="9144000" cy="215900"/>
          </a:xfrm>
          <a:prstGeom prst="rect">
            <a:avLst/>
          </a:prstGeom>
          <a:gradFill rotWithShape="0">
            <a:gsLst>
              <a:gs pos="0">
                <a:srgbClr val="2A6AB3">
                  <a:gamma/>
                  <a:shade val="37647"/>
                  <a:invGamma/>
                </a:srgbClr>
              </a:gs>
              <a:gs pos="100000">
                <a:srgbClr val="2A6AB3"/>
              </a:gs>
            </a:gsLst>
            <a:lin ang="0" scaled="1"/>
          </a:gradFill>
          <a:ln w="9525">
            <a:noFill/>
            <a:miter lim="800000"/>
            <a:headEnd/>
            <a:tailEnd/>
          </a:ln>
          <a:effectLst/>
        </p:spPr>
        <p:txBody>
          <a:bodyPr wrap="none" anchor="ctr"/>
          <a:lstStyle/>
          <a:p>
            <a:pPr algn="ctr">
              <a:spcBef>
                <a:spcPct val="20000"/>
              </a:spcBef>
              <a:buClr>
                <a:srgbClr val="52ADE7"/>
              </a:buClr>
              <a:buFont typeface="Wingdings" pitchFamily="2" charset="2"/>
              <a:buNone/>
              <a:defRPr/>
            </a:pPr>
            <a:endParaRPr lang="de-DE" sz="3000">
              <a:latin typeface="Arial" pitchFamily="34" charset="0"/>
              <a:cs typeface="Arial" pitchFamily="34" charset="0"/>
            </a:endParaRPr>
          </a:p>
        </p:txBody>
      </p:sp>
      <p:sp>
        <p:nvSpPr>
          <p:cNvPr id="1048" name="Rectangle 24"/>
          <p:cNvSpPr>
            <a:spLocks noGrp="1" noChangeArrowheads="1"/>
          </p:cNvSpPr>
          <p:nvPr>
            <p:ph type="sldNum" sz="quarter" idx="4"/>
          </p:nvPr>
        </p:nvSpPr>
        <p:spPr bwMode="auto">
          <a:xfrm>
            <a:off x="7812088" y="6632575"/>
            <a:ext cx="762000" cy="230188"/>
          </a:xfrm>
          <a:prstGeom prst="rect">
            <a:avLst/>
          </a:prstGeom>
          <a:noFill/>
          <a:ln w="9525">
            <a:noFill/>
            <a:miter lim="800000"/>
            <a:headEnd/>
            <a:tailEnd/>
          </a:ln>
          <a:effectLst/>
        </p:spPr>
        <p:txBody>
          <a:bodyPr vert="horz" wrap="square" lIns="0" tIns="144000" rIns="0" bIns="0" numCol="1" anchor="ctr" anchorCtr="0" compatLnSpc="1">
            <a:prstTxWarp prst="textNoShape">
              <a:avLst/>
            </a:prstTxWarp>
          </a:bodyPr>
          <a:lstStyle>
            <a:lvl1pPr algn="r" eaLnBrk="0" hangingPunct="0">
              <a:defRPr sz="900">
                <a:solidFill>
                  <a:schemeClr val="bg1"/>
                </a:solidFill>
                <a:latin typeface="Arial" pitchFamily="34" charset="0"/>
                <a:cs typeface="Arial" pitchFamily="34" charset="0"/>
              </a:defRPr>
            </a:lvl1pPr>
          </a:lstStyle>
          <a:p>
            <a:pPr>
              <a:defRPr/>
            </a:pPr>
            <a:fld id="{A6CEE449-CF4D-4D23-99EA-6720207E58A4}" type="slidenum">
              <a:rPr lang="de-CH"/>
              <a:pPr>
                <a:defRPr/>
              </a:pPr>
              <a:t>‹#›</a:t>
            </a:fld>
            <a:endParaRPr lang="de-CH"/>
          </a:p>
          <a:p>
            <a:pPr>
              <a:defRPr/>
            </a:pPr>
            <a:endParaRPr lang="de-CH"/>
          </a:p>
        </p:txBody>
      </p:sp>
      <p:sp>
        <p:nvSpPr>
          <p:cNvPr id="1058" name="Text Box 34"/>
          <p:cNvSpPr txBox="1">
            <a:spLocks noChangeArrowheads="1"/>
          </p:cNvSpPr>
          <p:nvPr userDrawn="1"/>
        </p:nvSpPr>
        <p:spPr bwMode="auto">
          <a:xfrm>
            <a:off x="2132013" y="6642100"/>
            <a:ext cx="4992687" cy="228600"/>
          </a:xfrm>
          <a:prstGeom prst="rect">
            <a:avLst/>
          </a:prstGeom>
          <a:noFill/>
          <a:ln w="9525">
            <a:noFill/>
            <a:miter lim="800000"/>
            <a:headEnd/>
            <a:tailEnd/>
          </a:ln>
          <a:effectLst/>
        </p:spPr>
        <p:txBody>
          <a:bodyPr>
            <a:spAutoFit/>
          </a:bodyPr>
          <a:lstStyle/>
          <a:p>
            <a:pPr algn="ctr" eaLnBrk="0" hangingPunct="0">
              <a:spcBef>
                <a:spcPct val="50000"/>
              </a:spcBef>
            </a:pPr>
            <a:r>
              <a:rPr lang="de-CH" sz="900" dirty="0" smtClean="0">
                <a:solidFill>
                  <a:schemeClr val="bg1"/>
                </a:solidFill>
                <a:latin typeface="Arial" charset="0"/>
                <a:cs typeface="Arial" charset="0"/>
              </a:rPr>
              <a:t>David </a:t>
            </a:r>
            <a:r>
              <a:rPr lang="de-CH" sz="900" dirty="0">
                <a:solidFill>
                  <a:schemeClr val="bg1"/>
                </a:solidFill>
                <a:latin typeface="Arial" charset="0"/>
                <a:cs typeface="Arial" charset="0"/>
              </a:rPr>
              <a:t>Bresch / Swiss Re</a:t>
            </a:r>
          </a:p>
        </p:txBody>
      </p:sp>
      <p:pic>
        <p:nvPicPr>
          <p:cNvPr id="2" name="Picture 36" descr="pp_head07_c000.jpg                                             000F59D2&#10;1 Harddisk                     BBA5F4CF:"/>
          <p:cNvPicPr>
            <a:picLocks noChangeAspect="1" noChangeArrowheads="1"/>
          </p:cNvPicPr>
          <p:nvPr userDrawn="1"/>
        </p:nvPicPr>
        <p:blipFill>
          <a:blip r:embed="rId14" cstate="print"/>
          <a:srcRect/>
          <a:stretch>
            <a:fillRect/>
          </a:stretch>
        </p:blipFill>
        <p:spPr bwMode="auto">
          <a:xfrm>
            <a:off x="0" y="0"/>
            <a:ext cx="9144000" cy="6619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Lst>
  <p:transition xmlns:p14="http://schemas.microsoft.com/office/powerpoint/2010/main" advClick="0"/>
  <p:hf hdr="0" ftr="0" dt="0"/>
  <p:txStyles>
    <p:title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p:titleStyle>
    <p:body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bresch@ethz.ch" TargetMode="External"/><Relationship Id="rId4" Type="http://schemas.openxmlformats.org/officeDocument/2006/relationships/hyperlink" Target="mailto:dbresch@meteoswiss.ch" TargetMode="External"/><Relationship Id="rId5" Type="http://schemas.openxmlformats.org/officeDocument/2006/relationships/hyperlink" Target="http://www.iac.ethz.ch/edu/courses/master/modules/climate_risk" TargetMode="External"/><Relationship Id="rId6" Type="http://schemas.openxmlformats.org/officeDocument/2006/relationships/hyperlink" Target="https://github.com/davidnbresch/climada" TargetMode="External"/><Relationship Id="rId7"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Layout" Target="../slideLayouts/slideLayout7.xml"/><Relationship Id="rId6" Type="http://schemas.openxmlformats.org/officeDocument/2006/relationships/notesSlide" Target="../notesSlides/notesSlide14.xml"/><Relationship Id="rId1" Type="http://schemas.openxmlformats.org/officeDocument/2006/relationships/tags" Target="../tags/tag1.xml"/><Relationship Id="rId2"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github.com/davidnbresch/climad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media.swissre.com/documents/sigma1_2014_en.pdf%23page=17" TargetMode="External"/><Relationship Id="rId4" Type="http://schemas.openxmlformats.org/officeDocument/2006/relationships/hyperlink" Target="http://media.swissre.com/documents/Economics_of_Climate_Adaptation_focus_infrastructure.pdf" TargetMode="External"/><Relationship Id="rId5" Type="http://schemas.openxmlformats.org/officeDocument/2006/relationships/hyperlink" Target="https://github.com/davidnbresch/climada/blob/master/docs/climada_manual.pdf"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9" Type="http://schemas.openxmlformats.org/officeDocument/2006/relationships/hyperlink" Target="http://media.swissre.com/documents/Entergy_study_exec_report_20101014.pdf" TargetMode="External"/><Relationship Id="rId20" Type="http://schemas.openxmlformats.org/officeDocument/2006/relationships/image" Target="../media/image35.jpeg"/><Relationship Id="rId21" Type="http://schemas.openxmlformats.org/officeDocument/2006/relationships/hyperlink" Target="http://media.swissre.com/documents/Economics_of_Climate_Adaptation_focus_infrastructure.pdf" TargetMode="External"/><Relationship Id="rId22" Type="http://schemas.openxmlformats.org/officeDocument/2006/relationships/hyperlink" Target="http://media.swissre.com/documents/Economics_of_Climate_Adaptation_focus_coastal_communities.pdf" TargetMode="External"/><Relationship Id="rId23" Type="http://schemas.openxmlformats.org/officeDocument/2006/relationships/image" Target="../media/image36.png"/><Relationship Id="rId10" Type="http://schemas.openxmlformats.org/officeDocument/2006/relationships/image" Target="../media/image30.png"/><Relationship Id="rId11" Type="http://schemas.openxmlformats.org/officeDocument/2006/relationships/hyperlink" Target="http://media.swissre.com/documents/ECA+Brochure-Final.pdf" TargetMode="External"/><Relationship Id="rId12" Type="http://schemas.openxmlformats.org/officeDocument/2006/relationships/image" Target="../media/image31.png"/><Relationship Id="rId13" Type="http://schemas.openxmlformats.org/officeDocument/2006/relationships/hyperlink" Target="http://media.swissre.com/documents/Economics_of_Climate_Adaption_Guyana_Factsheet_en.pdf" TargetMode="External"/><Relationship Id="rId14" Type="http://schemas.openxmlformats.org/officeDocument/2006/relationships/image" Target="../media/image32.png"/><Relationship Id="rId15" Type="http://schemas.openxmlformats.org/officeDocument/2006/relationships/hyperlink" Target="http://media.swissre.com/documents/Economics_of_Climate_Adaptation_Factsheet_Mali.pdf" TargetMode="External"/><Relationship Id="rId16" Type="http://schemas.openxmlformats.org/officeDocument/2006/relationships/image" Target="../media/image33.png"/><Relationship Id="rId17" Type="http://schemas.openxmlformats.org/officeDocument/2006/relationships/hyperlink" Target="http://media.swissre.com/documents/Economics_of_Climate_Adaptation_India_Factsheet.pdf" TargetMode="External"/><Relationship Id="rId18" Type="http://schemas.openxmlformats.org/officeDocument/2006/relationships/image" Target="../media/image34.png"/><Relationship Id="rId19" Type="http://schemas.openxmlformats.org/officeDocument/2006/relationships/hyperlink" Target="http://media.swissre.com/documents/rethinking_shaping_climate_resilent_development_en.pdf%23page=74" TargetMode="External"/><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media.swissre.com/documents/Economics_of_Climate_Adaption_UK_Factsheet.pdf" TargetMode="External"/><Relationship Id="rId4" Type="http://schemas.openxmlformats.org/officeDocument/2006/relationships/image" Target="../media/image27.png"/><Relationship Id="rId5" Type="http://schemas.openxmlformats.org/officeDocument/2006/relationships/hyperlink" Target="http://media.swissre.com/documents/ECA_New_York_Gov_Factsheet.pdf" TargetMode="External"/><Relationship Id="rId6" Type="http://schemas.openxmlformats.org/officeDocument/2006/relationships/image" Target="../media/image28.jpeg"/><Relationship Id="rId7" Type="http://schemas.openxmlformats.org/officeDocument/2006/relationships/hyperlink" Target="http://media.swissre.com/documents/rethinking_shaping_climate_resilent_development_en.pdf" TargetMode="External"/><Relationship Id="rId8"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swissre.com/sigma/" TargetMode="Externa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33400" y="1019175"/>
            <a:ext cx="8277225" cy="1066800"/>
          </a:xfrm>
          <a:prstGeom prst="rect">
            <a:avLst/>
          </a:prstGeom>
        </p:spPr>
        <p:txBody>
          <a:bodyPr/>
          <a:lstStyle>
            <a:lvl1pPr algn="l" rtl="0" eaLnBrk="0" fontAlgn="base" hangingPunct="0">
              <a:lnSpc>
                <a:spcPts val="3800"/>
              </a:lnSpc>
              <a:spcBef>
                <a:spcPct val="0"/>
              </a:spcBef>
              <a:spcAft>
                <a:spcPct val="0"/>
              </a:spcAft>
              <a:defRPr sz="3200" b="1">
                <a:solidFill>
                  <a:srgbClr val="2A6AB3"/>
                </a:solidFill>
                <a:latin typeface="Arial" pitchFamily="34" charset="0"/>
                <a:ea typeface="+mj-ea"/>
                <a:cs typeface="Arial" pitchFamily="34" charset="0"/>
              </a:defRPr>
            </a:lvl1pPr>
            <a:lvl2pPr algn="l" rtl="0" eaLnBrk="0" fontAlgn="base" hangingPunct="0">
              <a:lnSpc>
                <a:spcPts val="3800"/>
              </a:lnSpc>
              <a:spcBef>
                <a:spcPct val="0"/>
              </a:spcBef>
              <a:spcAft>
                <a:spcPct val="0"/>
              </a:spcAft>
              <a:defRPr sz="3200" b="1">
                <a:solidFill>
                  <a:srgbClr val="2A6AB3"/>
                </a:solidFill>
                <a:latin typeface="Arial" charset="0"/>
                <a:cs typeface="Arial" charset="0"/>
              </a:defRPr>
            </a:lvl2pPr>
            <a:lvl3pPr algn="l" rtl="0" eaLnBrk="0" fontAlgn="base" hangingPunct="0">
              <a:lnSpc>
                <a:spcPts val="3800"/>
              </a:lnSpc>
              <a:spcBef>
                <a:spcPct val="0"/>
              </a:spcBef>
              <a:spcAft>
                <a:spcPct val="0"/>
              </a:spcAft>
              <a:defRPr sz="3200" b="1">
                <a:solidFill>
                  <a:srgbClr val="2A6AB3"/>
                </a:solidFill>
                <a:latin typeface="Arial" charset="0"/>
                <a:cs typeface="Arial" charset="0"/>
              </a:defRPr>
            </a:lvl3pPr>
            <a:lvl4pPr algn="l" rtl="0" eaLnBrk="0" fontAlgn="base" hangingPunct="0">
              <a:lnSpc>
                <a:spcPts val="3800"/>
              </a:lnSpc>
              <a:spcBef>
                <a:spcPct val="0"/>
              </a:spcBef>
              <a:spcAft>
                <a:spcPct val="0"/>
              </a:spcAft>
              <a:defRPr sz="3200" b="1">
                <a:solidFill>
                  <a:srgbClr val="2A6AB3"/>
                </a:solidFill>
                <a:latin typeface="Arial" charset="0"/>
                <a:cs typeface="Arial" charset="0"/>
              </a:defRPr>
            </a:lvl4pPr>
            <a:lvl5pPr algn="l" rtl="0" eaLnBrk="0" fontAlgn="base" hangingPunct="0">
              <a:lnSpc>
                <a:spcPts val="3800"/>
              </a:lnSpc>
              <a:spcBef>
                <a:spcPct val="0"/>
              </a:spcBef>
              <a:spcAft>
                <a:spcPct val="0"/>
              </a:spcAft>
              <a:defRPr sz="3200" b="1">
                <a:solidFill>
                  <a:srgbClr val="2A6AB3"/>
                </a:solidFill>
                <a:latin typeface="Arial" charset="0"/>
                <a:cs typeface="Arial" charset="0"/>
              </a:defRPr>
            </a:lvl5pPr>
            <a:lvl6pPr marL="457200" algn="l" rtl="0" fontAlgn="base">
              <a:lnSpc>
                <a:spcPts val="3800"/>
              </a:lnSpc>
              <a:spcBef>
                <a:spcPct val="0"/>
              </a:spcBef>
              <a:spcAft>
                <a:spcPct val="0"/>
              </a:spcAft>
              <a:defRPr sz="3200" b="1">
                <a:solidFill>
                  <a:srgbClr val="2A6AB3"/>
                </a:solidFill>
                <a:latin typeface="Arial" charset="0"/>
              </a:defRPr>
            </a:lvl6pPr>
            <a:lvl7pPr marL="914400" algn="l" rtl="0" fontAlgn="base">
              <a:lnSpc>
                <a:spcPts val="3800"/>
              </a:lnSpc>
              <a:spcBef>
                <a:spcPct val="0"/>
              </a:spcBef>
              <a:spcAft>
                <a:spcPct val="0"/>
              </a:spcAft>
              <a:defRPr sz="3200" b="1">
                <a:solidFill>
                  <a:srgbClr val="2A6AB3"/>
                </a:solidFill>
                <a:latin typeface="Arial" charset="0"/>
              </a:defRPr>
            </a:lvl7pPr>
            <a:lvl8pPr marL="1371600" algn="l" rtl="0" fontAlgn="base">
              <a:lnSpc>
                <a:spcPts val="3800"/>
              </a:lnSpc>
              <a:spcBef>
                <a:spcPct val="0"/>
              </a:spcBef>
              <a:spcAft>
                <a:spcPct val="0"/>
              </a:spcAft>
              <a:defRPr sz="3200" b="1">
                <a:solidFill>
                  <a:srgbClr val="2A6AB3"/>
                </a:solidFill>
                <a:latin typeface="Arial" charset="0"/>
              </a:defRPr>
            </a:lvl8pPr>
            <a:lvl9pPr marL="1828800" algn="l" rtl="0" fontAlgn="base">
              <a:lnSpc>
                <a:spcPts val="3800"/>
              </a:lnSpc>
              <a:spcBef>
                <a:spcPct val="0"/>
              </a:spcBef>
              <a:spcAft>
                <a:spcPct val="0"/>
              </a:spcAft>
              <a:defRPr sz="3200" b="1">
                <a:solidFill>
                  <a:srgbClr val="2A6AB3"/>
                </a:solidFill>
                <a:latin typeface="Arial" charset="0"/>
              </a:defRPr>
            </a:lvl9pPr>
          </a:lstStyle>
          <a:p>
            <a:r>
              <a:rPr lang="en-US" altLang="en-US" sz="2800" dirty="0" smtClean="0"/>
              <a:t>Modeling </a:t>
            </a:r>
            <a:r>
              <a:rPr lang="en-US" altLang="en-US" sz="2800" dirty="0"/>
              <a:t>damages, extremes and impacts: </a:t>
            </a:r>
            <a:endParaRPr lang="en-US" altLang="en-US" sz="2800" dirty="0" smtClean="0"/>
          </a:p>
          <a:p>
            <a:r>
              <a:rPr lang="en-US" altLang="en-US" sz="2800" dirty="0" smtClean="0"/>
              <a:t>Design your own climate adaptation strategy – a practical application of open-source probabilistic damage modeling</a:t>
            </a:r>
          </a:p>
        </p:txBody>
      </p:sp>
      <p:sp>
        <p:nvSpPr>
          <p:cNvPr id="5" name="Rectangle 3"/>
          <p:cNvSpPr txBox="1">
            <a:spLocks noChangeArrowheads="1"/>
          </p:cNvSpPr>
          <p:nvPr/>
        </p:nvSpPr>
        <p:spPr>
          <a:xfrm>
            <a:off x="533400" y="3228251"/>
            <a:ext cx="8471107" cy="1176338"/>
          </a:xfrm>
          <a:prstGeom prst="rect">
            <a:avLst/>
          </a:prstGeom>
        </p:spPr>
        <p:txBody>
          <a:bodyPr/>
          <a:lstStyle>
            <a:lvl1pPr marL="342900" indent="-342900" algn="l" rtl="0" eaLnBrk="0" fontAlgn="base" hangingPunct="0">
              <a:lnSpc>
                <a:spcPts val="4000"/>
              </a:lnSpc>
              <a:spcBef>
                <a:spcPts val="800"/>
              </a:spcBef>
              <a:spcAft>
                <a:spcPct val="0"/>
              </a:spcAft>
              <a:buClr>
                <a:srgbClr val="2A6AB3"/>
              </a:buClr>
              <a:buSzPct val="110000"/>
              <a:buFont typeface="Wingdings" pitchFamily="2" charset="2"/>
              <a:buChar char="§"/>
              <a:defRPr sz="2800">
                <a:solidFill>
                  <a:schemeClr val="tx1"/>
                </a:solidFill>
                <a:latin typeface="Arial" pitchFamily="34" charset="0"/>
                <a:ea typeface="+mn-ea"/>
                <a:cs typeface="Arial" pitchFamily="34" charset="0"/>
              </a:defRPr>
            </a:lvl1pPr>
            <a:lvl2pPr marL="742950" indent="-285750" algn="l" rtl="0" eaLnBrk="0" fontAlgn="base" hangingPunct="0">
              <a:lnSpc>
                <a:spcPts val="3200"/>
              </a:lnSpc>
              <a:spcBef>
                <a:spcPts val="400"/>
              </a:spcBef>
              <a:spcAft>
                <a:spcPct val="0"/>
              </a:spcAft>
              <a:buClr>
                <a:schemeClr val="folHlink"/>
              </a:buClr>
              <a:buSzPct val="80000"/>
              <a:buFont typeface="Wingdings" pitchFamily="2" charset="2"/>
              <a:buChar char="§"/>
              <a:defRPr sz="2400">
                <a:solidFill>
                  <a:schemeClr val="tx1"/>
                </a:solidFill>
                <a:latin typeface="Arial" pitchFamily="34" charset="0"/>
                <a:cs typeface="Arial" pitchFamily="34" charset="0"/>
              </a:defRPr>
            </a:lvl2pPr>
            <a:lvl3pPr marL="1143000" indent="-228600" algn="l" rtl="0" eaLnBrk="0" fontAlgn="base" hangingPunct="0">
              <a:lnSpc>
                <a:spcPts val="2400"/>
              </a:lnSpc>
              <a:spcBef>
                <a:spcPts val="400"/>
              </a:spcBef>
              <a:spcAft>
                <a:spcPct val="0"/>
              </a:spcAft>
              <a:buChar char="-"/>
              <a:defRPr sz="2400">
                <a:solidFill>
                  <a:schemeClr val="tx1"/>
                </a:solidFill>
                <a:latin typeface="Arial" pitchFamily="34" charset="0"/>
                <a:cs typeface="Arial" pitchFamily="34" charset="0"/>
              </a:defRPr>
            </a:lvl3pPr>
            <a:lvl4pPr marL="1600200" indent="-228600" algn="l" rtl="0" eaLnBrk="0" fontAlgn="base" hangingPunct="0">
              <a:lnSpc>
                <a:spcPts val="1800"/>
              </a:lnSpc>
              <a:spcBef>
                <a:spcPts val="400"/>
              </a:spcBef>
              <a:spcAft>
                <a:spcPct val="0"/>
              </a:spcAft>
              <a:buFont typeface="Times"/>
              <a:buChar char="•"/>
              <a:defRPr sz="14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SzPct val="60000"/>
              <a:buChar char="º"/>
              <a:defRPr sz="2000">
                <a:solidFill>
                  <a:schemeClr val="tx1"/>
                </a:solidFill>
                <a:latin typeface="Arial" pitchFamily="34" charset="0"/>
                <a:cs typeface="Arial" pitchFamily="34" charset="0"/>
              </a:defRPr>
            </a:lvl5pPr>
            <a:lvl6pPr marL="2514600" indent="-228600" algn="l" rtl="0" fontAlgn="base">
              <a:spcBef>
                <a:spcPct val="20000"/>
              </a:spcBef>
              <a:spcAft>
                <a:spcPct val="0"/>
              </a:spcAft>
              <a:buSzPct val="60000"/>
              <a:buChar char="º"/>
              <a:defRPr>
                <a:solidFill>
                  <a:schemeClr val="tx1"/>
                </a:solidFill>
                <a:latin typeface="+mn-lt"/>
              </a:defRPr>
            </a:lvl6pPr>
            <a:lvl7pPr marL="2971800" indent="-228600" algn="l" rtl="0" fontAlgn="base">
              <a:spcBef>
                <a:spcPct val="20000"/>
              </a:spcBef>
              <a:spcAft>
                <a:spcPct val="0"/>
              </a:spcAft>
              <a:buSzPct val="60000"/>
              <a:buChar char="º"/>
              <a:defRPr>
                <a:solidFill>
                  <a:schemeClr val="tx1"/>
                </a:solidFill>
                <a:latin typeface="+mn-lt"/>
              </a:defRPr>
            </a:lvl7pPr>
            <a:lvl8pPr marL="3429000" indent="-228600" algn="l" rtl="0" fontAlgn="base">
              <a:spcBef>
                <a:spcPct val="20000"/>
              </a:spcBef>
              <a:spcAft>
                <a:spcPct val="0"/>
              </a:spcAft>
              <a:buSzPct val="60000"/>
              <a:buChar char="º"/>
              <a:defRPr>
                <a:solidFill>
                  <a:schemeClr val="tx1"/>
                </a:solidFill>
                <a:latin typeface="+mn-lt"/>
              </a:defRPr>
            </a:lvl8pPr>
            <a:lvl9pPr marL="3886200" indent="-228600" algn="l" rtl="0" fontAlgn="base">
              <a:spcBef>
                <a:spcPct val="20000"/>
              </a:spcBef>
              <a:spcAft>
                <a:spcPct val="0"/>
              </a:spcAft>
              <a:buSzPct val="60000"/>
              <a:buChar char="º"/>
              <a:defRPr>
                <a:solidFill>
                  <a:schemeClr val="tx1"/>
                </a:solidFill>
                <a:latin typeface="+mn-lt"/>
              </a:defRPr>
            </a:lvl9pPr>
          </a:lstStyle>
          <a:p>
            <a:pPr marL="0" indent="0" eaLnBrk="1" hangingPunct="1">
              <a:lnSpc>
                <a:spcPct val="100000"/>
              </a:lnSpc>
              <a:spcBef>
                <a:spcPct val="0"/>
              </a:spcBef>
              <a:buNone/>
            </a:pPr>
            <a:r>
              <a:rPr lang="en-US" altLang="en-US" sz="2000" dirty="0" smtClean="0"/>
              <a:t>David </a:t>
            </a:r>
            <a:r>
              <a:rPr lang="en-US" altLang="en-US" sz="2000" dirty="0" smtClean="0"/>
              <a:t>N. Bresch</a:t>
            </a:r>
            <a:r>
              <a:rPr lang="en-US" altLang="en-US" sz="2000" dirty="0" smtClean="0"/>
              <a:t>, </a:t>
            </a:r>
            <a:r>
              <a:rPr lang="en-US" altLang="en-US" sz="2000" dirty="0" smtClean="0"/>
              <a:t>ETH Zürich/</a:t>
            </a:r>
            <a:r>
              <a:rPr lang="en-US" altLang="en-US" sz="2000" dirty="0" err="1" smtClean="0"/>
              <a:t>MeteoSwiss</a:t>
            </a:r>
            <a:endParaRPr lang="en-US" altLang="en-US" sz="2000" dirty="0"/>
          </a:p>
          <a:p>
            <a:pPr marL="0" indent="0" eaLnBrk="1" hangingPunct="1">
              <a:lnSpc>
                <a:spcPct val="100000"/>
              </a:lnSpc>
              <a:spcBef>
                <a:spcPct val="0"/>
              </a:spcBef>
              <a:buNone/>
            </a:pPr>
            <a:r>
              <a:rPr lang="en-US" altLang="en-US" sz="2000" dirty="0" smtClean="0">
                <a:hlinkClick r:id="rId3"/>
              </a:rPr>
              <a:t>dbresch</a:t>
            </a:r>
            <a:r>
              <a:rPr lang="en-US" altLang="en-US" sz="2000" dirty="0" smtClean="0">
                <a:hlinkClick r:id="rId3"/>
              </a:rPr>
              <a:t>@ethz.ch</a:t>
            </a:r>
            <a:r>
              <a:rPr lang="en-US" altLang="en-US" sz="2000" dirty="0" smtClean="0"/>
              <a:t> </a:t>
            </a:r>
            <a:r>
              <a:rPr lang="en-US" altLang="en-US" sz="2000" dirty="0" smtClean="0"/>
              <a:t>, </a:t>
            </a:r>
            <a:r>
              <a:rPr lang="en-US" altLang="en-US" sz="2000" dirty="0" smtClean="0">
                <a:hlinkClick r:id="rId4"/>
              </a:rPr>
              <a:t>dbresch@meteoswiss.ch</a:t>
            </a:r>
            <a:r>
              <a:rPr lang="en-US" altLang="en-US" sz="2000" dirty="0" smtClean="0"/>
              <a:t> </a:t>
            </a:r>
            <a:endParaRPr lang="en-US" altLang="en-US" sz="2000" dirty="0" smtClean="0"/>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Inspired by/based on (explains the slide layout, too ;-) </a:t>
            </a:r>
            <a:r>
              <a:rPr lang="en-US" altLang="en-US" sz="2000" dirty="0" smtClean="0">
                <a:hlinkClick r:id="rId5"/>
              </a:rPr>
              <a:t>“Climate </a:t>
            </a:r>
            <a:r>
              <a:rPr lang="en-US" altLang="en-US" sz="2000" dirty="0">
                <a:hlinkClick r:id="rId5"/>
              </a:rPr>
              <a:t>Change Uncertainty and Risk: from Probabilistic Forecasts to Economics of Climate </a:t>
            </a:r>
            <a:r>
              <a:rPr lang="en-US" altLang="en-US" sz="2000" dirty="0" smtClean="0">
                <a:hlinkClick r:id="rId5"/>
              </a:rPr>
              <a:t>Adaptation”</a:t>
            </a:r>
            <a:r>
              <a:rPr lang="en-US" altLang="en-US" sz="2000" dirty="0" smtClean="0"/>
              <a:t>, spring term lecture at ETH, </a:t>
            </a:r>
          </a:p>
          <a:p>
            <a:pPr marL="0" indent="0" eaLnBrk="1" hangingPunct="1">
              <a:lnSpc>
                <a:spcPct val="100000"/>
              </a:lnSpc>
              <a:spcBef>
                <a:spcPct val="0"/>
              </a:spcBef>
              <a:buNone/>
            </a:pPr>
            <a:r>
              <a:rPr lang="en-US" altLang="en-US" sz="2000" dirty="0" smtClean="0"/>
              <a:t>by </a:t>
            </a:r>
            <a:r>
              <a:rPr lang="en-US" altLang="en-US" sz="2000" dirty="0" err="1"/>
              <a:t>Reto</a:t>
            </a:r>
            <a:r>
              <a:rPr lang="en-US" altLang="en-US" sz="2000" dirty="0"/>
              <a:t> </a:t>
            </a:r>
            <a:r>
              <a:rPr lang="en-US" altLang="en-US" sz="2000" dirty="0" err="1"/>
              <a:t>Knutti</a:t>
            </a:r>
            <a:r>
              <a:rPr lang="en-US" altLang="en-US" sz="2000" dirty="0"/>
              <a:t>, IAC </a:t>
            </a:r>
            <a:r>
              <a:rPr lang="en-US" altLang="en-US" sz="2000" dirty="0" smtClean="0"/>
              <a:t>ETH and David </a:t>
            </a:r>
            <a:r>
              <a:rPr lang="en-US" altLang="en-US" sz="2000" dirty="0"/>
              <a:t>Bresch, Swiss </a:t>
            </a:r>
            <a:r>
              <a:rPr lang="en-US" altLang="en-US" sz="2000" dirty="0" smtClean="0"/>
              <a:t>Re.</a:t>
            </a:r>
          </a:p>
          <a:p>
            <a:pPr marL="0" indent="0" eaLnBrk="1" hangingPunct="1">
              <a:lnSpc>
                <a:spcPct val="100000"/>
              </a:lnSpc>
              <a:spcBef>
                <a:spcPct val="0"/>
              </a:spcBef>
              <a:buNone/>
            </a:pPr>
            <a:endParaRPr lang="en-US" altLang="en-US" sz="2000" dirty="0"/>
          </a:p>
          <a:p>
            <a:pPr marL="0" indent="0" eaLnBrk="1" hangingPunct="1">
              <a:lnSpc>
                <a:spcPct val="100000"/>
              </a:lnSpc>
              <a:spcBef>
                <a:spcPct val="0"/>
              </a:spcBef>
              <a:buNone/>
            </a:pPr>
            <a:r>
              <a:rPr lang="en-US" altLang="en-US" sz="2000" dirty="0" smtClean="0"/>
              <a:t>All </a:t>
            </a:r>
            <a:r>
              <a:rPr lang="en-US" altLang="en-US" sz="2000" dirty="0"/>
              <a:t>material available at </a:t>
            </a:r>
            <a:r>
              <a:rPr lang="en-US" altLang="en-US" sz="2000" dirty="0">
                <a:hlinkClick r:id="rId6"/>
              </a:rPr>
              <a:t>https://github.com/davidnbresch/</a:t>
            </a:r>
            <a:r>
              <a:rPr lang="en-US" altLang="en-US" sz="2000" dirty="0" smtClean="0">
                <a:hlinkClick r:id="rId6"/>
              </a:rPr>
              <a:t>climada</a:t>
            </a:r>
            <a:r>
              <a:rPr lang="en-US" altLang="en-US" sz="2000" dirty="0" smtClean="0"/>
              <a:t> </a:t>
            </a:r>
          </a:p>
          <a:p>
            <a:pPr marL="0" indent="0" eaLnBrk="1" hangingPunct="1">
              <a:lnSpc>
                <a:spcPct val="100000"/>
              </a:lnSpc>
              <a:spcBef>
                <a:spcPct val="0"/>
              </a:spcBef>
              <a:buNone/>
            </a:pPr>
            <a:r>
              <a:rPr lang="en-US" altLang="en-US" sz="1600" dirty="0"/>
              <a:t>Manual: </a:t>
            </a:r>
            <a:r>
              <a:rPr lang="en-US" altLang="en-US" sz="1600" dirty="0">
                <a:hlinkClick r:id="rId7"/>
              </a:rPr>
              <a:t>https://github.com/davidnbresch/climada/blob/master/docs/</a:t>
            </a:r>
            <a:r>
              <a:rPr lang="en-US" altLang="en-US" sz="1600" dirty="0" smtClean="0">
                <a:hlinkClick r:id="rId7"/>
              </a:rPr>
              <a:t>climada_manual.pdf</a:t>
            </a:r>
            <a:r>
              <a:rPr lang="en-US" altLang="en-US" sz="1600" dirty="0" smtClean="0"/>
              <a:t> </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 </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(1/2)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t="43611" r="50038" b="4537"/>
          <a:stretch/>
        </p:blipFill>
        <p:spPr>
          <a:xfrm>
            <a:off x="313764" y="2127618"/>
            <a:ext cx="7306235" cy="4152068"/>
          </a:xfrm>
          <a:prstGeom prst="rect">
            <a:avLst/>
          </a:prstGeom>
        </p:spPr>
      </p:pic>
      <p:sp>
        <p:nvSpPr>
          <p:cNvPr id="3" name="Rectangle 2"/>
          <p:cNvSpPr/>
          <p:nvPr/>
        </p:nvSpPr>
        <p:spPr bwMode="auto">
          <a:xfrm>
            <a:off x="433292" y="2002135"/>
            <a:ext cx="1060824"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6874862" cy="369332"/>
          </a:xfrm>
          <a:prstGeom prst="rect">
            <a:avLst/>
          </a:prstGeom>
          <a:noFill/>
        </p:spPr>
        <p:txBody>
          <a:bodyPr wrap="none" rtlCol="0">
            <a:spAutoFit/>
          </a:bodyPr>
          <a:lstStyle/>
          <a:p>
            <a:r>
              <a:rPr lang="en-US" sz="1800" dirty="0" smtClean="0">
                <a:latin typeface="+mn-lt"/>
              </a:rPr>
              <a:t>Risk </a:t>
            </a:r>
            <a:r>
              <a:rPr lang="en-US" sz="1800" dirty="0" err="1" smtClean="0">
                <a:latin typeface="+mn-lt"/>
              </a:rPr>
              <a:t>today+economic</a:t>
            </a:r>
            <a:r>
              <a:rPr lang="en-US" sz="1800" dirty="0" smtClean="0">
                <a:latin typeface="+mn-lt"/>
              </a:rPr>
              <a:t> </a:t>
            </a:r>
            <a:r>
              <a:rPr lang="en-US" sz="1800" dirty="0" err="1" smtClean="0">
                <a:latin typeface="+mn-lt"/>
              </a:rPr>
              <a:t>growth+climate</a:t>
            </a:r>
            <a:r>
              <a:rPr lang="en-US" sz="1800" dirty="0" smtClean="0">
                <a:latin typeface="+mn-lt"/>
              </a:rPr>
              <a:t> change: the ‘waterfall chart’</a:t>
            </a:r>
            <a:endParaRPr lang="en-US" sz="1800" dirty="0">
              <a:latin typeface="+mn-lt"/>
            </a:endParaRPr>
          </a:p>
        </p:txBody>
      </p:sp>
    </p:spTree>
    <p:extLst>
      <p:ext uri="{BB962C8B-B14F-4D97-AF65-F5344CB8AC3E}">
        <p14:creationId xmlns:p14="http://schemas.microsoft.com/office/powerpoint/2010/main" val="214273567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Economics </a:t>
            </a:r>
            <a:r>
              <a:rPr lang="en-US" altLang="de-DE" sz="2800" dirty="0">
                <a:solidFill>
                  <a:srgbClr val="2A6AB3"/>
                </a:solidFill>
                <a:latin typeface="Arial" panose="020B0604020202020204" pitchFamily="34" charset="0"/>
                <a:cs typeface="Arial" panose="020B0604020202020204" pitchFamily="34" charset="0"/>
              </a:rPr>
              <a:t>of climate adaptation </a:t>
            </a:r>
            <a:r>
              <a:rPr lang="en-US" altLang="de-DE" sz="2800" dirty="0" smtClean="0">
                <a:solidFill>
                  <a:srgbClr val="2A6AB3"/>
                </a:solidFill>
                <a:latin typeface="Arial" panose="020B0604020202020204" pitchFamily="34" charset="0"/>
                <a:cs typeface="Arial" panose="020B0604020202020204" pitchFamily="34" charset="0"/>
              </a:rPr>
              <a:t>(ECA)</a:t>
            </a:r>
            <a:endParaRPr lang="en-US" altLang="de-DE" sz="2800" dirty="0">
              <a:solidFill>
                <a:srgbClr val="2A6AB3"/>
              </a:solidFill>
              <a:latin typeface="Arial" panose="020B0604020202020204" pitchFamily="34" charset="0"/>
              <a:cs typeface="Arial" panose="020B0604020202020204" pitchFamily="34" charset="0"/>
            </a:endParaRPr>
          </a:p>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Key </a:t>
            </a:r>
            <a:r>
              <a:rPr lang="en-US" altLang="de-DE" sz="2800" dirty="0" smtClean="0">
                <a:solidFill>
                  <a:srgbClr val="2A6AB3"/>
                </a:solidFill>
                <a:latin typeface="Arial" panose="020B0604020202020204" pitchFamily="34" charset="0"/>
                <a:cs typeface="Arial" panose="020B0604020202020204" pitchFamily="34" charset="0"/>
              </a:rPr>
              <a:t>outputs </a:t>
            </a:r>
            <a:r>
              <a:rPr lang="en-US" altLang="de-DE" sz="2800" dirty="0">
                <a:solidFill>
                  <a:srgbClr val="2A6AB3"/>
                </a:solidFill>
                <a:latin typeface="Arial" panose="020B0604020202020204" pitchFamily="34" charset="0"/>
                <a:cs typeface="Arial" panose="020B0604020202020204" pitchFamily="34" charset="0"/>
              </a:rPr>
              <a:t>of the </a:t>
            </a:r>
            <a:r>
              <a:rPr lang="en-US" altLang="de-DE" sz="2800" dirty="0" smtClean="0">
                <a:solidFill>
                  <a:srgbClr val="2A6AB3"/>
                </a:solidFill>
                <a:latin typeface="Arial" panose="020B0604020202020204" pitchFamily="34" charset="0"/>
                <a:cs typeface="Arial" panose="020B0604020202020204" pitchFamily="34" charset="0"/>
              </a:rPr>
              <a:t>methodology (2/2)</a:t>
            </a:r>
            <a:endParaRPr lang="en-US" altLang="de-DE" sz="2800" dirty="0">
              <a:solidFill>
                <a:srgbClr val="2A6AB3"/>
              </a:solidFill>
              <a:latin typeface="Arial" panose="020B0604020202020204" pitchFamily="34" charset="0"/>
              <a:cs typeface="Arial" panose="020B0604020202020204" pitchFamily="34" charset="0"/>
            </a:endParaRPr>
          </a:p>
        </p:txBody>
      </p:sp>
      <p:pic>
        <p:nvPicPr>
          <p:cNvPr id="5" name="Picture 4" descr="climada_demo.png"/>
          <p:cNvPicPr>
            <a:picLocks noChangeAspect="1"/>
          </p:cNvPicPr>
          <p:nvPr/>
        </p:nvPicPr>
        <p:blipFill rotWithShape="1">
          <a:blip r:embed="rId3">
            <a:extLst>
              <a:ext uri="{28A0092B-C50C-407E-A947-70E740481C1C}">
                <a14:useLocalDpi xmlns:a14="http://schemas.microsoft.com/office/drawing/2010/main" val="0"/>
              </a:ext>
            </a:extLst>
          </a:blip>
          <a:srcRect l="50171" t="43611" r="1002" b="3603"/>
          <a:stretch/>
        </p:blipFill>
        <p:spPr>
          <a:xfrm>
            <a:off x="356235" y="2093343"/>
            <a:ext cx="7140180" cy="4226775"/>
          </a:xfrm>
          <a:prstGeom prst="rect">
            <a:avLst/>
          </a:prstGeom>
        </p:spPr>
      </p:pic>
      <p:sp>
        <p:nvSpPr>
          <p:cNvPr id="6" name="Rectangle 5"/>
          <p:cNvSpPr/>
          <p:nvPr/>
        </p:nvSpPr>
        <p:spPr bwMode="auto">
          <a:xfrm>
            <a:off x="433292" y="2091781"/>
            <a:ext cx="2330826" cy="47811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sp>
        <p:nvSpPr>
          <p:cNvPr id="4" name="TextBox 3"/>
          <p:cNvSpPr txBox="1"/>
          <p:nvPr/>
        </p:nvSpPr>
        <p:spPr>
          <a:xfrm>
            <a:off x="418352" y="2031996"/>
            <a:ext cx="7909324" cy="369332"/>
          </a:xfrm>
          <a:prstGeom prst="rect">
            <a:avLst/>
          </a:prstGeom>
          <a:noFill/>
        </p:spPr>
        <p:txBody>
          <a:bodyPr wrap="none" rtlCol="0">
            <a:spAutoFit/>
          </a:bodyPr>
          <a:lstStyle/>
          <a:p>
            <a:r>
              <a:rPr lang="en-US" sz="1800" dirty="0" smtClean="0">
                <a:latin typeface="+mn-lt"/>
              </a:rPr>
              <a:t>The adaptation cost curve: adaptation measures sorted by cost and benefit</a:t>
            </a:r>
            <a:endParaRPr lang="en-US" sz="1800" dirty="0">
              <a:latin typeface="+mn-lt"/>
            </a:endParaRPr>
          </a:p>
        </p:txBody>
      </p:sp>
    </p:spTree>
    <p:extLst>
      <p:ext uri="{BB962C8B-B14F-4D97-AF65-F5344CB8AC3E}">
        <p14:creationId xmlns:p14="http://schemas.microsoft.com/office/powerpoint/2010/main" val="255681383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pPr>
            <a:r>
              <a:rPr lang="en-US" sz="2800" dirty="0">
                <a:solidFill>
                  <a:srgbClr val="2A6AB3"/>
                </a:solidFill>
                <a:latin typeface="Arial" charset="0"/>
                <a:cs typeface="Arial" charset="0"/>
              </a:rPr>
              <a:t>Risk</a:t>
            </a:r>
          </a:p>
        </p:txBody>
      </p:sp>
      <p:sp>
        <p:nvSpPr>
          <p:cNvPr id="7" name="Rectangle 6"/>
          <p:cNvSpPr/>
          <p:nvPr/>
        </p:nvSpPr>
        <p:spPr>
          <a:xfrm>
            <a:off x="415925" y="1651000"/>
            <a:ext cx="7145338" cy="400050"/>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
        <p:nvSpPr>
          <p:cNvPr id="4" name="Rectangle 3"/>
          <p:cNvSpPr/>
          <p:nvPr/>
        </p:nvSpPr>
        <p:spPr>
          <a:xfrm>
            <a:off x="415925" y="1541463"/>
            <a:ext cx="8004175" cy="2323713"/>
          </a:xfrm>
          <a:prstGeom prst="rect">
            <a:avLst/>
          </a:prstGeom>
        </p:spPr>
        <p:txBody>
          <a:bodyPr>
            <a:spAutoFit/>
          </a:bodyPr>
          <a:lstStyle/>
          <a:p>
            <a:pPr marL="457200" indent="-457200" eaLnBrk="0" hangingPunct="0">
              <a:spcAft>
                <a:spcPts val="1000"/>
              </a:spcAft>
              <a:buClr>
                <a:srgbClr val="2A6AB3"/>
              </a:buClr>
              <a:buFont typeface="Wingdings" pitchFamily="2" charset="2"/>
              <a:buChar char="§"/>
            </a:pPr>
            <a:r>
              <a:rPr lang="en-GB" sz="2000" dirty="0">
                <a:latin typeface="Arial" charset="0"/>
              </a:rPr>
              <a:t>Risk concerns the expected value of one or more </a:t>
            </a:r>
            <a:r>
              <a:rPr lang="en-GB" sz="2000" dirty="0" smtClean="0">
                <a:latin typeface="Arial" charset="0"/>
              </a:rPr>
              <a:t>outcomes of </a:t>
            </a:r>
            <a:r>
              <a:rPr lang="en-GB" sz="2000" dirty="0">
                <a:latin typeface="Arial" charset="0"/>
              </a:rPr>
              <a:t>one or more future events. </a:t>
            </a:r>
          </a:p>
          <a:p>
            <a:pPr marL="457200" indent="-457200" eaLnBrk="0" hangingPunct="0">
              <a:spcAft>
                <a:spcPts val="1000"/>
              </a:spcAft>
              <a:buClr>
                <a:srgbClr val="2A6AB3"/>
              </a:buClr>
              <a:buFont typeface="Wingdings" pitchFamily="2" charset="2"/>
              <a:buChar char="§"/>
            </a:pPr>
            <a:r>
              <a:rPr lang="en-GB" sz="2000" dirty="0">
                <a:latin typeface="Arial" charset="0"/>
              </a:rPr>
              <a:t>Risk = Probability        Severity</a:t>
            </a:r>
          </a:p>
          <a:p>
            <a:pPr marL="457200" indent="-457200" eaLnBrk="0" hangingPunct="0">
              <a:spcAft>
                <a:spcPts val="1000"/>
              </a:spcAft>
              <a:buClr>
                <a:srgbClr val="2A6AB3"/>
              </a:buClr>
              <a:buFont typeface="Wingdings" pitchFamily="2" charset="2"/>
              <a:buChar char="§"/>
            </a:pPr>
            <a:endParaRPr lang="en-GB" sz="2000" dirty="0">
              <a:latin typeface="Arial" charset="0"/>
            </a:endParaRPr>
          </a:p>
          <a:p>
            <a:pPr marL="457200" indent="-457200" eaLnBrk="0" hangingPunct="0">
              <a:spcAft>
                <a:spcPts val="1000"/>
              </a:spcAft>
              <a:buClr>
                <a:srgbClr val="2A6AB3"/>
              </a:buClr>
              <a:buFont typeface="Wingdings" pitchFamily="2" charset="2"/>
              <a:buChar char="§"/>
            </a:pPr>
            <a:r>
              <a:rPr lang="en-GB" sz="2000" dirty="0">
                <a:latin typeface="Arial" charset="0"/>
              </a:rPr>
              <a:t>Risk is defined </a:t>
            </a:r>
            <a:r>
              <a:rPr lang="en-GB" sz="2000" dirty="0" smtClean="0">
                <a:latin typeface="Arial" charset="0"/>
              </a:rPr>
              <a:t>(e.g. ISO 31000) </a:t>
            </a:r>
            <a:r>
              <a:rPr lang="en-GB" sz="2000" dirty="0">
                <a:latin typeface="Arial" charset="0"/>
              </a:rPr>
              <a:t>as the effect of uncertainty on objectives (whether positive or negative). </a:t>
            </a:r>
          </a:p>
        </p:txBody>
      </p:sp>
      <p:sp>
        <p:nvSpPr>
          <p:cNvPr id="91141" name="AutoShape 5"/>
          <p:cNvSpPr>
            <a:spLocks noChangeArrowheads="1"/>
          </p:cNvSpPr>
          <p:nvPr/>
        </p:nvSpPr>
        <p:spPr bwMode="auto">
          <a:xfrm>
            <a:off x="3098800" y="2403475"/>
            <a:ext cx="144463" cy="158750"/>
          </a:xfrm>
          <a:prstGeom prst="flowChartSummingJunction">
            <a:avLst/>
          </a:prstGeom>
          <a:noFill/>
          <a:ln w="9525">
            <a:solidFill>
              <a:schemeClr val="tx1"/>
            </a:solidFill>
            <a:round/>
            <a:headEnd/>
            <a:tailEnd/>
          </a:ln>
          <a:effectLst/>
        </p:spPr>
        <p:txBody>
          <a:bodyPr wrap="none" anchor="ctr"/>
          <a:lstStyle/>
          <a:p>
            <a:endParaRPr lang="de-DE"/>
          </a:p>
        </p:txBody>
      </p:sp>
      <p:sp>
        <p:nvSpPr>
          <p:cNvPr id="91142" name="AutoShape 6"/>
          <p:cNvSpPr>
            <a:spLocks/>
          </p:cNvSpPr>
          <p:nvPr/>
        </p:nvSpPr>
        <p:spPr bwMode="auto">
          <a:xfrm rot="16200000">
            <a:off x="2236787" y="2122488"/>
            <a:ext cx="231775" cy="1200150"/>
          </a:xfrm>
          <a:prstGeom prst="leftBrace">
            <a:avLst>
              <a:gd name="adj1" fmla="val 43151"/>
              <a:gd name="adj2" fmla="val 48940"/>
            </a:avLst>
          </a:prstGeom>
          <a:noFill/>
          <a:ln w="9525">
            <a:solidFill>
              <a:schemeClr val="tx1"/>
            </a:solidFill>
            <a:round/>
            <a:headEnd/>
            <a:tailEnd/>
          </a:ln>
          <a:effectLst/>
        </p:spPr>
        <p:txBody>
          <a:bodyPr wrap="none" anchor="ctr"/>
          <a:lstStyle/>
          <a:p>
            <a:endParaRPr lang="de-DE"/>
          </a:p>
        </p:txBody>
      </p:sp>
      <p:sp>
        <p:nvSpPr>
          <p:cNvPr id="91143" name="AutoShape 7"/>
          <p:cNvSpPr>
            <a:spLocks/>
          </p:cNvSpPr>
          <p:nvPr/>
        </p:nvSpPr>
        <p:spPr bwMode="auto">
          <a:xfrm rot="16200000">
            <a:off x="3822700" y="2254251"/>
            <a:ext cx="231775" cy="939800"/>
          </a:xfrm>
          <a:prstGeom prst="leftBrace">
            <a:avLst>
              <a:gd name="adj1" fmla="val 33790"/>
              <a:gd name="adj2" fmla="val 48940"/>
            </a:avLst>
          </a:prstGeom>
          <a:noFill/>
          <a:ln w="9525">
            <a:solidFill>
              <a:schemeClr val="tx1"/>
            </a:solidFill>
            <a:round/>
            <a:headEnd/>
            <a:tailEnd/>
          </a:ln>
          <a:effectLst/>
        </p:spPr>
        <p:txBody>
          <a:bodyPr wrap="none" anchor="ctr"/>
          <a:lstStyle/>
          <a:p>
            <a:endParaRPr lang="de-DE"/>
          </a:p>
        </p:txBody>
      </p:sp>
      <p:sp>
        <p:nvSpPr>
          <p:cNvPr id="91144" name="Text Box 8"/>
          <p:cNvSpPr txBox="1">
            <a:spLocks noChangeArrowheads="1"/>
          </p:cNvSpPr>
          <p:nvPr/>
        </p:nvSpPr>
        <p:spPr bwMode="auto">
          <a:xfrm>
            <a:off x="1716088" y="2787650"/>
            <a:ext cx="2546350" cy="366713"/>
          </a:xfrm>
          <a:prstGeom prst="rect">
            <a:avLst/>
          </a:prstGeom>
          <a:noFill/>
          <a:ln w="9525">
            <a:noFill/>
            <a:miter lim="800000"/>
            <a:headEnd/>
            <a:tailEnd/>
          </a:ln>
          <a:effectLst/>
        </p:spPr>
        <p:txBody>
          <a:bodyPr wrap="none">
            <a:spAutoFit/>
          </a:bodyPr>
          <a:lstStyle/>
          <a:p>
            <a:r>
              <a:rPr lang="en-GB" sz="1800" dirty="0">
                <a:latin typeface="+mj-lt"/>
              </a:rPr>
              <a:t> expected             value</a:t>
            </a:r>
          </a:p>
        </p:txBody>
      </p:sp>
    </p:spTree>
    <p:extLst>
      <p:ext uri="{BB962C8B-B14F-4D97-AF65-F5344CB8AC3E}">
        <p14:creationId xmlns:p14="http://schemas.microsoft.com/office/powerpoint/2010/main" val="40408940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5288" y="3905249"/>
            <a:ext cx="8569325" cy="2576819"/>
          </a:xfrm>
          <a:prstGeom prst="rect">
            <a:avLst/>
          </a:prstGeom>
          <a:solidFill>
            <a:srgbClr val="DCF9B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1" name="Rectangle 10"/>
          <p:cNvSpPr/>
          <p:nvPr/>
        </p:nvSpPr>
        <p:spPr>
          <a:xfrm>
            <a:off x="395288" y="2751138"/>
            <a:ext cx="8569325" cy="1111250"/>
          </a:xfrm>
          <a:prstGeom prst="rect">
            <a:avLst/>
          </a:prstGeom>
          <a:solidFill>
            <a:srgbClr val="B3E7F7"/>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0" name="Rectangle 9"/>
          <p:cNvSpPr/>
          <p:nvPr/>
        </p:nvSpPr>
        <p:spPr>
          <a:xfrm>
            <a:off x="395288" y="1557338"/>
            <a:ext cx="8569325" cy="1150937"/>
          </a:xfrm>
          <a:prstGeom prst="rect">
            <a:avLst/>
          </a:prstGeom>
          <a:solidFill>
            <a:srgbClr val="FCD1D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9221"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Risk</a:t>
            </a:r>
            <a:r>
              <a:rPr lang="en-US" altLang="en-US" sz="2800" baseline="30000" dirty="0" smtClean="0">
                <a:solidFill>
                  <a:srgbClr val="2A6AB3"/>
                </a:solidFill>
                <a:latin typeface="Arial" pitchFamily="34" charset="0"/>
                <a:cs typeface="Arial" pitchFamily="34" charset="0"/>
              </a:rPr>
              <a:t>1</a:t>
            </a:r>
            <a:r>
              <a:rPr lang="en-US" altLang="en-US" sz="2800" dirty="0" smtClean="0">
                <a:solidFill>
                  <a:srgbClr val="2A6AB3"/>
                </a:solidFill>
                <a:latin typeface="Arial" pitchFamily="34" charset="0"/>
                <a:cs typeface="Arial" pitchFamily="34" charset="0"/>
              </a:rPr>
              <a:t> </a:t>
            </a:r>
            <a:r>
              <a:rPr lang="en-US" altLang="en-US" sz="2800" dirty="0">
                <a:solidFill>
                  <a:srgbClr val="2A6AB3"/>
                </a:solidFill>
                <a:latin typeface="Arial" pitchFamily="34" charset="0"/>
                <a:cs typeface="Arial" pitchFamily="34" charset="0"/>
              </a:rPr>
              <a:t>Management</a:t>
            </a:r>
          </a:p>
        </p:txBody>
      </p:sp>
      <p:sp>
        <p:nvSpPr>
          <p:cNvPr id="9222" name="Rectangle 3"/>
          <p:cNvSpPr>
            <a:spLocks noChangeArrowheads="1"/>
          </p:cNvSpPr>
          <p:nvPr/>
        </p:nvSpPr>
        <p:spPr bwMode="auto">
          <a:xfrm>
            <a:off x="415925" y="1541463"/>
            <a:ext cx="8548688"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Risk identification: Shared mental model, the prerequisite for awareness</a:t>
            </a:r>
          </a:p>
          <a:p>
            <a:pPr>
              <a:spcAft>
                <a:spcPts val="1000"/>
              </a:spcAft>
              <a:buClr>
                <a:srgbClr val="2A6AB3"/>
              </a:buClr>
              <a:buFont typeface="Wingdings" pitchFamily="2" charset="2"/>
              <a:buChar char="§"/>
            </a:pPr>
            <a:r>
              <a:rPr lang="en-GB" altLang="en-US" sz="2000" dirty="0">
                <a:latin typeface="Arial" pitchFamily="34" charset="0"/>
              </a:rPr>
              <a:t>perception is based on a </a:t>
            </a:r>
            <a:r>
              <a:rPr lang="en-GB" altLang="en-US" sz="2000" i="1" dirty="0">
                <a:latin typeface="Arial" pitchFamily="34" charset="0"/>
              </a:rPr>
              <a:t>shared mental model</a:t>
            </a:r>
            <a:r>
              <a:rPr lang="en-GB" altLang="en-US" sz="2000" dirty="0">
                <a:latin typeface="Arial" pitchFamily="34" charset="0"/>
              </a:rPr>
              <a:t> </a:t>
            </a:r>
            <a:br>
              <a:rPr lang="en-GB" altLang="en-US" sz="2000"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t>
            </a:r>
            <a:r>
              <a:rPr lang="en-GB" altLang="en-US" sz="2000" dirty="0">
                <a:latin typeface="Arial" pitchFamily="34" charset="0"/>
              </a:rPr>
              <a:t>wider sharing builds awareness</a:t>
            </a:r>
          </a:p>
          <a:p>
            <a:pPr>
              <a:spcAft>
                <a:spcPts val="1000"/>
              </a:spcAft>
              <a:buClr>
                <a:srgbClr val="2A6AB3"/>
              </a:buClr>
              <a:buFont typeface="Wingdings" pitchFamily="2" charset="2"/>
              <a:buNone/>
            </a:pPr>
            <a:r>
              <a:rPr lang="en-GB" altLang="en-US" sz="2000" dirty="0">
                <a:latin typeface="Arial" pitchFamily="34" charset="0"/>
              </a:rPr>
              <a:t>Risk analysis: Quantification, the basis for decision-making</a:t>
            </a:r>
          </a:p>
          <a:p>
            <a:pPr>
              <a:spcAft>
                <a:spcPts val="1000"/>
              </a:spcAft>
              <a:buClr>
                <a:srgbClr val="2A6AB3"/>
              </a:buClr>
              <a:buFont typeface="Wingdings" pitchFamily="2" charset="2"/>
              <a:buChar char="§"/>
            </a:pPr>
            <a:r>
              <a:rPr lang="en-GB" altLang="en-US" sz="2000" dirty="0">
                <a:latin typeface="Arial" pitchFamily="34" charset="0"/>
              </a:rPr>
              <a:t>Risk model: the quantitative expression of a shared mental model </a:t>
            </a:r>
            <a:r>
              <a:rPr lang="en-GB" altLang="en-US" sz="2000" i="1" dirty="0">
                <a:latin typeface="Arial" pitchFamily="34" charset="0"/>
              </a:rPr>
              <a:t/>
            </a:r>
            <a:br>
              <a:rPr lang="en-GB" altLang="en-US" sz="2000" i="1" dirty="0">
                <a:latin typeface="Arial" pitchFamily="34" charset="0"/>
              </a:rPr>
            </a:br>
            <a:r>
              <a:rPr lang="en-GB" altLang="en-US" sz="1800" dirty="0">
                <a:latin typeface="Arial" pitchFamily="34" charset="0"/>
                <a:sym typeface="Wingdings" pitchFamily="2" charset="2"/>
              </a:rPr>
              <a:t></a:t>
            </a:r>
            <a:r>
              <a:rPr lang="en-GB" altLang="en-US" sz="2000" dirty="0">
                <a:latin typeface="Arial" pitchFamily="34" charset="0"/>
                <a:sym typeface="Wingdings" pitchFamily="2" charset="2"/>
              </a:rPr>
              <a:t> allows to assess risk mitigation options</a:t>
            </a: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Risk mitigation: Prioritization based on metrics, options are to </a:t>
            </a:r>
          </a:p>
          <a:p>
            <a:pPr>
              <a:spcAft>
                <a:spcPts val="1000"/>
              </a:spcAft>
              <a:buClr>
                <a:srgbClr val="2A6AB3"/>
              </a:buClr>
              <a:buFont typeface="Wingdings" pitchFamily="2" charset="2"/>
              <a:buChar char="§"/>
            </a:pPr>
            <a:r>
              <a:rPr lang="en-GB" altLang="en-US" sz="2000" dirty="0" smtClean="0">
                <a:latin typeface="Arial" pitchFamily="34" charset="0"/>
              </a:rPr>
              <a:t>avoid</a:t>
            </a:r>
          </a:p>
          <a:p>
            <a:pPr>
              <a:spcAft>
                <a:spcPts val="1000"/>
              </a:spcAft>
              <a:buClr>
                <a:srgbClr val="2A6AB3"/>
              </a:buClr>
              <a:buFont typeface="Wingdings" pitchFamily="2" charset="2"/>
              <a:buChar char="§"/>
            </a:pPr>
            <a:r>
              <a:rPr lang="en-GB" altLang="en-US" sz="2000" dirty="0" smtClean="0">
                <a:latin typeface="Arial" pitchFamily="34" charset="0"/>
              </a:rPr>
              <a:t>reduce</a:t>
            </a:r>
            <a:endParaRPr lang="en-GB" altLang="en-US" sz="2000" dirty="0">
              <a:latin typeface="Arial" pitchFamily="34" charset="0"/>
            </a:endParaRPr>
          </a:p>
          <a:p>
            <a:pPr>
              <a:spcAft>
                <a:spcPts val="1000"/>
              </a:spcAft>
              <a:buClr>
                <a:srgbClr val="2A6AB3"/>
              </a:buClr>
              <a:buFont typeface="Wingdings" pitchFamily="2" charset="2"/>
              <a:buChar char="§"/>
            </a:pPr>
            <a:r>
              <a:rPr lang="en-GB" altLang="en-US" sz="2000" dirty="0">
                <a:latin typeface="Arial" pitchFamily="34" charset="0"/>
              </a:rPr>
              <a:t>prevent</a:t>
            </a:r>
          </a:p>
          <a:p>
            <a:pPr>
              <a:spcAft>
                <a:spcPts val="1000"/>
              </a:spcAft>
              <a:buClr>
                <a:srgbClr val="2A6AB3"/>
              </a:buClr>
              <a:buFont typeface="Wingdings" pitchFamily="2" charset="2"/>
              <a:buChar char="§"/>
            </a:pPr>
            <a:r>
              <a:rPr lang="en-GB" altLang="en-US" sz="2000" dirty="0">
                <a:latin typeface="Arial" pitchFamily="34" charset="0"/>
              </a:rPr>
              <a:t>transfer : </a:t>
            </a:r>
            <a:r>
              <a:rPr lang="en-GB" altLang="en-US" sz="2000" dirty="0">
                <a:latin typeface="Arial" pitchFamily="34" charset="0"/>
                <a:sym typeface="Wingdings" pitchFamily="2" charset="2"/>
              </a:rPr>
              <a:t>Insurance puts a rice tag on risks  incentive for prevention</a:t>
            </a:r>
          </a:p>
          <a:p>
            <a:pPr>
              <a:spcAft>
                <a:spcPts val="1000"/>
              </a:spcAft>
              <a:buClr>
                <a:srgbClr val="2A6AB3"/>
              </a:buClr>
              <a:buFont typeface="Wingdings" pitchFamily="2" charset="2"/>
              <a:buChar char="§"/>
            </a:pPr>
            <a:r>
              <a:rPr lang="en-GB" altLang="en-US" sz="2000" dirty="0">
                <a:latin typeface="Arial" pitchFamily="34" charset="0"/>
              </a:rPr>
              <a:t>or retain the risk			             </a:t>
            </a:r>
            <a:r>
              <a:rPr lang="en-GB" altLang="en-US" sz="1600" baseline="30000" dirty="0">
                <a:latin typeface="Arial" pitchFamily="34" charset="0"/>
              </a:rPr>
              <a:t>1</a:t>
            </a:r>
            <a:r>
              <a:rPr lang="en-GB" altLang="en-US" sz="1600" dirty="0">
                <a:latin typeface="Arial" pitchFamily="34" charset="0"/>
              </a:rPr>
              <a:t> Risk = Probability      Severity</a:t>
            </a:r>
          </a:p>
        </p:txBody>
      </p:sp>
      <p:sp>
        <p:nvSpPr>
          <p:cNvPr id="9223" name="AutoShape 5"/>
          <p:cNvSpPr>
            <a:spLocks noChangeArrowheads="1"/>
          </p:cNvSpPr>
          <p:nvPr/>
        </p:nvSpPr>
        <p:spPr bwMode="auto">
          <a:xfrm>
            <a:off x="7806359" y="6191070"/>
            <a:ext cx="158750" cy="149225"/>
          </a:xfrm>
          <a:prstGeom prst="flowChartSummingJunction">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de-DE" altLang="en-US"/>
          </a:p>
        </p:txBody>
      </p:sp>
    </p:spTree>
    <p:extLst>
      <p:ext uri="{BB962C8B-B14F-4D97-AF65-F5344CB8AC3E}">
        <p14:creationId xmlns:p14="http://schemas.microsoft.com/office/powerpoint/2010/main" val="11581171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Risk </a:t>
            </a:r>
            <a:r>
              <a:rPr lang="en-US" altLang="en-US" dirty="0">
                <a:solidFill>
                  <a:srgbClr val="2A6AB3"/>
                </a:solidFill>
              </a:rPr>
              <a:t>Management Cycle</a:t>
            </a:r>
            <a:endParaRPr lang="en-US" altLang="en-US" sz="700" dirty="0">
              <a:solidFill>
                <a:srgbClr val="2A6AB3"/>
              </a:solidFill>
            </a:endParaRPr>
          </a:p>
        </p:txBody>
      </p:sp>
      <p:sp>
        <p:nvSpPr>
          <p:cNvPr id="36" name="Rectangle 35"/>
          <p:cNvSpPr/>
          <p:nvPr/>
        </p:nvSpPr>
        <p:spPr>
          <a:xfrm>
            <a:off x="3924300" y="4922838"/>
            <a:ext cx="1079500" cy="503237"/>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33" name="Rectangle 32"/>
          <p:cNvSpPr/>
          <p:nvPr/>
        </p:nvSpPr>
        <p:spPr>
          <a:xfrm>
            <a:off x="4211638" y="4418013"/>
            <a:ext cx="1655762" cy="1223962"/>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cxnSp>
        <p:nvCxnSpPr>
          <p:cNvPr id="30" name="Straight Connector 29"/>
          <p:cNvCxnSpPr/>
          <p:nvPr/>
        </p:nvCxnSpPr>
        <p:spPr>
          <a:xfrm>
            <a:off x="2874963" y="5472113"/>
            <a:ext cx="2992437" cy="314325"/>
          </a:xfrm>
          <a:prstGeom prst="line">
            <a:avLst/>
          </a:prstGeom>
          <a:ln w="508000" cmpd="sng">
            <a:solidFill>
              <a:srgbClr val="C5F59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356100" y="4057650"/>
            <a:ext cx="1511300" cy="433388"/>
          </a:xfrm>
          <a:prstGeom prst="line">
            <a:avLst/>
          </a:prstGeom>
          <a:ln w="635000" cmpd="sng">
            <a:solidFill>
              <a:srgbClr val="C5F595"/>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783263" y="3743325"/>
            <a:ext cx="1885950" cy="2303463"/>
          </a:xfrm>
          <a:prstGeom prst="rect">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latin typeface="SwissReSans" pitchFamily="34" charset="0"/>
            </a:endParaRPr>
          </a:p>
        </p:txBody>
      </p:sp>
      <p:sp>
        <p:nvSpPr>
          <p:cNvPr id="16" name="Circular Arrow 15"/>
          <p:cNvSpPr/>
          <p:nvPr/>
        </p:nvSpPr>
        <p:spPr>
          <a:xfrm rot="15071867">
            <a:off x="713582" y="1864519"/>
            <a:ext cx="4392612" cy="4032250"/>
          </a:xfrm>
          <a:prstGeom prst="circularArrow">
            <a:avLst>
              <a:gd name="adj1" fmla="val 18730"/>
              <a:gd name="adj2" fmla="val 572154"/>
              <a:gd name="adj3" fmla="val 20562266"/>
              <a:gd name="adj4" fmla="val 16710040"/>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 name="Circular Arrow 14"/>
          <p:cNvSpPr/>
          <p:nvPr/>
        </p:nvSpPr>
        <p:spPr>
          <a:xfrm rot="10800000">
            <a:off x="830263" y="1703388"/>
            <a:ext cx="4392612" cy="4032250"/>
          </a:xfrm>
          <a:prstGeom prst="circularArrow">
            <a:avLst>
              <a:gd name="adj1" fmla="val 18730"/>
              <a:gd name="adj2" fmla="val 572154"/>
              <a:gd name="adj3" fmla="val 20562266"/>
              <a:gd name="adj4" fmla="val 16708504"/>
              <a:gd name="adj5" fmla="val 7898"/>
            </a:avLst>
          </a:pr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 name="Circular Arrow 13"/>
          <p:cNvSpPr/>
          <p:nvPr/>
        </p:nvSpPr>
        <p:spPr>
          <a:xfrm rot="6683799">
            <a:off x="866775" y="1536701"/>
            <a:ext cx="4391025" cy="4032250"/>
          </a:xfrm>
          <a:prstGeom prst="circularArrow">
            <a:avLst>
              <a:gd name="adj1" fmla="val 18730"/>
              <a:gd name="adj2" fmla="val 572154"/>
              <a:gd name="adj3" fmla="val 20562266"/>
              <a:gd name="adj4" fmla="val 16639933"/>
              <a:gd name="adj5" fmla="val 7898"/>
            </a:avLst>
          </a:pr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3" name="Circular Arrow 12"/>
          <p:cNvSpPr/>
          <p:nvPr/>
        </p:nvSpPr>
        <p:spPr>
          <a:xfrm rot="2217018">
            <a:off x="635000" y="1582738"/>
            <a:ext cx="4392613" cy="4032250"/>
          </a:xfrm>
          <a:prstGeom prst="circularArrow">
            <a:avLst>
              <a:gd name="adj1" fmla="val 18730"/>
              <a:gd name="adj2" fmla="val 572154"/>
              <a:gd name="adj3" fmla="val 20562266"/>
              <a:gd name="adj4" fmla="val 16578320"/>
              <a:gd name="adj5" fmla="val 7898"/>
            </a:avLst>
          </a:pr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2" name="Circular Arrow 11"/>
          <p:cNvSpPr/>
          <p:nvPr/>
        </p:nvSpPr>
        <p:spPr>
          <a:xfrm rot="19451364">
            <a:off x="584200" y="1733550"/>
            <a:ext cx="4392613" cy="4032250"/>
          </a:xfrm>
          <a:prstGeom prst="circularArrow">
            <a:avLst>
              <a:gd name="adj1" fmla="val 18730"/>
              <a:gd name="adj2" fmla="val 572154"/>
              <a:gd name="adj3" fmla="val 20562266"/>
              <a:gd name="adj4" fmla="val 16541495"/>
              <a:gd name="adj5" fmla="val 7898"/>
            </a:avLst>
          </a:pr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49" name="Slide Number Placeholder 2"/>
          <p:cNvSpPr>
            <a:spLocks noGrp="1"/>
          </p:cNvSpPr>
          <p:nvPr>
            <p:ph type="sldNum" sz="quarter" idx="10"/>
          </p:nvPr>
        </p:nvSpPr>
        <p:spPr bwMode="auto">
          <a:xfrm>
            <a:off x="7272338" y="6323013"/>
            <a:ext cx="185737" cy="182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ClrTx/>
              <a:buSzTx/>
              <a:buFontTx/>
              <a:buNone/>
            </a:pPr>
            <a:fld id="{E7FBCAF2-7342-4934-9FDE-5F7AAECF3BD0}" type="slidenum">
              <a:rPr lang="en-GB" altLang="en-US" sz="900">
                <a:solidFill>
                  <a:schemeClr val="bg1"/>
                </a:solidFill>
              </a:rPr>
              <a:pPr>
                <a:lnSpc>
                  <a:spcPct val="100000"/>
                </a:lnSpc>
                <a:spcBef>
                  <a:spcPct val="0"/>
                </a:spcBef>
                <a:buClrTx/>
                <a:buSzTx/>
                <a:buFontTx/>
                <a:buNone/>
              </a:pPr>
              <a:t>14</a:t>
            </a:fld>
            <a:endParaRPr lang="en-GB" altLang="en-US" sz="900">
              <a:solidFill>
                <a:schemeClr val="bg1"/>
              </a:solidFill>
            </a:endParaRPr>
          </a:p>
        </p:txBody>
      </p:sp>
      <p:sp>
        <p:nvSpPr>
          <p:cNvPr id="17" name="Circular Arrow 16"/>
          <p:cNvSpPr/>
          <p:nvPr/>
        </p:nvSpPr>
        <p:spPr>
          <a:xfrm rot="15071867">
            <a:off x="716756" y="1878807"/>
            <a:ext cx="4392613" cy="4032250"/>
          </a:xfrm>
          <a:prstGeom prst="circularArrow">
            <a:avLst>
              <a:gd name="adj1" fmla="val 18730"/>
              <a:gd name="adj2" fmla="val 572154"/>
              <a:gd name="adj3" fmla="val 20562266"/>
              <a:gd name="adj4" fmla="val 18737054"/>
              <a:gd name="adj5" fmla="val 7898"/>
            </a:avLst>
          </a:prstGeom>
          <a:solidFill>
            <a:srgbClr val="F49AF0"/>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4351" name="TextBox 17"/>
          <p:cNvSpPr txBox="1">
            <a:spLocks noChangeArrowheads="1"/>
          </p:cNvSpPr>
          <p:nvPr/>
        </p:nvSpPr>
        <p:spPr bwMode="auto">
          <a:xfrm>
            <a:off x="2455863" y="1795463"/>
            <a:ext cx="96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Identify</a:t>
            </a:r>
          </a:p>
        </p:txBody>
      </p:sp>
      <p:sp>
        <p:nvSpPr>
          <p:cNvPr id="14352" name="TextBox 18"/>
          <p:cNvSpPr txBox="1">
            <a:spLocks noChangeArrowheads="1"/>
          </p:cNvSpPr>
          <p:nvPr/>
        </p:nvSpPr>
        <p:spPr bwMode="auto">
          <a:xfrm rot="4292193">
            <a:off x="4049712" y="3008313"/>
            <a:ext cx="989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Analyze</a:t>
            </a:r>
          </a:p>
        </p:txBody>
      </p:sp>
      <p:sp>
        <p:nvSpPr>
          <p:cNvPr id="14353" name="TextBox 19"/>
          <p:cNvSpPr txBox="1">
            <a:spLocks noChangeArrowheads="1"/>
          </p:cNvSpPr>
          <p:nvPr/>
        </p:nvSpPr>
        <p:spPr bwMode="auto">
          <a:xfrm rot="-1788525">
            <a:off x="2781300" y="4851400"/>
            <a:ext cx="18732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Plan measures</a:t>
            </a:r>
          </a:p>
        </p:txBody>
      </p:sp>
      <p:sp>
        <p:nvSpPr>
          <p:cNvPr id="14354" name="TextBox 20"/>
          <p:cNvSpPr txBox="1">
            <a:spLocks noChangeArrowheads="1"/>
          </p:cNvSpPr>
          <p:nvPr/>
        </p:nvSpPr>
        <p:spPr bwMode="auto">
          <a:xfrm rot="2297184">
            <a:off x="968375" y="4706938"/>
            <a:ext cx="1824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Implement</a:t>
            </a:r>
          </a:p>
        </p:txBody>
      </p:sp>
      <p:sp>
        <p:nvSpPr>
          <p:cNvPr id="14355" name="TextBox 21"/>
          <p:cNvSpPr txBox="1">
            <a:spLocks noChangeArrowheads="1"/>
          </p:cNvSpPr>
          <p:nvPr/>
        </p:nvSpPr>
        <p:spPr bwMode="auto">
          <a:xfrm rot="-4016457">
            <a:off x="846932" y="2853531"/>
            <a:ext cx="933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2400">
                <a:latin typeface="SwissReSans" pitchFamily="34" charset="0"/>
              </a:rPr>
              <a:t>Review</a:t>
            </a:r>
          </a:p>
        </p:txBody>
      </p:sp>
      <p:sp>
        <p:nvSpPr>
          <p:cNvPr id="14356" name="Content Placeholder 1"/>
          <p:cNvSpPr>
            <a:spLocks noGrp="1"/>
          </p:cNvSpPr>
          <p:nvPr>
            <p:ph idx="1"/>
          </p:nvPr>
        </p:nvSpPr>
        <p:spPr>
          <a:xfrm>
            <a:off x="5827713" y="3295650"/>
            <a:ext cx="3492500" cy="2087563"/>
          </a:xfrm>
        </p:spPr>
        <p:txBody>
          <a:bodyPr/>
          <a:lstStyle/>
          <a:p>
            <a:pPr>
              <a:lnSpc>
                <a:spcPct val="100000"/>
              </a:lnSpc>
              <a:buFont typeface="Wingdings" pitchFamily="2" charset="2"/>
              <a:buNone/>
            </a:pPr>
            <a:r>
              <a:rPr lang="en-GB" altLang="en-US" sz="2400" smtClean="0"/>
              <a:t>Options:</a:t>
            </a:r>
          </a:p>
          <a:p>
            <a:pPr>
              <a:lnSpc>
                <a:spcPct val="100000"/>
              </a:lnSpc>
            </a:pPr>
            <a:r>
              <a:rPr lang="en-GB" altLang="en-US" sz="2400" smtClean="0"/>
              <a:t>Avoid</a:t>
            </a:r>
          </a:p>
          <a:p>
            <a:pPr>
              <a:lnSpc>
                <a:spcPct val="100000"/>
              </a:lnSpc>
            </a:pPr>
            <a:r>
              <a:rPr lang="en-GB" altLang="en-US" sz="2400" smtClean="0"/>
              <a:t>Reduce</a:t>
            </a:r>
            <a:endParaRPr lang="en-GB" altLang="en-US" sz="2400" smtClean="0">
              <a:sym typeface="Wingdings" panose="05000000000000000000" pitchFamily="2" charset="2"/>
            </a:endParaRPr>
          </a:p>
          <a:p>
            <a:pPr>
              <a:lnSpc>
                <a:spcPct val="100000"/>
              </a:lnSpc>
            </a:pPr>
            <a:r>
              <a:rPr lang="en-GB" altLang="en-US" sz="2400" smtClean="0"/>
              <a:t>Prevent</a:t>
            </a:r>
          </a:p>
          <a:p>
            <a:pPr>
              <a:lnSpc>
                <a:spcPct val="100000"/>
              </a:lnSpc>
            </a:pPr>
            <a:r>
              <a:rPr lang="en-GB" altLang="en-US" sz="2400" smtClean="0">
                <a:sym typeface="Wingdings" panose="05000000000000000000" pitchFamily="2" charset="2"/>
              </a:rPr>
              <a:t>Transfer</a:t>
            </a:r>
          </a:p>
          <a:p>
            <a:pPr>
              <a:lnSpc>
                <a:spcPct val="100000"/>
              </a:lnSpc>
            </a:pPr>
            <a:r>
              <a:rPr lang="en-GB" altLang="en-US" sz="2400" smtClean="0">
                <a:sym typeface="Wingdings" panose="05000000000000000000" pitchFamily="2" charset="2"/>
              </a:rPr>
              <a:t>Retain</a:t>
            </a:r>
            <a:endParaRPr lang="en-GB" altLang="en-US" sz="2400" smtClean="0"/>
          </a:p>
        </p:txBody>
      </p:sp>
    </p:spTree>
    <p:extLst>
      <p:ext uri="{BB962C8B-B14F-4D97-AF65-F5344CB8AC3E}">
        <p14:creationId xmlns:p14="http://schemas.microsoft.com/office/powerpoint/2010/main" val="323829876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5" name="Freeform 55"/>
          <p:cNvSpPr>
            <a:spLocks/>
          </p:cNvSpPr>
          <p:nvPr/>
        </p:nvSpPr>
        <p:spPr bwMode="auto">
          <a:xfrm>
            <a:off x="5795963" y="1898650"/>
            <a:ext cx="1874837" cy="1695450"/>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FDE7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15400" name="Rectangle 60"/>
          <p:cNvSpPr>
            <a:spLocks noChangeArrowheads="1"/>
          </p:cNvSpPr>
          <p:nvPr/>
        </p:nvSpPr>
        <p:spPr bwMode="auto">
          <a:xfrm>
            <a:off x="6219825" y="2722563"/>
            <a:ext cx="10509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dirty="0">
                <a:solidFill>
                  <a:srgbClr val="595959"/>
                </a:solidFill>
              </a:rPr>
              <a:t>implemented?</a:t>
            </a:r>
            <a:endParaRPr lang="en-GB" altLang="en-US" sz="2400" dirty="0">
              <a:solidFill>
                <a:srgbClr val="595959"/>
              </a:solidFill>
            </a:endParaRPr>
          </a:p>
        </p:txBody>
      </p:sp>
      <p:sp>
        <p:nvSpPr>
          <p:cNvPr id="15362" name="Rectangle 5"/>
          <p:cNvSpPr>
            <a:spLocks noChangeArrowheads="1"/>
          </p:cNvSpPr>
          <p:nvPr>
            <p:custDataLst>
              <p:tags r:id="rId1"/>
            </p:custDataLst>
          </p:nvPr>
        </p:nvSpPr>
        <p:spPr bwMode="gray">
          <a:xfrm>
            <a:off x="2322513" y="3676650"/>
            <a:ext cx="1801812"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Estimate of potential loss</a:t>
            </a:r>
          </a:p>
          <a:p>
            <a:pPr>
              <a:lnSpc>
                <a:spcPct val="100000"/>
              </a:lnSpc>
              <a:spcBef>
                <a:spcPct val="0"/>
              </a:spcBef>
              <a:buFont typeface="Wingdings" panose="05000000000000000000" pitchFamily="2" charset="2"/>
              <a:buNone/>
            </a:pPr>
            <a:endParaRPr lang="en-GB" altLang="en-US" sz="1200"/>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Hazard:  Develop frequency and severity scenarios</a:t>
            </a:r>
          </a:p>
          <a:p>
            <a:pPr lvl="1">
              <a:lnSpc>
                <a:spcPct val="100000"/>
              </a:lnSpc>
              <a:spcBef>
                <a:spcPct val="0"/>
              </a:spcBef>
              <a:buClrTx/>
            </a:pPr>
            <a:r>
              <a:rPr lang="en-GB" altLang="en-US" sz="1200"/>
              <a:t>Assets:  Quantify assets and income value in area at risk</a:t>
            </a:r>
          </a:p>
          <a:p>
            <a:pPr lvl="1">
              <a:lnSpc>
                <a:spcPct val="100000"/>
              </a:lnSpc>
              <a:spcBef>
                <a:spcPct val="0"/>
              </a:spcBef>
              <a:buClrTx/>
            </a:pPr>
            <a:r>
              <a:rPr lang="en-GB" altLang="en-US" sz="1200"/>
              <a:t>Vulnerability:  Determine vulnerability of assets and incomes to the hazard</a:t>
            </a:r>
          </a:p>
        </p:txBody>
      </p:sp>
      <p:sp>
        <p:nvSpPr>
          <p:cNvPr id="15363" name="Rectangle 6"/>
          <p:cNvSpPr>
            <a:spLocks noChangeArrowheads="1"/>
          </p:cNvSpPr>
          <p:nvPr>
            <p:custDataLst>
              <p:tags r:id="rId2"/>
            </p:custDataLst>
          </p:nvPr>
        </p:nvSpPr>
        <p:spPr bwMode="gray">
          <a:xfrm>
            <a:off x="4165600" y="3676650"/>
            <a:ext cx="17383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buFont typeface="Wingdings" panose="05000000000000000000" pitchFamily="2" charset="2"/>
              <a:buNone/>
            </a:pPr>
            <a:r>
              <a:rPr lang="en-GB" altLang="en-US" sz="1200"/>
              <a:t>Set of adaptation measures</a:t>
            </a:r>
          </a:p>
          <a:p>
            <a:pPr>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potential adaptation measures</a:t>
            </a:r>
          </a:p>
          <a:p>
            <a:pPr lvl="1">
              <a:lnSpc>
                <a:spcPct val="100000"/>
              </a:lnSpc>
              <a:spcBef>
                <a:spcPct val="0"/>
              </a:spcBef>
              <a:buClrTx/>
            </a:pPr>
            <a:r>
              <a:rPr lang="en-GB" altLang="en-US" sz="1200"/>
              <a:t>Determine societal costs and benefits and basic feasibility</a:t>
            </a:r>
          </a:p>
          <a:p>
            <a:pPr lvl="2">
              <a:lnSpc>
                <a:spcPct val="100000"/>
              </a:lnSpc>
              <a:spcBef>
                <a:spcPct val="0"/>
              </a:spcBef>
            </a:pPr>
            <a:r>
              <a:rPr lang="en-GB" altLang="en-US" sz="1200"/>
              <a:t>Interviews with experts </a:t>
            </a:r>
          </a:p>
          <a:p>
            <a:pPr lvl="2">
              <a:lnSpc>
                <a:spcPct val="100000"/>
              </a:lnSpc>
              <a:spcBef>
                <a:spcPct val="0"/>
              </a:spcBef>
            </a:pPr>
            <a:r>
              <a:rPr lang="en-GB" altLang="en-US" sz="1200"/>
              <a:t>Economic analysis</a:t>
            </a:r>
          </a:p>
          <a:p>
            <a:pPr lvl="2">
              <a:lnSpc>
                <a:spcPct val="100000"/>
              </a:lnSpc>
              <a:spcBef>
                <a:spcPct val="0"/>
              </a:spcBef>
            </a:pPr>
            <a:endParaRPr lang="en-GB" altLang="en-US" sz="1200"/>
          </a:p>
        </p:txBody>
      </p:sp>
      <p:sp>
        <p:nvSpPr>
          <p:cNvPr id="15364" name="Rectangle 7"/>
          <p:cNvSpPr>
            <a:spLocks noChangeArrowheads="1"/>
          </p:cNvSpPr>
          <p:nvPr>
            <p:custDataLst>
              <p:tags r:id="rId3"/>
            </p:custDataLst>
          </p:nvPr>
        </p:nvSpPr>
        <p:spPr bwMode="gray">
          <a:xfrm>
            <a:off x="6029325" y="3676650"/>
            <a:ext cx="170973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indent="15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marL="0" lvl="1">
              <a:lnSpc>
                <a:spcPct val="100000"/>
              </a:lnSpc>
              <a:spcBef>
                <a:spcPct val="0"/>
              </a:spcBef>
              <a:buFont typeface="Wingdings" panose="05000000000000000000" pitchFamily="2" charset="2"/>
              <a:buNone/>
            </a:pPr>
            <a:r>
              <a:rPr lang="en-GB" altLang="en-US" sz="1200"/>
              <a:t>Implementation assessment</a:t>
            </a:r>
          </a:p>
          <a:p>
            <a:pPr marL="0" lvl="1">
              <a:lnSpc>
                <a:spcPct val="100000"/>
              </a:lnSpc>
              <a:spcBef>
                <a:spcPct val="0"/>
              </a:spcBef>
              <a:buFont typeface="Wingdings" panose="05000000000000000000" pitchFamily="2" charset="2"/>
              <a:buNone/>
            </a:pPr>
            <a:endParaRPr lang="en-GB" altLang="en-US" sz="1200"/>
          </a:p>
          <a:p>
            <a:pPr marL="0" lvl="1">
              <a:lnSpc>
                <a:spcPct val="100000"/>
              </a:lnSpc>
              <a:spcBef>
                <a:spcPct val="0"/>
              </a:spcBef>
              <a:buClrTx/>
            </a:pPr>
            <a:r>
              <a:rPr lang="en-GB" altLang="en-US" sz="1200"/>
              <a:t>Assess current progress against the measures</a:t>
            </a:r>
          </a:p>
          <a:p>
            <a:pPr marL="0" lvl="1">
              <a:lnSpc>
                <a:spcPct val="100000"/>
              </a:lnSpc>
              <a:spcBef>
                <a:spcPct val="0"/>
              </a:spcBef>
              <a:buClrTx/>
            </a:pPr>
            <a:r>
              <a:rPr lang="en-GB" altLang="en-US" sz="1200"/>
              <a:t>Understand  requirements to implementation</a:t>
            </a:r>
          </a:p>
          <a:p>
            <a:pPr marL="0" lvl="1">
              <a:lnSpc>
                <a:spcPct val="100000"/>
              </a:lnSpc>
              <a:spcBef>
                <a:spcPct val="0"/>
              </a:spcBef>
              <a:buClrTx/>
            </a:pPr>
            <a:r>
              <a:rPr lang="en-GB" altLang="en-US" sz="1200"/>
              <a:t>Determine actions required to implement measures</a:t>
            </a:r>
          </a:p>
        </p:txBody>
      </p:sp>
      <p:sp>
        <p:nvSpPr>
          <p:cNvPr id="15365" name="Rectangle 8"/>
          <p:cNvSpPr>
            <a:spLocks noChangeArrowheads="1"/>
          </p:cNvSpPr>
          <p:nvPr>
            <p:custDataLst>
              <p:tags r:id="rId4"/>
            </p:custDataLst>
          </p:nvPr>
        </p:nvSpPr>
        <p:spPr bwMode="gray">
          <a:xfrm>
            <a:off x="503238" y="3676650"/>
            <a:ext cx="1728787"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2900" indent="-342900" defTabSz="89535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93675" indent="-192088" defTabSz="8953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373063" indent="-177800" defTabSz="89535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defTabSz="89535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defTabSz="89535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defTabSz="89535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lvl="1">
              <a:lnSpc>
                <a:spcPct val="100000"/>
              </a:lnSpc>
              <a:spcBef>
                <a:spcPct val="0"/>
              </a:spcBef>
              <a:buFont typeface="Wingdings" panose="05000000000000000000" pitchFamily="2" charset="2"/>
              <a:buNone/>
            </a:pPr>
            <a:r>
              <a:rPr lang="en-GB" altLang="en-US" sz="1200"/>
              <a:t>Map of areas at risk</a:t>
            </a:r>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Font typeface="Wingdings" panose="05000000000000000000" pitchFamily="2" charset="2"/>
              <a:buNone/>
            </a:pPr>
            <a:endParaRPr lang="en-GB" altLang="en-US" sz="1200"/>
          </a:p>
          <a:p>
            <a:pPr lvl="1">
              <a:lnSpc>
                <a:spcPct val="100000"/>
              </a:lnSpc>
              <a:spcBef>
                <a:spcPct val="0"/>
              </a:spcBef>
              <a:buClrTx/>
            </a:pPr>
            <a:r>
              <a:rPr lang="en-GB" altLang="en-US" sz="1200"/>
              <a:t>Identify most relevant hazard(s) in case location</a:t>
            </a:r>
          </a:p>
          <a:p>
            <a:pPr lvl="1">
              <a:lnSpc>
                <a:spcPct val="100000"/>
              </a:lnSpc>
              <a:spcBef>
                <a:spcPct val="0"/>
              </a:spcBef>
              <a:buClrTx/>
            </a:pPr>
            <a:r>
              <a:rPr lang="en-GB" altLang="en-US" sz="1200"/>
              <a:t>Identify areas that are most at-risk, by overlaying hazard(s) on:</a:t>
            </a:r>
          </a:p>
          <a:p>
            <a:pPr lvl="2">
              <a:lnSpc>
                <a:spcPct val="100000"/>
              </a:lnSpc>
              <a:spcBef>
                <a:spcPct val="0"/>
              </a:spcBef>
              <a:buFont typeface="Wingdings" panose="05000000000000000000" pitchFamily="2" charset="2"/>
              <a:buChar char="§"/>
            </a:pPr>
            <a:r>
              <a:rPr lang="en-GB" altLang="en-US" sz="1200"/>
              <a:t>Population</a:t>
            </a:r>
          </a:p>
          <a:p>
            <a:pPr lvl="2">
              <a:lnSpc>
                <a:spcPct val="100000"/>
              </a:lnSpc>
              <a:spcBef>
                <a:spcPct val="0"/>
              </a:spcBef>
              <a:buFont typeface="Wingdings" panose="05000000000000000000" pitchFamily="2" charset="2"/>
              <a:buChar char="§"/>
            </a:pPr>
            <a:r>
              <a:rPr lang="en-GB" altLang="en-US" sz="1200"/>
              <a:t>Economic value (GDP)</a:t>
            </a:r>
          </a:p>
        </p:txBody>
      </p:sp>
      <p:sp>
        <p:nvSpPr>
          <p:cNvPr id="399369" name="AutoShape 9"/>
          <p:cNvSpPr>
            <a:spLocks noChangeAspect="1" noChangeArrowheads="1" noTextEdit="1"/>
          </p:cNvSpPr>
          <p:nvPr/>
        </p:nvSpPr>
        <p:spPr bwMode="auto">
          <a:xfrm>
            <a:off x="476250" y="1887538"/>
            <a:ext cx="8458200" cy="1733550"/>
          </a:xfrm>
          <a:prstGeom prst="rect">
            <a:avLst/>
          </a:prstGeom>
          <a:noFill/>
          <a:ln w="9525">
            <a:noFill/>
            <a:miter lim="800000"/>
            <a:headEnd/>
            <a:tailEnd/>
          </a:ln>
        </p:spPr>
        <p:txBody>
          <a:bodyPr/>
          <a:lstStyle/>
          <a:p>
            <a:pPr>
              <a:defRPr/>
            </a:pPr>
            <a:endParaRPr lang="en-GB" dirty="0">
              <a:latin typeface="+mj-lt"/>
            </a:endParaRPr>
          </a:p>
        </p:txBody>
      </p:sp>
      <p:grpSp>
        <p:nvGrpSpPr>
          <p:cNvPr id="15367" name="Group 13"/>
          <p:cNvGrpSpPr>
            <a:grpSpLocks/>
          </p:cNvGrpSpPr>
          <p:nvPr/>
        </p:nvGrpSpPr>
        <p:grpSpPr bwMode="auto">
          <a:xfrm>
            <a:off x="488950" y="1898650"/>
            <a:ext cx="1874838" cy="1695450"/>
            <a:chOff x="308" y="960"/>
            <a:chExt cx="1181" cy="1068"/>
          </a:xfrm>
        </p:grpSpPr>
        <p:sp>
          <p:nvSpPr>
            <p:cNvPr id="399371" name="Freeform 11"/>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72" name="Freeform 12"/>
            <p:cNvSpPr>
              <a:spLocks/>
            </p:cNvSpPr>
            <p:nvPr/>
          </p:nvSpPr>
          <p:spPr bwMode="auto">
            <a:xfrm>
              <a:off x="308" y="960"/>
              <a:ext cx="1181" cy="1068"/>
            </a:xfrm>
            <a:custGeom>
              <a:avLst/>
              <a:gdLst/>
              <a:ahLst/>
              <a:cxnLst>
                <a:cxn ang="0">
                  <a:pos x="590" y="0"/>
                </a:cxn>
                <a:cxn ang="0">
                  <a:pos x="0" y="534"/>
                </a:cxn>
                <a:cxn ang="0">
                  <a:pos x="590" y="1068"/>
                </a:cxn>
                <a:cxn ang="0">
                  <a:pos x="1181" y="534"/>
                </a:cxn>
                <a:cxn ang="0">
                  <a:pos x="590" y="0"/>
                </a:cxn>
              </a:cxnLst>
              <a:rect l="0" t="0" r="r" b="b"/>
              <a:pathLst>
                <a:path w="1181" h="1068">
                  <a:moveTo>
                    <a:pt x="590" y="0"/>
                  </a:moveTo>
                  <a:lnTo>
                    <a:pt x="0" y="534"/>
                  </a:lnTo>
                  <a:lnTo>
                    <a:pt x="590" y="1068"/>
                  </a:lnTo>
                  <a:lnTo>
                    <a:pt x="1181" y="534"/>
                  </a:lnTo>
                  <a:lnTo>
                    <a:pt x="590" y="0"/>
                  </a:lnTo>
                  <a:close/>
                </a:path>
              </a:pathLst>
            </a:custGeom>
            <a:solidFill>
              <a:srgbClr val="F8A8A6"/>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68" name="Rectangle 14"/>
          <p:cNvSpPr>
            <a:spLocks noChangeArrowheads="1"/>
          </p:cNvSpPr>
          <p:nvPr/>
        </p:nvSpPr>
        <p:spPr bwMode="auto">
          <a:xfrm>
            <a:off x="1014413" y="2352675"/>
            <a:ext cx="8921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Where and </a:t>
            </a:r>
            <a:endParaRPr lang="en-GB" altLang="en-US" sz="2400">
              <a:solidFill>
                <a:srgbClr val="595959"/>
              </a:solidFill>
            </a:endParaRPr>
          </a:p>
        </p:txBody>
      </p:sp>
      <p:sp>
        <p:nvSpPr>
          <p:cNvPr id="15369" name="Rectangle 15"/>
          <p:cNvSpPr>
            <a:spLocks noChangeArrowheads="1"/>
          </p:cNvSpPr>
          <p:nvPr/>
        </p:nvSpPr>
        <p:spPr bwMode="auto">
          <a:xfrm>
            <a:off x="954088" y="2544763"/>
            <a:ext cx="9794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from what is </a:t>
            </a:r>
            <a:endParaRPr lang="en-GB" altLang="en-US" sz="2400">
              <a:solidFill>
                <a:srgbClr val="595959"/>
              </a:solidFill>
            </a:endParaRPr>
          </a:p>
        </p:txBody>
      </p:sp>
      <p:sp>
        <p:nvSpPr>
          <p:cNvPr id="15370" name="Rectangle 16"/>
          <p:cNvSpPr>
            <a:spLocks noChangeArrowheads="1"/>
          </p:cNvSpPr>
          <p:nvPr/>
        </p:nvSpPr>
        <p:spPr bwMode="auto">
          <a:xfrm>
            <a:off x="1011238" y="2736850"/>
            <a:ext cx="8001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region </a:t>
            </a:r>
            <a:endParaRPr lang="en-GB" altLang="en-US" sz="2400">
              <a:solidFill>
                <a:srgbClr val="595959"/>
              </a:solidFill>
            </a:endParaRPr>
          </a:p>
        </p:txBody>
      </p:sp>
      <p:sp>
        <p:nvSpPr>
          <p:cNvPr id="15371" name="Rectangle 17"/>
          <p:cNvSpPr>
            <a:spLocks noChangeArrowheads="1"/>
          </p:cNvSpPr>
          <p:nvPr/>
        </p:nvSpPr>
        <p:spPr bwMode="auto">
          <a:xfrm>
            <a:off x="1131888" y="2928938"/>
            <a:ext cx="603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most at </a:t>
            </a:r>
            <a:endParaRPr lang="en-GB" altLang="en-US" sz="2400">
              <a:solidFill>
                <a:srgbClr val="595959"/>
              </a:solidFill>
            </a:endParaRPr>
          </a:p>
        </p:txBody>
      </p:sp>
      <p:sp>
        <p:nvSpPr>
          <p:cNvPr id="15372" name="Rectangle 18"/>
          <p:cNvSpPr>
            <a:spLocks noChangeArrowheads="1"/>
          </p:cNvSpPr>
          <p:nvPr/>
        </p:nvSpPr>
        <p:spPr bwMode="auto">
          <a:xfrm>
            <a:off x="1219200" y="3121025"/>
            <a:ext cx="3413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risk?</a:t>
            </a:r>
            <a:endParaRPr lang="en-GB" altLang="en-US" sz="2400">
              <a:solidFill>
                <a:srgbClr val="595959"/>
              </a:solidFill>
            </a:endParaRPr>
          </a:p>
        </p:txBody>
      </p:sp>
      <p:grpSp>
        <p:nvGrpSpPr>
          <p:cNvPr id="15373" name="Group 21"/>
          <p:cNvGrpSpPr>
            <a:grpSpLocks/>
          </p:cNvGrpSpPr>
          <p:nvPr/>
        </p:nvGrpSpPr>
        <p:grpSpPr bwMode="auto">
          <a:xfrm>
            <a:off x="2243138" y="1898650"/>
            <a:ext cx="1874837" cy="1695450"/>
            <a:chOff x="1413" y="960"/>
            <a:chExt cx="1181" cy="1068"/>
          </a:xfrm>
        </p:grpSpPr>
        <p:sp>
          <p:nvSpPr>
            <p:cNvPr id="399379" name="Freeform 19"/>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80" name="Freeform 20"/>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74" name="Rectangle 22"/>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75" name="Rectangle 23"/>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76" name="Rectangle 24"/>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77" name="Rectangle 25"/>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78" name="Group 28"/>
          <p:cNvGrpSpPr>
            <a:grpSpLocks/>
          </p:cNvGrpSpPr>
          <p:nvPr/>
        </p:nvGrpSpPr>
        <p:grpSpPr bwMode="auto">
          <a:xfrm>
            <a:off x="2243138" y="1898650"/>
            <a:ext cx="1874837" cy="1695450"/>
            <a:chOff x="1413" y="960"/>
            <a:chExt cx="1181" cy="1068"/>
          </a:xfrm>
        </p:grpSpPr>
        <p:sp>
          <p:nvSpPr>
            <p:cNvPr id="399386" name="Freeform 26"/>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387" name="Freeform 27"/>
            <p:cNvSpPr>
              <a:spLocks/>
            </p:cNvSpPr>
            <p:nvPr/>
          </p:nvSpPr>
          <p:spPr bwMode="auto">
            <a:xfrm>
              <a:off x="1413" y="960"/>
              <a:ext cx="1181" cy="1068"/>
            </a:xfrm>
            <a:custGeom>
              <a:avLst/>
              <a:gdLst/>
              <a:ahLst/>
              <a:cxnLst>
                <a:cxn ang="0">
                  <a:pos x="591" y="0"/>
                </a:cxn>
                <a:cxn ang="0">
                  <a:pos x="0" y="534"/>
                </a:cxn>
                <a:cxn ang="0">
                  <a:pos x="591" y="1068"/>
                </a:cxn>
                <a:cxn ang="0">
                  <a:pos x="1181" y="534"/>
                </a:cxn>
                <a:cxn ang="0">
                  <a:pos x="591" y="0"/>
                </a:cxn>
              </a:cxnLst>
              <a:rect l="0" t="0" r="r" b="b"/>
              <a:pathLst>
                <a:path w="1181" h="1068">
                  <a:moveTo>
                    <a:pt x="591" y="0"/>
                  </a:moveTo>
                  <a:lnTo>
                    <a:pt x="0" y="534"/>
                  </a:lnTo>
                  <a:lnTo>
                    <a:pt x="591" y="1068"/>
                  </a:lnTo>
                  <a:lnTo>
                    <a:pt x="1181" y="534"/>
                  </a:lnTo>
                  <a:lnTo>
                    <a:pt x="591" y="0"/>
                  </a:lnTo>
                  <a:close/>
                </a:path>
              </a:pathLst>
            </a:custGeom>
            <a:solidFill>
              <a:srgbClr val="79DCFF"/>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79" name="Rectangle 29"/>
          <p:cNvSpPr>
            <a:spLocks noChangeArrowheads="1"/>
          </p:cNvSpPr>
          <p:nvPr/>
        </p:nvSpPr>
        <p:spPr bwMode="auto">
          <a:xfrm>
            <a:off x="2781300" y="2370138"/>
            <a:ext cx="9302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is the </a:t>
            </a:r>
            <a:endParaRPr lang="en-GB" altLang="en-US" sz="2400">
              <a:solidFill>
                <a:srgbClr val="595959"/>
              </a:solidFill>
            </a:endParaRPr>
          </a:p>
        </p:txBody>
      </p:sp>
      <p:sp>
        <p:nvSpPr>
          <p:cNvPr id="15380" name="Rectangle 30"/>
          <p:cNvSpPr>
            <a:spLocks noChangeArrowheads="1"/>
          </p:cNvSpPr>
          <p:nvPr/>
        </p:nvSpPr>
        <p:spPr bwMode="auto">
          <a:xfrm>
            <a:off x="2709863" y="2563813"/>
            <a:ext cx="1031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magnitude of </a:t>
            </a:r>
            <a:endParaRPr lang="en-GB" altLang="en-US" sz="2400">
              <a:solidFill>
                <a:srgbClr val="595959"/>
              </a:solidFill>
            </a:endParaRPr>
          </a:p>
        </p:txBody>
      </p:sp>
      <p:sp>
        <p:nvSpPr>
          <p:cNvPr id="15381" name="Rectangle 31"/>
          <p:cNvSpPr>
            <a:spLocks noChangeArrowheads="1"/>
          </p:cNvSpPr>
          <p:nvPr/>
        </p:nvSpPr>
        <p:spPr bwMode="auto">
          <a:xfrm>
            <a:off x="2724150" y="2755900"/>
            <a:ext cx="10064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the expected </a:t>
            </a:r>
            <a:endParaRPr lang="en-GB" altLang="en-US" sz="2400">
              <a:solidFill>
                <a:srgbClr val="595959"/>
              </a:solidFill>
            </a:endParaRPr>
          </a:p>
        </p:txBody>
      </p:sp>
      <p:sp>
        <p:nvSpPr>
          <p:cNvPr id="15382" name="Rectangle 32"/>
          <p:cNvSpPr>
            <a:spLocks noChangeArrowheads="1"/>
          </p:cNvSpPr>
          <p:nvPr/>
        </p:nvSpPr>
        <p:spPr bwMode="auto">
          <a:xfrm>
            <a:off x="2987675" y="2946400"/>
            <a:ext cx="3730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loss?</a:t>
            </a:r>
            <a:endParaRPr lang="en-GB" altLang="en-US" sz="2400">
              <a:solidFill>
                <a:srgbClr val="595959"/>
              </a:solidFill>
            </a:endParaRPr>
          </a:p>
        </p:txBody>
      </p:sp>
      <p:grpSp>
        <p:nvGrpSpPr>
          <p:cNvPr id="15383" name="Group 35"/>
          <p:cNvGrpSpPr>
            <a:grpSpLocks/>
          </p:cNvGrpSpPr>
          <p:nvPr/>
        </p:nvGrpSpPr>
        <p:grpSpPr bwMode="auto">
          <a:xfrm>
            <a:off x="4027488" y="1898650"/>
            <a:ext cx="1873250" cy="1695450"/>
            <a:chOff x="2537" y="960"/>
            <a:chExt cx="1180" cy="1068"/>
          </a:xfrm>
        </p:grpSpPr>
        <p:sp>
          <p:nvSpPr>
            <p:cNvPr id="399393" name="Freeform 33"/>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0066CC"/>
            </a:solidFill>
            <a:ln w="9525">
              <a:noFill/>
              <a:round/>
              <a:headEnd/>
              <a:tailEnd/>
            </a:ln>
          </p:spPr>
          <p:txBody>
            <a:bodyPr/>
            <a:lstStyle/>
            <a:p>
              <a:pPr>
                <a:defRPr/>
              </a:pPr>
              <a:endParaRPr lang="en-GB" dirty="0">
                <a:latin typeface="+mj-lt"/>
              </a:endParaRPr>
            </a:p>
          </p:txBody>
        </p:sp>
        <p:sp>
          <p:nvSpPr>
            <p:cNvPr id="399394" name="Freeform 34"/>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noFill/>
            <a:ln w="9525" cap="rnd">
              <a:noFill/>
              <a:prstDash val="solid"/>
              <a:round/>
              <a:headEnd/>
              <a:tailEnd/>
            </a:ln>
          </p:spPr>
          <p:txBody>
            <a:bodyPr/>
            <a:lstStyle/>
            <a:p>
              <a:pPr>
                <a:defRPr/>
              </a:pPr>
              <a:endParaRPr lang="en-GB" dirty="0">
                <a:latin typeface="+mj-lt"/>
              </a:endParaRPr>
            </a:p>
          </p:txBody>
        </p:sp>
      </p:grpSp>
      <p:sp>
        <p:nvSpPr>
          <p:cNvPr id="15384" name="Rectangle 36"/>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85" name="Rectangle 37"/>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86" name="Rectangle 38"/>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87" name="Rectangle 39"/>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grpSp>
        <p:nvGrpSpPr>
          <p:cNvPr id="15388" name="Group 42"/>
          <p:cNvGrpSpPr>
            <a:grpSpLocks/>
          </p:cNvGrpSpPr>
          <p:nvPr/>
        </p:nvGrpSpPr>
        <p:grpSpPr bwMode="auto">
          <a:xfrm>
            <a:off x="4027488" y="1898650"/>
            <a:ext cx="1873250" cy="1695450"/>
            <a:chOff x="2537" y="960"/>
            <a:chExt cx="1180" cy="1068"/>
          </a:xfrm>
        </p:grpSpPr>
        <p:sp>
          <p:nvSpPr>
            <p:cNvPr id="399400" name="Freeform 40"/>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sp>
          <p:nvSpPr>
            <p:cNvPr id="399401" name="Freeform 41"/>
            <p:cNvSpPr>
              <a:spLocks/>
            </p:cNvSpPr>
            <p:nvPr/>
          </p:nvSpPr>
          <p:spPr bwMode="auto">
            <a:xfrm>
              <a:off x="2537" y="960"/>
              <a:ext cx="1180" cy="1068"/>
            </a:xfrm>
            <a:custGeom>
              <a:avLst/>
              <a:gdLst/>
              <a:ahLst/>
              <a:cxnLst>
                <a:cxn ang="0">
                  <a:pos x="590" y="0"/>
                </a:cxn>
                <a:cxn ang="0">
                  <a:pos x="0" y="534"/>
                </a:cxn>
                <a:cxn ang="0">
                  <a:pos x="590" y="1068"/>
                </a:cxn>
                <a:cxn ang="0">
                  <a:pos x="1180" y="534"/>
                </a:cxn>
                <a:cxn ang="0">
                  <a:pos x="590" y="0"/>
                </a:cxn>
              </a:cxnLst>
              <a:rect l="0" t="0" r="r" b="b"/>
              <a:pathLst>
                <a:path w="1180" h="1068">
                  <a:moveTo>
                    <a:pt x="590" y="0"/>
                  </a:moveTo>
                  <a:lnTo>
                    <a:pt x="0" y="534"/>
                  </a:lnTo>
                  <a:lnTo>
                    <a:pt x="590" y="1068"/>
                  </a:lnTo>
                  <a:lnTo>
                    <a:pt x="1180" y="534"/>
                  </a:lnTo>
                  <a:lnTo>
                    <a:pt x="590" y="0"/>
                  </a:lnTo>
                  <a:close/>
                </a:path>
              </a:pathLst>
            </a:custGeom>
            <a:solidFill>
              <a:srgbClr val="C5F595"/>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solidFill>
                  <a:schemeClr val="tx1"/>
                </a:solidFill>
                <a:latin typeface="SwissReSans" pitchFamily="34" charset="0"/>
              </a:endParaRPr>
            </a:p>
          </p:txBody>
        </p:sp>
      </p:grpSp>
      <p:sp>
        <p:nvSpPr>
          <p:cNvPr id="15389" name="Rectangle 43"/>
          <p:cNvSpPr>
            <a:spLocks noChangeArrowheads="1"/>
          </p:cNvSpPr>
          <p:nvPr/>
        </p:nvSpPr>
        <p:spPr bwMode="auto">
          <a:xfrm>
            <a:off x="4737100" y="2317750"/>
            <a:ext cx="4508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What </a:t>
            </a:r>
            <a:endParaRPr lang="en-GB" altLang="en-US" sz="2400">
              <a:solidFill>
                <a:srgbClr val="595959"/>
              </a:solidFill>
            </a:endParaRPr>
          </a:p>
        </p:txBody>
      </p:sp>
      <p:sp>
        <p:nvSpPr>
          <p:cNvPr id="15390" name="Rectangle 44"/>
          <p:cNvSpPr>
            <a:spLocks noChangeArrowheads="1"/>
          </p:cNvSpPr>
          <p:nvPr/>
        </p:nvSpPr>
        <p:spPr bwMode="auto">
          <a:xfrm>
            <a:off x="4570413" y="2511425"/>
            <a:ext cx="7715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a:t>
            </a:r>
            <a:endParaRPr lang="en-GB" altLang="en-US" sz="2400">
              <a:solidFill>
                <a:srgbClr val="595959"/>
              </a:solidFill>
            </a:endParaRPr>
          </a:p>
        </p:txBody>
      </p:sp>
      <p:sp>
        <p:nvSpPr>
          <p:cNvPr id="15391" name="Rectangle 45"/>
          <p:cNvSpPr>
            <a:spLocks noChangeArrowheads="1"/>
          </p:cNvSpPr>
          <p:nvPr/>
        </p:nvSpPr>
        <p:spPr bwMode="auto">
          <a:xfrm>
            <a:off x="4564063" y="2703513"/>
            <a:ext cx="7731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should be </a:t>
            </a:r>
            <a:endParaRPr lang="en-GB" altLang="en-US" sz="2400">
              <a:solidFill>
                <a:srgbClr val="595959"/>
              </a:solidFill>
            </a:endParaRPr>
          </a:p>
        </p:txBody>
      </p:sp>
      <p:sp>
        <p:nvSpPr>
          <p:cNvPr id="15392" name="Rectangle 46"/>
          <p:cNvSpPr>
            <a:spLocks noChangeArrowheads="1"/>
          </p:cNvSpPr>
          <p:nvPr/>
        </p:nvSpPr>
        <p:spPr bwMode="auto">
          <a:xfrm>
            <a:off x="4473575" y="2894013"/>
            <a:ext cx="9017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considered?</a:t>
            </a:r>
            <a:endParaRPr lang="en-GB" altLang="en-US" sz="2400">
              <a:solidFill>
                <a:srgbClr val="595959"/>
              </a:solidFill>
            </a:endParaRPr>
          </a:p>
        </p:txBody>
      </p:sp>
      <p:sp>
        <p:nvSpPr>
          <p:cNvPr id="15394" name="Rectangle 50"/>
          <p:cNvSpPr>
            <a:spLocks noChangeArrowheads="1"/>
          </p:cNvSpPr>
          <p:nvPr/>
        </p:nvSpPr>
        <p:spPr bwMode="auto">
          <a:xfrm>
            <a:off x="6416675" y="2336800"/>
            <a:ext cx="6985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How can </a:t>
            </a:r>
            <a:endParaRPr lang="en-GB" altLang="en-US" sz="2400">
              <a:solidFill>
                <a:srgbClr val="595959"/>
              </a:solidFill>
            </a:endParaRPr>
          </a:p>
        </p:txBody>
      </p:sp>
      <p:sp>
        <p:nvSpPr>
          <p:cNvPr id="15395" name="Rectangle 51"/>
          <p:cNvSpPr>
            <a:spLocks noChangeArrowheads="1"/>
          </p:cNvSpPr>
          <p:nvPr/>
        </p:nvSpPr>
        <p:spPr bwMode="auto">
          <a:xfrm>
            <a:off x="6251575" y="2530475"/>
            <a:ext cx="10001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595959"/>
                </a:solidFill>
              </a:rPr>
              <a:t>measures be </a:t>
            </a:r>
            <a:endParaRPr lang="en-GB" altLang="en-US" sz="2400">
              <a:solidFill>
                <a:srgbClr val="595959"/>
              </a:solidFill>
            </a:endParaRPr>
          </a:p>
        </p:txBody>
      </p:sp>
      <p:sp>
        <p:nvSpPr>
          <p:cNvPr id="15401" name="Oval 63"/>
          <p:cNvSpPr>
            <a:spLocks noChangeArrowheads="1"/>
          </p:cNvSpPr>
          <p:nvPr/>
        </p:nvSpPr>
        <p:spPr bwMode="auto">
          <a:xfrm>
            <a:off x="7726363" y="2041525"/>
            <a:ext cx="1270000" cy="1347788"/>
          </a:xfrm>
          <a:prstGeom prst="ellipse">
            <a:avLst/>
          </a:prstGeom>
          <a:solidFill>
            <a:srgbClr val="002960">
              <a:alpha val="76077"/>
            </a:srgbClr>
          </a:solidFill>
          <a:ln>
            <a:noFill/>
          </a:ln>
          <a:extLst>
            <a:ext uri="{91240B29-F687-4f45-9708-019B960494DF}">
              <a14:hiddenLine xmlns:a14="http://schemas.microsoft.com/office/drawing/2010/main" w="0">
                <a:solidFill>
                  <a:srgbClr val="000000"/>
                </a:solidFill>
                <a:round/>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endParaRPr lang="en-GB" altLang="en-US" sz="2400"/>
          </a:p>
        </p:txBody>
      </p:sp>
      <p:sp>
        <p:nvSpPr>
          <p:cNvPr id="15402" name="Rectangle 64"/>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3" name="Rectangle 65"/>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4" name="Rectangle 66"/>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15405" name="Rectangle 68"/>
          <p:cNvSpPr>
            <a:spLocks noChangeArrowheads="1"/>
          </p:cNvSpPr>
          <p:nvPr/>
        </p:nvSpPr>
        <p:spPr bwMode="auto">
          <a:xfrm>
            <a:off x="8015288" y="2436813"/>
            <a:ext cx="754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Input into </a:t>
            </a:r>
            <a:endParaRPr lang="en-GB" altLang="en-US" sz="2400"/>
          </a:p>
        </p:txBody>
      </p:sp>
      <p:sp>
        <p:nvSpPr>
          <p:cNvPr id="15406" name="Rectangle 69"/>
          <p:cNvSpPr>
            <a:spLocks noChangeArrowheads="1"/>
          </p:cNvSpPr>
          <p:nvPr/>
        </p:nvSpPr>
        <p:spPr bwMode="auto">
          <a:xfrm>
            <a:off x="7978775" y="2628900"/>
            <a:ext cx="842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adaptation </a:t>
            </a:r>
            <a:endParaRPr lang="en-GB" altLang="en-US" sz="2400"/>
          </a:p>
        </p:txBody>
      </p:sp>
      <p:sp>
        <p:nvSpPr>
          <p:cNvPr id="15407" name="Rectangle 70"/>
          <p:cNvSpPr>
            <a:spLocks noChangeArrowheads="1"/>
          </p:cNvSpPr>
          <p:nvPr/>
        </p:nvSpPr>
        <p:spPr bwMode="auto">
          <a:xfrm>
            <a:off x="8069263" y="2820988"/>
            <a:ext cx="6048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300" b="1">
                <a:solidFill>
                  <a:srgbClr val="FFFFFF"/>
                </a:solidFill>
              </a:rPr>
              <a:t>strategy</a:t>
            </a:r>
            <a:endParaRPr lang="en-GB" altLang="en-US" sz="2400"/>
          </a:p>
        </p:txBody>
      </p:sp>
      <p:sp>
        <p:nvSpPr>
          <p:cNvPr id="64" name="TextBox 17"/>
          <p:cNvSpPr txBox="1">
            <a:spLocks noChangeArrowheads="1"/>
          </p:cNvSpPr>
          <p:nvPr/>
        </p:nvSpPr>
        <p:spPr bwMode="auto">
          <a:xfrm>
            <a:off x="328613" y="1484313"/>
            <a:ext cx="7545387" cy="400050"/>
          </a:xfrm>
          <a:prstGeom prst="rect">
            <a:avLst/>
          </a:prstGeom>
          <a:noFill/>
          <a:ln w="9525">
            <a:noFill/>
            <a:miter lim="800000"/>
            <a:headEnd/>
            <a:tailEnd/>
          </a:ln>
        </p:spPr>
        <p:txBody>
          <a:bodyPr wrap="none">
            <a:spAutoFit/>
          </a:bodyPr>
          <a:lstStyle/>
          <a:p>
            <a:pPr>
              <a:defRPr/>
            </a:pPr>
            <a:r>
              <a:rPr lang="en-GB" sz="2000" dirty="0">
                <a:latin typeface="+mj-lt"/>
              </a:rPr>
              <a:t>      Identify       </a:t>
            </a:r>
            <a:r>
              <a:rPr lang="en-GB" sz="2000" dirty="0">
                <a:latin typeface="+mj-lt"/>
                <a:sym typeface="Wingdings" pitchFamily="2" charset="2"/>
              </a:rPr>
              <a:t></a:t>
            </a:r>
            <a:r>
              <a:rPr lang="en-GB" sz="2000" dirty="0">
                <a:latin typeface="+mj-lt"/>
              </a:rPr>
              <a:t>   Analyze     </a:t>
            </a:r>
            <a:r>
              <a:rPr lang="en-GB" sz="2000" dirty="0">
                <a:latin typeface="+mj-lt"/>
                <a:sym typeface="Wingdings" pitchFamily="2" charset="2"/>
              </a:rPr>
              <a:t>  </a:t>
            </a:r>
            <a:r>
              <a:rPr lang="en-GB" sz="2000" dirty="0">
                <a:latin typeface="+mj-lt"/>
              </a:rPr>
              <a:t>Plan measures </a:t>
            </a:r>
            <a:r>
              <a:rPr lang="en-GB" sz="2000" dirty="0">
                <a:latin typeface="+mj-lt"/>
                <a:sym typeface="Wingdings" pitchFamily="2" charset="2"/>
              </a:rPr>
              <a:t></a:t>
            </a:r>
            <a:r>
              <a:rPr lang="en-GB" sz="2000" dirty="0">
                <a:latin typeface="+mj-lt"/>
              </a:rPr>
              <a:t> Implement</a:t>
            </a:r>
          </a:p>
        </p:txBody>
      </p:sp>
      <p:sp>
        <p:nvSpPr>
          <p:cNvPr id="1540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smtClean="0">
                <a:solidFill>
                  <a:srgbClr val="2A6AB3"/>
                </a:solidFill>
              </a:rPr>
              <a:t>ECA</a:t>
            </a:r>
            <a:r>
              <a:rPr lang="en-US" altLang="en-US" baseline="30000" dirty="0" smtClean="0">
                <a:solidFill>
                  <a:srgbClr val="2A6AB3"/>
                </a:solidFill>
              </a:rPr>
              <a:t>1</a:t>
            </a:r>
            <a:r>
              <a:rPr lang="en-US" altLang="en-US" dirty="0" smtClean="0">
                <a:solidFill>
                  <a:srgbClr val="2A6AB3"/>
                </a:solidFill>
              </a:rPr>
              <a:t> – </a:t>
            </a:r>
            <a:r>
              <a:rPr lang="en-US" altLang="en-US" dirty="0">
                <a:solidFill>
                  <a:srgbClr val="2A6AB3"/>
                </a:solidFill>
              </a:rPr>
              <a:t>the methodology</a:t>
            </a:r>
          </a:p>
          <a:p>
            <a:pPr eaLnBrk="1" hangingPunct="1">
              <a:lnSpc>
                <a:spcPts val="3800"/>
              </a:lnSpc>
              <a:spcBef>
                <a:spcPct val="0"/>
              </a:spcBef>
              <a:buClrTx/>
              <a:buSzTx/>
              <a:buFontTx/>
              <a:buNone/>
            </a:pPr>
            <a:endParaRPr lang="en-US" altLang="en-US" sz="700" dirty="0">
              <a:solidFill>
                <a:srgbClr val="2A6AB3"/>
              </a:solidFill>
            </a:endParaRPr>
          </a:p>
        </p:txBody>
      </p:sp>
      <p:sp>
        <p:nvSpPr>
          <p:cNvPr id="2" name="TextBox 1"/>
          <p:cNvSpPr txBox="1"/>
          <p:nvPr/>
        </p:nvSpPr>
        <p:spPr>
          <a:xfrm>
            <a:off x="463177" y="6140824"/>
            <a:ext cx="4043436" cy="400110"/>
          </a:xfrm>
          <a:prstGeom prst="rect">
            <a:avLst/>
          </a:prstGeom>
          <a:noFill/>
        </p:spPr>
        <p:txBody>
          <a:bodyPr wrap="none" rtlCol="0">
            <a:spAutoFit/>
          </a:bodyPr>
          <a:lstStyle/>
          <a:p>
            <a:r>
              <a:rPr lang="en-US" sz="2000" baseline="30000" dirty="0">
                <a:solidFill>
                  <a:srgbClr val="2A6AB3"/>
                </a:solidFill>
                <a:latin typeface="Arial" panose="020B0604020202020204" pitchFamily="34" charset="0"/>
                <a:cs typeface="Arial" panose="020B0604020202020204" pitchFamily="34" charset="0"/>
              </a:rPr>
              <a:t>1</a:t>
            </a:r>
            <a:r>
              <a:rPr lang="en-US" sz="2000" dirty="0">
                <a:solidFill>
                  <a:srgbClr val="2A6AB3"/>
                </a:solidFill>
                <a:latin typeface="Arial" panose="020B0604020202020204" pitchFamily="34" charset="0"/>
                <a:cs typeface="Arial" panose="020B0604020202020204" pitchFamily="34" charset="0"/>
              </a:rPr>
              <a:t>Economics of Climate Adaptation</a:t>
            </a:r>
          </a:p>
        </p:txBody>
      </p:sp>
    </p:spTree>
    <p:extLst>
      <p:ext uri="{BB962C8B-B14F-4D97-AF65-F5344CB8AC3E}">
        <p14:creationId xmlns:p14="http://schemas.microsoft.com/office/powerpoint/2010/main" val="86457404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Natural catastrophe modelling</a:t>
            </a:r>
            <a:endParaRPr lang="en-US" altLang="en-US" dirty="0">
              <a:solidFill>
                <a:srgbClr val="2A6AB3"/>
              </a:solidFill>
            </a:endParaRPr>
          </a:p>
        </p:txBody>
      </p:sp>
      <p:grpSp>
        <p:nvGrpSpPr>
          <p:cNvPr id="19458" name="Group 68"/>
          <p:cNvGrpSpPr>
            <a:grpSpLocks/>
          </p:cNvGrpSpPr>
          <p:nvPr/>
        </p:nvGrpSpPr>
        <p:grpSpPr bwMode="auto">
          <a:xfrm>
            <a:off x="485775" y="1558925"/>
            <a:ext cx="1866900" cy="1590675"/>
            <a:chOff x="130" y="2137"/>
            <a:chExt cx="1176" cy="1002"/>
          </a:xfrm>
        </p:grpSpPr>
        <p:grpSp>
          <p:nvGrpSpPr>
            <p:cNvPr id="19461" name="Group 53"/>
            <p:cNvGrpSpPr>
              <a:grpSpLocks/>
            </p:cNvGrpSpPr>
            <p:nvPr/>
          </p:nvGrpSpPr>
          <p:grpSpPr bwMode="auto">
            <a:xfrm>
              <a:off x="130" y="2137"/>
              <a:ext cx="1176" cy="1002"/>
              <a:chOff x="3796" y="3628"/>
              <a:chExt cx="1176" cy="1002"/>
            </a:xfrm>
          </p:grpSpPr>
          <p:sp>
            <p:nvSpPr>
              <p:cNvPr id="19470" name="Freeform 54"/>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19471" name="Freeform 55"/>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19462" name="Rectangle 41"/>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3" name="Rectangle 42"/>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4" name="Rectangle 43"/>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5" name="Rectangle 44"/>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sp>
          <p:nvSpPr>
            <p:cNvPr id="19466" name="Rectangle 48"/>
            <p:cNvSpPr>
              <a:spLocks noChangeArrowheads="1"/>
            </p:cNvSpPr>
            <p:nvPr/>
          </p:nvSpPr>
          <p:spPr bwMode="auto">
            <a:xfrm>
              <a:off x="463" y="2391"/>
              <a:ext cx="5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is the </a:t>
              </a:r>
              <a:endParaRPr lang="en-GB" altLang="en-US" sz="1200" b="1"/>
            </a:p>
          </p:txBody>
        </p:sp>
        <p:sp>
          <p:nvSpPr>
            <p:cNvPr id="19467" name="Rectangle 49"/>
            <p:cNvSpPr>
              <a:spLocks noChangeArrowheads="1"/>
            </p:cNvSpPr>
            <p:nvPr/>
          </p:nvSpPr>
          <p:spPr bwMode="auto">
            <a:xfrm>
              <a:off x="408" y="2534"/>
              <a:ext cx="63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magnitude of </a:t>
              </a:r>
              <a:endParaRPr lang="en-GB" altLang="en-US" sz="1200" b="1"/>
            </a:p>
          </p:txBody>
        </p:sp>
        <p:sp>
          <p:nvSpPr>
            <p:cNvPr id="19468" name="Rectangle 50"/>
            <p:cNvSpPr>
              <a:spLocks noChangeArrowheads="1"/>
            </p:cNvSpPr>
            <p:nvPr/>
          </p:nvSpPr>
          <p:spPr bwMode="auto">
            <a:xfrm>
              <a:off x="418" y="2676"/>
              <a:ext cx="61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the expected </a:t>
              </a:r>
              <a:endParaRPr lang="en-GB" altLang="en-US" sz="1200" b="1"/>
            </a:p>
          </p:txBody>
        </p:sp>
        <p:sp>
          <p:nvSpPr>
            <p:cNvPr id="19469" name="Rectangle 51"/>
            <p:cNvSpPr>
              <a:spLocks noChangeArrowheads="1"/>
            </p:cNvSpPr>
            <p:nvPr/>
          </p:nvSpPr>
          <p:spPr bwMode="auto">
            <a:xfrm>
              <a:off x="625" y="281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loss?</a:t>
              </a:r>
              <a:endParaRPr lang="en-GB" altLang="en-US" sz="1200" b="1"/>
            </a:p>
          </p:txBody>
        </p:sp>
      </p:grpSp>
      <p:pic>
        <p:nvPicPr>
          <p:cNvPr id="19460" name="Picture 16"/>
          <p:cNvPicPr>
            <a:picLocks noChangeAspect="1" noChangeArrowheads="1"/>
          </p:cNvPicPr>
          <p:nvPr/>
        </p:nvPicPr>
        <p:blipFill rotWithShape="1">
          <a:blip r:embed="rId3">
            <a:extLst>
              <a:ext uri="{28A0092B-C50C-407E-A947-70E740481C1C}">
                <a14:useLocalDpi xmlns:a14="http://schemas.microsoft.com/office/drawing/2010/main" val="0"/>
              </a:ext>
            </a:extLst>
          </a:blip>
          <a:srcRect l="1480"/>
          <a:stretch/>
        </p:blipFill>
        <p:spPr bwMode="auto">
          <a:xfrm>
            <a:off x="2145948" y="1867929"/>
            <a:ext cx="6804905" cy="4061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60160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smtClean="0">
                <a:solidFill>
                  <a:srgbClr val="2A6AB3"/>
                </a:solidFill>
                <a:latin typeface="Arial" pitchFamily="34" charset="0"/>
                <a:cs typeface="Arial" pitchFamily="34" charset="0"/>
              </a:rPr>
              <a:t>Tropical cyclones</a:t>
            </a:r>
            <a:endParaRPr lang="en-US" altLang="en-US" sz="2800" dirty="0">
              <a:solidFill>
                <a:srgbClr val="2A6AB3"/>
              </a:solidFill>
              <a:latin typeface="Arial" pitchFamily="34" charset="0"/>
              <a:cs typeface="Arial" pitchFamily="34" charset="0"/>
            </a:endParaRPr>
          </a:p>
        </p:txBody>
      </p:sp>
      <p:sp>
        <p:nvSpPr>
          <p:cNvPr id="36867"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6868" name="Picture 4" descr="tropical_cyclone_map_l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1573213"/>
            <a:ext cx="7721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385951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North Atlantic</a:t>
            </a:r>
          </a:p>
        </p:txBody>
      </p:sp>
      <p:pic>
        <p:nvPicPr>
          <p:cNvPr id="37891" name="Picture 5" descr="TCNA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79550"/>
            <a:ext cx="7446963"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7"/>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3" name="Text Box 8"/>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 years</a:t>
            </a:r>
          </a:p>
        </p:txBody>
      </p:sp>
      <p:grpSp>
        <p:nvGrpSpPr>
          <p:cNvPr id="2" name="Group 12"/>
          <p:cNvGrpSpPr>
            <a:grpSpLocks/>
          </p:cNvGrpSpPr>
          <p:nvPr/>
        </p:nvGrpSpPr>
        <p:grpSpPr bwMode="auto">
          <a:xfrm>
            <a:off x="306388" y="1479550"/>
            <a:ext cx="8742362" cy="5059363"/>
            <a:chOff x="193" y="932"/>
            <a:chExt cx="5507" cy="3187"/>
          </a:xfrm>
        </p:grpSpPr>
        <p:pic>
          <p:nvPicPr>
            <p:cNvPr id="37895" name="Picture 6" descr="TCNA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 y="932"/>
              <a:ext cx="4691" cy="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10"/>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7897" name="Text Box 11"/>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~10‘000 years</a:t>
              </a:r>
            </a:p>
          </p:txBody>
        </p:sp>
      </p:grpSp>
    </p:spTree>
    <p:extLst>
      <p:ext uri="{BB962C8B-B14F-4D97-AF65-F5344CB8AC3E}">
        <p14:creationId xmlns:p14="http://schemas.microsoft.com/office/powerpoint/2010/main" val="1147482527"/>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cyclones in the Indian ocean</a:t>
            </a:r>
          </a:p>
        </p:txBody>
      </p:sp>
      <p:sp>
        <p:nvSpPr>
          <p:cNvPr id="39939" name="Rectangle 3"/>
          <p:cNvSpPr>
            <a:spLocks noChangeArrowheads="1"/>
          </p:cNvSpPr>
          <p:nvPr/>
        </p:nvSpPr>
        <p:spPr bwMode="auto">
          <a:xfrm>
            <a:off x="306388" y="4694238"/>
            <a:ext cx="533400" cy="76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0" name="Text Box 4"/>
          <p:cNvSpPr txBox="1">
            <a:spLocks noChangeArrowheads="1"/>
          </p:cNvSpPr>
          <p:nvPr/>
        </p:nvSpPr>
        <p:spPr bwMode="auto">
          <a:xfrm>
            <a:off x="306388" y="4727575"/>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historic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25 years</a:t>
            </a:r>
          </a:p>
        </p:txBody>
      </p:sp>
      <p:pic>
        <p:nvPicPr>
          <p:cNvPr id="39941" name="Picture 10" descr="TCNI_tc_tracks_orig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439863"/>
            <a:ext cx="7389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2"/>
          <p:cNvGrpSpPr>
            <a:grpSpLocks/>
          </p:cNvGrpSpPr>
          <p:nvPr/>
        </p:nvGrpSpPr>
        <p:grpSpPr bwMode="auto">
          <a:xfrm>
            <a:off x="306388" y="1441450"/>
            <a:ext cx="8767762" cy="5092700"/>
            <a:chOff x="193" y="908"/>
            <a:chExt cx="5523" cy="3208"/>
          </a:xfrm>
        </p:grpSpPr>
        <p:sp>
          <p:nvSpPr>
            <p:cNvPr id="39943" name="Rectangle 7"/>
            <p:cNvSpPr>
              <a:spLocks noChangeArrowheads="1"/>
            </p:cNvSpPr>
            <p:nvPr/>
          </p:nvSpPr>
          <p:spPr bwMode="auto">
            <a:xfrm>
              <a:off x="193" y="3670"/>
              <a:ext cx="336" cy="48"/>
            </a:xfrm>
            <a:prstGeom prst="rect">
              <a:avLst/>
            </a:prstGeom>
            <a:solidFill>
              <a:srgbClr val="3366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39944" name="Text Box 8"/>
            <p:cNvSpPr txBox="1">
              <a:spLocks noChangeArrowheads="1"/>
            </p:cNvSpPr>
            <p:nvPr/>
          </p:nvSpPr>
          <p:spPr bwMode="auto">
            <a:xfrm>
              <a:off x="193" y="3684"/>
              <a:ext cx="131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pPr>
              <a:r>
                <a:rPr lang="de-CH" altLang="en-US" sz="1600">
                  <a:solidFill>
                    <a:srgbClr val="000000"/>
                  </a:solidFill>
                  <a:latin typeface="SwissReSans" pitchFamily="34" charset="0"/>
                </a:rPr>
                <a:t>probabilistic</a:t>
              </a:r>
              <a:br>
                <a:rPr lang="de-CH" altLang="en-US" sz="1600">
                  <a:solidFill>
                    <a:srgbClr val="000000"/>
                  </a:solidFill>
                  <a:latin typeface="SwissReSans" pitchFamily="34" charset="0"/>
                </a:rPr>
              </a:br>
              <a:r>
                <a:rPr lang="de-CH" altLang="en-US" sz="1600">
                  <a:solidFill>
                    <a:srgbClr val="000000"/>
                  </a:solidFill>
                  <a:latin typeface="SwissReSans" pitchFamily="34" charset="0"/>
                </a:rPr>
                <a:t>~ 5‘000 years</a:t>
              </a:r>
            </a:p>
          </p:txBody>
        </p:sp>
        <p:pic>
          <p:nvPicPr>
            <p:cNvPr id="39945" name="Picture 11" descr="TCNI_tc_tracks_orig_pr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908"/>
              <a:ext cx="4655" cy="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10042443"/>
      </p:ext>
    </p:extLst>
  </p:cSld>
  <p:clrMapOvr>
    <a:masterClrMapping/>
  </p:clrMapOvr>
  <p:transition xmlns:p14="http://schemas.microsoft.com/office/powerpoint/2010/main" spd="med"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About the workshop</a:t>
            </a:r>
          </a:p>
        </p:txBody>
      </p:sp>
      <p:sp>
        <p:nvSpPr>
          <p:cNvPr id="7" name="Rectangle 6"/>
          <p:cNvSpPr/>
          <p:nvPr/>
        </p:nvSpPr>
        <p:spPr>
          <a:xfrm>
            <a:off x="415925" y="1651000"/>
            <a:ext cx="8492380" cy="4780796"/>
          </a:xfrm>
          <a:prstGeom prst="rect">
            <a:avLst/>
          </a:prstGeom>
        </p:spPr>
        <p:txBody>
          <a:bodyPr wrap="square">
            <a:spAutoFit/>
          </a:bodyPr>
          <a:lstStyle/>
          <a:p>
            <a:pPr eaLnBrk="0" hangingPunct="0">
              <a:spcAft>
                <a:spcPts val="1000"/>
              </a:spcAft>
              <a:buClr>
                <a:srgbClr val="2A6AB3"/>
              </a:buClr>
              <a:defRPr/>
            </a:pPr>
            <a:r>
              <a:rPr lang="en-US" sz="1600" dirty="0" smtClean="0">
                <a:latin typeface="+mj-lt"/>
              </a:rPr>
              <a:t>Climate </a:t>
            </a:r>
            <a:r>
              <a:rPr lang="en-US" sz="1600" dirty="0">
                <a:latin typeface="+mj-lt"/>
              </a:rPr>
              <a:t>adaptation is an urgent priority for the custodians of national and local economies, such as finance ministers and mayors. Such decision makers ask: 1) What is the potential climate related damage to our economies and societies over the coming decades? 2) How much of that damage can we avert, with what measures? 3) What investment will be required to fund those measures - and will the benefits of that investment outweigh the costs?</a:t>
            </a:r>
          </a:p>
          <a:p>
            <a:pPr eaLnBrk="0" hangingPunct="0">
              <a:spcAft>
                <a:spcPts val="1000"/>
              </a:spcAft>
              <a:buClr>
                <a:srgbClr val="2A6AB3"/>
              </a:buClr>
              <a:defRPr/>
            </a:pPr>
            <a:r>
              <a:rPr lang="en-US" sz="1600" dirty="0">
                <a:latin typeface="+mj-lt"/>
              </a:rPr>
              <a:t>Put yourself in the shoes of a local decision maker and gain hands-on experience with the economics of climate adaptation (ECA) methodology as implemented in the open-source climada tool (</a:t>
            </a:r>
            <a:r>
              <a:rPr lang="en-US" sz="1600" dirty="0">
                <a:latin typeface="+mj-lt"/>
                <a:hlinkClick r:id="rId3"/>
              </a:rPr>
              <a:t>https://github.com/davidnbresch/climada</a:t>
            </a:r>
            <a:r>
              <a:rPr lang="en-US" sz="1600" dirty="0">
                <a:latin typeface="+mj-lt"/>
              </a:rPr>
              <a:t>)</a:t>
            </a:r>
            <a:r>
              <a:rPr lang="en-US" sz="1600" dirty="0" smtClean="0">
                <a:latin typeface="+mj-lt"/>
              </a:rPr>
              <a:t>. Working </a:t>
            </a:r>
            <a:r>
              <a:rPr lang="en-US" sz="1600" dirty="0">
                <a:latin typeface="+mj-lt"/>
              </a:rPr>
              <a:t>in small teams, this will enable you to understand the effect of weather and climate on an economy - and to identify actions to </a:t>
            </a:r>
            <a:r>
              <a:rPr lang="en-US" sz="1600" dirty="0" smtClean="0">
                <a:latin typeface="+mj-lt"/>
              </a:rPr>
              <a:t>minimize </a:t>
            </a:r>
            <a:r>
              <a:rPr lang="en-US" sz="1600" dirty="0">
                <a:latin typeface="+mj-lt"/>
              </a:rPr>
              <a:t>that impact at lowest cost. It demonstrates how to integrate adaptation with economic development and sustainable growth.</a:t>
            </a:r>
          </a:p>
          <a:p>
            <a:pPr eaLnBrk="0" hangingPunct="0">
              <a:spcAft>
                <a:spcPts val="1000"/>
              </a:spcAft>
              <a:buClr>
                <a:srgbClr val="2A6AB3"/>
              </a:buClr>
              <a:defRPr/>
            </a:pPr>
            <a:r>
              <a:rPr lang="en-US" sz="1600" dirty="0">
                <a:latin typeface="+mj-lt"/>
              </a:rPr>
              <a:t>Using state-of-the-art probabilistic </a:t>
            </a:r>
            <a:r>
              <a:rPr lang="en-US" sz="1600" dirty="0" smtClean="0">
                <a:latin typeface="+mj-lt"/>
              </a:rPr>
              <a:t>modeling, </a:t>
            </a:r>
            <a:r>
              <a:rPr lang="en-US" sz="1600" dirty="0">
                <a:latin typeface="+mj-lt"/>
              </a:rPr>
              <a:t>we will estimate the expected economic damage as a measure of risk today, the incremental increase from economic growth and the further incremental increase due to climate change. We will then build a portfolio of adaptation measures, assessing the damage aversion potential and cost-benefit ratio for each measure. The resulting adaptation cost curve will help us compare results at the end of the workshop - which will conclude with a critique of the methodology</a:t>
            </a:r>
            <a:r>
              <a:rPr lang="en-US" sz="1600" dirty="0" smtClean="0">
                <a:latin typeface="+mj-lt"/>
              </a:rPr>
              <a:t>.</a:t>
            </a:r>
            <a:endParaRPr lang="en-US" sz="1600" dirty="0">
              <a:latin typeface="+mj-lt"/>
            </a:endParaRPr>
          </a:p>
        </p:txBody>
      </p:sp>
    </p:spTree>
    <p:extLst>
      <p:ext uri="{BB962C8B-B14F-4D97-AF65-F5344CB8AC3E}">
        <p14:creationId xmlns:p14="http://schemas.microsoft.com/office/powerpoint/2010/main" val="40212833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Tropical cyclone intensity – the wind </a:t>
            </a:r>
            <a:r>
              <a:rPr lang="en-US" altLang="en-US" sz="2800" dirty="0" smtClean="0">
                <a:solidFill>
                  <a:srgbClr val="2A6AB3"/>
                </a:solidFill>
                <a:latin typeface="Arial" pitchFamily="34" charset="0"/>
                <a:cs typeface="Arial" pitchFamily="34" charset="0"/>
              </a:rPr>
              <a:t>field</a:t>
            </a:r>
            <a:endParaRPr lang="en-US" altLang="en-US" sz="2800" dirty="0">
              <a:solidFill>
                <a:srgbClr val="2A6AB3"/>
              </a:solidFill>
              <a:latin typeface="Arial" pitchFamily="34" charset="0"/>
              <a:cs typeface="Arial" pitchFamily="34" charset="0"/>
            </a:endParaRPr>
          </a:p>
        </p:txBody>
      </p:sp>
      <p:sp>
        <p:nvSpPr>
          <p:cNvPr id="44035"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sp>
        <p:nvSpPr>
          <p:cNvPr id="44036" name="Text Box 8"/>
          <p:cNvSpPr txBox="1">
            <a:spLocks noChangeArrowheads="1"/>
          </p:cNvSpPr>
          <p:nvPr/>
        </p:nvSpPr>
        <p:spPr bwMode="auto">
          <a:xfrm>
            <a:off x="444500" y="1547813"/>
            <a:ext cx="429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a:latin typeface="Arial" pitchFamily="34" charset="0"/>
              </a:rPr>
              <a:t>We use the Holland wind field model</a:t>
            </a:r>
          </a:p>
        </p:txBody>
      </p:sp>
      <p:pic>
        <p:nvPicPr>
          <p:cNvPr id="4403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t="18320"/>
          <a:stretch>
            <a:fillRect/>
          </a:stretch>
        </p:blipFill>
        <p:spPr bwMode="auto">
          <a:xfrm>
            <a:off x="6362700" y="1497013"/>
            <a:ext cx="24796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pic>
        <p:nvPicPr>
          <p:cNvPr id="440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t="2905"/>
          <a:stretch>
            <a:fillRect/>
          </a:stretch>
        </p:blipFill>
        <p:spPr bwMode="auto">
          <a:xfrm>
            <a:off x="4427538" y="3830638"/>
            <a:ext cx="4662487"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sp>
        <p:nvSpPr>
          <p:cNvPr id="44039" name="Rectangle 6"/>
          <p:cNvSpPr>
            <a:spLocks noChangeArrowheads="1"/>
          </p:cNvSpPr>
          <p:nvPr/>
        </p:nvSpPr>
        <p:spPr bwMode="auto">
          <a:xfrm>
            <a:off x="439738" y="2122488"/>
            <a:ext cx="4141787"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3525" indent="-263525"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r>
              <a:rPr lang="en-GB" altLang="en-US" sz="2000" dirty="0">
                <a:latin typeface="Arial" pitchFamily="34" charset="0"/>
              </a:rPr>
              <a:t>The 1-min sustained wind at gradient wind level (boundary layer height &amp; no surface effects) is modelled using the Holland 2008 approach. It models the first-order vortex of a tropical cyclone. </a:t>
            </a:r>
          </a:p>
          <a:p>
            <a:pPr>
              <a:spcAft>
                <a:spcPts val="1000"/>
              </a:spcAft>
              <a:buClr>
                <a:srgbClr val="2A6AB3"/>
              </a:buClr>
              <a:buFont typeface="Wingdings" pitchFamily="2" charset="2"/>
              <a:buChar char="§"/>
            </a:pPr>
            <a:r>
              <a:rPr lang="en-GB" altLang="en-US" sz="2000" dirty="0">
                <a:latin typeface="Arial" pitchFamily="34" charset="0"/>
              </a:rPr>
              <a:t>The translational speed (also called celerity) is added geometrically.</a:t>
            </a:r>
          </a:p>
          <a:p>
            <a:pPr>
              <a:spcAft>
                <a:spcPts val="1000"/>
              </a:spcAft>
              <a:buClr>
                <a:srgbClr val="2A6AB3"/>
              </a:buClr>
              <a:buFont typeface="Wingdings" pitchFamily="2" charset="2"/>
              <a:buChar char="§"/>
            </a:pPr>
            <a:r>
              <a:rPr lang="en-GB" altLang="en-US" sz="1000" dirty="0">
                <a:latin typeface="Arial" pitchFamily="34" charset="0"/>
              </a:rPr>
              <a:t>Holland, G. J., 1980: An analytic model of the wind and pressure profiles in hurricanes. Monthly Weather Review, 108, 1212-1218.</a:t>
            </a:r>
          </a:p>
          <a:p>
            <a:pPr>
              <a:spcAft>
                <a:spcPts val="1000"/>
              </a:spcAft>
              <a:buClr>
                <a:srgbClr val="2A6AB3"/>
              </a:buClr>
              <a:buFont typeface="Wingdings" pitchFamily="2" charset="2"/>
              <a:buChar char="§"/>
            </a:pPr>
            <a:r>
              <a:rPr lang="en-GB" altLang="en-US" sz="1000" dirty="0">
                <a:latin typeface="Arial" pitchFamily="34" charset="0"/>
              </a:rPr>
              <a:t>Vickery, P.J. and D. </a:t>
            </a:r>
            <a:r>
              <a:rPr lang="en-GB" altLang="en-US" sz="1000" dirty="0" err="1">
                <a:latin typeface="Arial" pitchFamily="34" charset="0"/>
              </a:rPr>
              <a:t>Wadhera</a:t>
            </a:r>
            <a:r>
              <a:rPr lang="en-GB" altLang="en-US" sz="1000" dirty="0">
                <a:latin typeface="Arial" pitchFamily="34" charset="0"/>
              </a:rPr>
              <a:t>, 2008: Statistical models of Holland pressure profile parameter and radius to maximum winds of hurricanes from flight-level pressure and H*wind data. J. Appl. Meteor. </a:t>
            </a:r>
            <a:r>
              <a:rPr lang="en-GB" altLang="en-US" sz="1000" dirty="0" err="1">
                <a:latin typeface="Arial" pitchFamily="34" charset="0"/>
              </a:rPr>
              <a:t>Clim</a:t>
            </a:r>
            <a:r>
              <a:rPr lang="en-GB" altLang="en-US" sz="1000" dirty="0">
                <a:latin typeface="Arial" pitchFamily="34" charset="0"/>
              </a:rPr>
              <a:t>.</a:t>
            </a:r>
          </a:p>
        </p:txBody>
      </p:sp>
    </p:spTree>
    <p:extLst>
      <p:ext uri="{BB962C8B-B14F-4D97-AF65-F5344CB8AC3E}">
        <p14:creationId xmlns:p14="http://schemas.microsoft.com/office/powerpoint/2010/main" val="260640457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18"/>
          <p:cNvSpPr txBox="1">
            <a:spLocks noChangeAspect="1" noChangeArrowheads="1"/>
          </p:cNvSpPr>
          <p:nvPr/>
        </p:nvSpPr>
        <p:spPr bwMode="auto">
          <a:xfrm rot="-5400000">
            <a:off x="3790950" y="2754313"/>
            <a:ext cx="157638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200" b="1">
                <a:solidFill>
                  <a:srgbClr val="000000"/>
                </a:solidFill>
                <a:latin typeface="Arial" pitchFamily="34" charset="0"/>
              </a:rPr>
              <a:t>Mean Damage Ratio</a:t>
            </a:r>
          </a:p>
        </p:txBody>
      </p:sp>
      <p:sp>
        <p:nvSpPr>
          <p:cNvPr id="35843"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Notes on damage function</a:t>
            </a:r>
            <a:endParaRPr lang="en-US" altLang="en-US" sz="1600" dirty="0">
              <a:latin typeface="Arial" pitchFamily="34" charset="0"/>
              <a:cs typeface="Arial" pitchFamily="34" charset="0"/>
            </a:endParaRPr>
          </a:p>
        </p:txBody>
      </p:sp>
      <p:sp>
        <p:nvSpPr>
          <p:cNvPr id="35844" name="Rectangle 6"/>
          <p:cNvSpPr>
            <a:spLocks noChangeArrowheads="1"/>
          </p:cNvSpPr>
          <p:nvPr/>
        </p:nvSpPr>
        <p:spPr bwMode="auto">
          <a:xfrm>
            <a:off x="415925" y="1651000"/>
            <a:ext cx="7145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Char char="§"/>
            </a:pPr>
            <a:endParaRPr lang="en-US" altLang="en-US" sz="2000">
              <a:latin typeface="Arial" pitchFamily="34" charset="0"/>
            </a:endParaRPr>
          </a:p>
        </p:txBody>
      </p:sp>
      <p:pic>
        <p:nvPicPr>
          <p:cNvPr id="35845" name="Picture 4" descr="vuln 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1735138"/>
            <a:ext cx="36004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Freeform 6"/>
          <p:cNvSpPr>
            <a:spLocks noChangeAspect="1"/>
          </p:cNvSpPr>
          <p:nvPr/>
        </p:nvSpPr>
        <p:spPr bwMode="auto">
          <a:xfrm rot="-5400000">
            <a:off x="4182269" y="2988469"/>
            <a:ext cx="750887" cy="371475"/>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5847" name="Group 7"/>
          <p:cNvGrpSpPr>
            <a:grpSpLocks noChangeAspect="1"/>
          </p:cNvGrpSpPr>
          <p:nvPr/>
        </p:nvGrpSpPr>
        <p:grpSpPr bwMode="auto">
          <a:xfrm>
            <a:off x="7185025" y="3852863"/>
            <a:ext cx="330200" cy="252412"/>
            <a:chOff x="3473" y="3926"/>
            <a:chExt cx="452" cy="377"/>
          </a:xfrm>
        </p:grpSpPr>
        <p:grpSp>
          <p:nvGrpSpPr>
            <p:cNvPr id="35965" name="Group 8"/>
            <p:cNvGrpSpPr>
              <a:grpSpLocks noChangeAspect="1"/>
            </p:cNvGrpSpPr>
            <p:nvPr/>
          </p:nvGrpSpPr>
          <p:grpSpPr bwMode="auto">
            <a:xfrm>
              <a:off x="3473" y="3926"/>
              <a:ext cx="452" cy="377"/>
              <a:chOff x="3698" y="2626"/>
              <a:chExt cx="724" cy="831"/>
            </a:xfrm>
          </p:grpSpPr>
          <p:sp>
            <p:nvSpPr>
              <p:cNvPr id="35967" name="Line 9"/>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8" name="Line 10"/>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9" name="Line 11"/>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0" name="Line 12"/>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1" name="Line 13"/>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2" name="Freeform 14"/>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73" name="Line 15"/>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4" name="Line 16"/>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5" name="Line 17"/>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6" name="Line 18"/>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7" name="Line 19"/>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8" name="Line 20"/>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79" name="Line 21"/>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0" name="Line 22"/>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1" name="Line 23"/>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2" name="Line 24"/>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3" name="Freeform 25"/>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84" name="Line 26"/>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5" name="Line 27"/>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6" name="Line 28"/>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7" name="Line 29"/>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8" name="Line 30"/>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89" name="Freeform 31"/>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0" name="Line 32"/>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1" name="Line 33"/>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2" name="Line 34"/>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3" name="Line 35"/>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4" name="Line 36"/>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5" name="Line 37"/>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6" name="Line 38"/>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7" name="Line 39"/>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98" name="Freeform 40"/>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99" name="Line 41"/>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0" name="Freeform 42"/>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1" name="Line 43"/>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2" name="Line 44"/>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3" name="Freeform 45"/>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04" name="Line 46"/>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5" name="Line 47"/>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6" name="Line 48"/>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7" name="Line 49"/>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8" name="Line 50"/>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09" name="Line 51"/>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0" name="Line 52"/>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1" name="Line 53"/>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2" name="Line 54"/>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3" name="Line 55"/>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4" name="Line 56"/>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5" name="Line 57"/>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6" name="Line 58"/>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7" name="Line 59"/>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8" name="Line 60"/>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19" name="Line 61"/>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0" name="Line 62"/>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1" name="Line 63"/>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2" name="Line 64"/>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3" name="Line 65"/>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4" name="Line 66"/>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5" name="Line 67"/>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6" name="Line 68"/>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7" name="Line 69"/>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8" name="Line 70"/>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29" name="Line 71"/>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0" name="Line 72"/>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1" name="Line 73"/>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2" name="Line 74"/>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3" name="Freeform 75"/>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4" name="Line 76"/>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5" name="Line 77"/>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6" name="Freeform 78"/>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7" name="Line 79"/>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38" name="Freeform 80"/>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39" name="Line 81"/>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0" name="Line 82"/>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1" name="Line 83"/>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2" name="Line 84"/>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3" name="Line 85"/>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4" name="Line 86"/>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5" name="Line 87"/>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6" name="Line 88"/>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7" name="Freeform 89"/>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48" name="Line 90"/>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49" name="Line 91"/>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0" name="Line 92"/>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1" name="Line 93"/>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2" name="Line 94"/>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3" name="Freeform 95"/>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54" name="Line 96"/>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5" name="Line 97"/>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6" name="Line 98"/>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7" name="Line 99"/>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8" name="Line 100"/>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59" name="Line 101"/>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0" name="Line 102"/>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1" name="Line 103"/>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2" name="Line 104"/>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3" name="Line 105"/>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4" name="Freeform 106"/>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6065" name="Line 107"/>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6" name="Line 108"/>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7" name="Line 109"/>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8" name="Line 110"/>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6069" name="Line 111"/>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966" name="Line 112"/>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48" name="Line 114"/>
          <p:cNvSpPr>
            <a:spLocks noChangeAspect="1" noChangeShapeType="1"/>
          </p:cNvSpPr>
          <p:nvPr/>
        </p:nvSpPr>
        <p:spPr bwMode="auto">
          <a:xfrm flipV="1">
            <a:off x="4770438" y="1739900"/>
            <a:ext cx="0" cy="2365375"/>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49" name="Line 115"/>
          <p:cNvSpPr>
            <a:spLocks noChangeAspect="1" noChangeShapeType="1"/>
          </p:cNvSpPr>
          <p:nvPr/>
        </p:nvSpPr>
        <p:spPr bwMode="auto">
          <a:xfrm>
            <a:off x="4770438" y="4105275"/>
            <a:ext cx="3536950" cy="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0" name="Freeform 116"/>
          <p:cNvSpPr>
            <a:spLocks noChangeAspect="1"/>
          </p:cNvSpPr>
          <p:nvPr/>
        </p:nvSpPr>
        <p:spPr bwMode="auto">
          <a:xfrm>
            <a:off x="4770438" y="2749550"/>
            <a:ext cx="3495675" cy="1355725"/>
          </a:xfrm>
          <a:custGeom>
            <a:avLst/>
            <a:gdLst>
              <a:gd name="T0" fmla="*/ 0 w 3810"/>
              <a:gd name="T1" fmla="*/ 2147483647 h 1225"/>
              <a:gd name="T2" fmla="*/ 2147483647 w 3810"/>
              <a:gd name="T3" fmla="*/ 2147483647 h 1225"/>
              <a:gd name="T4" fmla="*/ 2147483647 w 3810"/>
              <a:gd name="T5" fmla="*/ 2147483647 h 1225"/>
              <a:gd name="T6" fmla="*/ 2147483647 w 3810"/>
              <a:gd name="T7" fmla="*/ 2147483647 h 1225"/>
              <a:gd name="T8" fmla="*/ 2147483647 w 3810"/>
              <a:gd name="T9" fmla="*/ 2147483647 h 1225"/>
              <a:gd name="T10" fmla="*/ 2147483647 w 3810"/>
              <a:gd name="T11" fmla="*/ 0 h 1225"/>
              <a:gd name="T12" fmla="*/ 0 60000 65536"/>
              <a:gd name="T13" fmla="*/ 0 60000 65536"/>
              <a:gd name="T14" fmla="*/ 0 60000 65536"/>
              <a:gd name="T15" fmla="*/ 0 60000 65536"/>
              <a:gd name="T16" fmla="*/ 0 60000 65536"/>
              <a:gd name="T17" fmla="*/ 0 60000 65536"/>
              <a:gd name="T18" fmla="*/ 0 w 3810"/>
              <a:gd name="T19" fmla="*/ 0 h 1225"/>
              <a:gd name="T20" fmla="*/ 3810 w 3810"/>
              <a:gd name="T21" fmla="*/ 1225 h 1225"/>
            </a:gdLst>
            <a:ahLst/>
            <a:cxnLst>
              <a:cxn ang="T12">
                <a:pos x="T0" y="T1"/>
              </a:cxn>
              <a:cxn ang="T13">
                <a:pos x="T2" y="T3"/>
              </a:cxn>
              <a:cxn ang="T14">
                <a:pos x="T4" y="T5"/>
              </a:cxn>
              <a:cxn ang="T15">
                <a:pos x="T6" y="T7"/>
              </a:cxn>
              <a:cxn ang="T16">
                <a:pos x="T8" y="T9"/>
              </a:cxn>
              <a:cxn ang="T17">
                <a:pos x="T10" y="T11"/>
              </a:cxn>
            </a:cxnLst>
            <a:rect l="T18" t="T19" r="T20" b="T21"/>
            <a:pathLst>
              <a:path w="3810" h="1225">
                <a:moveTo>
                  <a:pt x="0" y="1225"/>
                </a:moveTo>
                <a:cubicBezTo>
                  <a:pt x="155" y="1217"/>
                  <a:pt x="310" y="1209"/>
                  <a:pt x="544" y="1179"/>
                </a:cubicBezTo>
                <a:cubicBezTo>
                  <a:pt x="778" y="1149"/>
                  <a:pt x="1111" y="1103"/>
                  <a:pt x="1406" y="1043"/>
                </a:cubicBezTo>
                <a:cubicBezTo>
                  <a:pt x="1701" y="983"/>
                  <a:pt x="2011" y="923"/>
                  <a:pt x="2313" y="817"/>
                </a:cubicBezTo>
                <a:cubicBezTo>
                  <a:pt x="2615" y="711"/>
                  <a:pt x="2971" y="544"/>
                  <a:pt x="3220" y="408"/>
                </a:cubicBezTo>
                <a:cubicBezTo>
                  <a:pt x="3469" y="272"/>
                  <a:pt x="3639" y="136"/>
                  <a:pt x="3810" y="0"/>
                </a:cubicBezTo>
              </a:path>
            </a:pathLst>
          </a:custGeom>
          <a:noFill/>
          <a:ln w="3810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lIns="64800" tIns="64800" rIns="64800" bIns="64800">
            <a:spAutoFit/>
          </a:bodyPr>
          <a:lstStyle/>
          <a:p>
            <a:endParaRPr lang="en-GB"/>
          </a:p>
        </p:txBody>
      </p:sp>
      <p:sp>
        <p:nvSpPr>
          <p:cNvPr id="35851" name="Text Box 117"/>
          <p:cNvSpPr txBox="1">
            <a:spLocks noChangeAspect="1" noChangeArrowheads="1"/>
          </p:cNvSpPr>
          <p:nvPr/>
        </p:nvSpPr>
        <p:spPr bwMode="auto">
          <a:xfrm>
            <a:off x="5922963" y="4111625"/>
            <a:ext cx="14986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sz="1400" b="1">
                <a:solidFill>
                  <a:srgbClr val="000000"/>
                </a:solidFill>
                <a:latin typeface="Arial" pitchFamily="34" charset="0"/>
              </a:rPr>
              <a:t>Hazard Intensity</a:t>
            </a:r>
          </a:p>
        </p:txBody>
      </p:sp>
      <p:sp>
        <p:nvSpPr>
          <p:cNvPr id="35852" name="Line 119"/>
          <p:cNvSpPr>
            <a:spLocks noChangeAspect="1" noChangeShapeType="1"/>
          </p:cNvSpPr>
          <p:nvPr/>
        </p:nvSpPr>
        <p:spPr bwMode="auto">
          <a:xfrm flipV="1">
            <a:off x="7350125" y="3451225"/>
            <a:ext cx="0" cy="65405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3" name="Line 120"/>
          <p:cNvSpPr>
            <a:spLocks noChangeAspect="1" noChangeShapeType="1"/>
          </p:cNvSpPr>
          <p:nvPr/>
        </p:nvSpPr>
        <p:spPr bwMode="auto">
          <a:xfrm flipH="1">
            <a:off x="4770438" y="3451225"/>
            <a:ext cx="2579687" cy="0"/>
          </a:xfrm>
          <a:prstGeom prst="line">
            <a:avLst/>
          </a:prstGeom>
          <a:noFill/>
          <a:ln w="15875">
            <a:solidFill>
              <a:srgbClr val="000000"/>
            </a:solidFill>
            <a:prstDash val="sysDot"/>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sp>
        <p:nvSpPr>
          <p:cNvPr id="35854" name="Freeform 121"/>
          <p:cNvSpPr>
            <a:spLocks noChangeAspect="1"/>
          </p:cNvSpPr>
          <p:nvPr/>
        </p:nvSpPr>
        <p:spPr bwMode="auto">
          <a:xfrm rot="-5400000">
            <a:off x="6946900" y="3136901"/>
            <a:ext cx="549275" cy="20320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5" name="Rectangle 122"/>
          <p:cNvSpPr>
            <a:spLocks noChangeAspect="1" noChangeArrowheads="1"/>
          </p:cNvSpPr>
          <p:nvPr/>
        </p:nvSpPr>
        <p:spPr bwMode="auto">
          <a:xfrm>
            <a:off x="4727575" y="53578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Bef>
                <a:spcPct val="50000"/>
              </a:spcBef>
              <a:buClr>
                <a:schemeClr val="bg2"/>
              </a:buClr>
              <a:buSzPct val="80000"/>
              <a:buFont typeface="Wingdings" pitchFamily="2" charset="2"/>
              <a:buNone/>
            </a:pPr>
            <a:r>
              <a:rPr lang="en-GB" altLang="en-US">
                <a:solidFill>
                  <a:srgbClr val="000000"/>
                </a:solidFill>
                <a:latin typeface="Times New Roman" pitchFamily="18" charset="0"/>
              </a:rPr>
              <a:t> </a:t>
            </a:r>
            <a:endParaRPr lang="en-GB" altLang="en-US">
              <a:solidFill>
                <a:srgbClr val="000000"/>
              </a:solidFill>
              <a:latin typeface="SwissReSans" pitchFamily="34" charset="0"/>
            </a:endParaRPr>
          </a:p>
        </p:txBody>
      </p:sp>
      <p:sp>
        <p:nvSpPr>
          <p:cNvPr id="35856" name="Text Box 123"/>
          <p:cNvSpPr txBox="1">
            <a:spLocks noChangeAspect="1" noChangeArrowheads="1"/>
          </p:cNvSpPr>
          <p:nvPr/>
        </p:nvSpPr>
        <p:spPr bwMode="auto">
          <a:xfrm>
            <a:off x="4870450" y="4456113"/>
            <a:ext cx="23590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ctr">
              <a:spcBef>
                <a:spcPct val="50000"/>
              </a:spcBef>
              <a:buClr>
                <a:schemeClr val="bg2"/>
              </a:buClr>
              <a:buSzPct val="80000"/>
              <a:buFont typeface="Wingdings" pitchFamily="2" charset="2"/>
              <a:buNone/>
            </a:pPr>
            <a:r>
              <a:rPr lang="en-GB" altLang="en-US" sz="1600" b="1">
                <a:solidFill>
                  <a:srgbClr val="2A6AB3"/>
                </a:solidFill>
                <a:latin typeface="SwissReSans" pitchFamily="34" charset="0"/>
              </a:rPr>
              <a:t>Uncertainty of the </a:t>
            </a:r>
            <a:br>
              <a:rPr lang="en-GB" altLang="en-US" sz="1600" b="1">
                <a:solidFill>
                  <a:srgbClr val="2A6AB3"/>
                </a:solidFill>
                <a:latin typeface="SwissReSans" pitchFamily="34" charset="0"/>
              </a:rPr>
            </a:br>
            <a:r>
              <a:rPr lang="en-GB" altLang="en-US" sz="1600" b="1">
                <a:solidFill>
                  <a:srgbClr val="2A6AB3"/>
                </a:solidFill>
                <a:latin typeface="SwissReSans" pitchFamily="34" charset="0"/>
              </a:rPr>
              <a:t>hazard intensity</a:t>
            </a:r>
            <a:r>
              <a:rPr lang="en-GB" altLang="en-US" sz="1600" b="1">
                <a:solidFill>
                  <a:srgbClr val="000000"/>
                </a:solidFill>
                <a:latin typeface="SwissReSans" pitchFamily="34" charset="0"/>
              </a:rPr>
              <a:t/>
            </a:r>
            <a:br>
              <a:rPr lang="en-GB" altLang="en-US" sz="1600" b="1">
                <a:solidFill>
                  <a:srgbClr val="000000"/>
                </a:solidFill>
                <a:latin typeface="SwissReSans" pitchFamily="34" charset="0"/>
              </a:rPr>
            </a:br>
            <a:r>
              <a:rPr lang="en-GB" altLang="en-US" sz="1600" b="1">
                <a:solidFill>
                  <a:srgbClr val="000000"/>
                </a:solidFill>
                <a:latin typeface="SwissReSans" pitchFamily="34" charset="0"/>
              </a:rPr>
              <a:t>+</a:t>
            </a:r>
            <a:br>
              <a:rPr lang="en-GB" altLang="en-US" sz="1600" b="1">
                <a:solidFill>
                  <a:srgbClr val="000000"/>
                </a:solidFill>
                <a:latin typeface="SwissReSans" pitchFamily="34" charset="0"/>
              </a:rPr>
            </a:br>
            <a:r>
              <a:rPr lang="en-GB" altLang="en-US" sz="1600" b="1">
                <a:solidFill>
                  <a:srgbClr val="CC6600"/>
                </a:solidFill>
                <a:latin typeface="SwissReSans" pitchFamily="34" charset="0"/>
              </a:rPr>
              <a:t>Uncertainty of the </a:t>
            </a:r>
            <a:br>
              <a:rPr lang="en-GB" altLang="en-US" sz="1600" b="1">
                <a:solidFill>
                  <a:srgbClr val="CC6600"/>
                </a:solidFill>
                <a:latin typeface="SwissReSans" pitchFamily="34" charset="0"/>
              </a:rPr>
            </a:br>
            <a:r>
              <a:rPr lang="en-GB" altLang="en-US" sz="1600" b="1">
                <a:solidFill>
                  <a:srgbClr val="CC6600"/>
                </a:solidFill>
                <a:latin typeface="SwissReSans" pitchFamily="34" charset="0"/>
              </a:rPr>
              <a:t>damage</a:t>
            </a:r>
            <a:br>
              <a:rPr lang="en-GB" altLang="en-US" sz="1600" b="1">
                <a:solidFill>
                  <a:srgbClr val="CC6600"/>
                </a:solidFill>
                <a:latin typeface="SwissReSans" pitchFamily="34" charset="0"/>
              </a:rPr>
            </a:br>
            <a:r>
              <a:rPr lang="en-GB" altLang="en-US" sz="2000" b="1">
                <a:solidFill>
                  <a:srgbClr val="CC6600"/>
                </a:solidFill>
                <a:latin typeface="SwissReSans" pitchFamily="34" charset="0"/>
              </a:rPr>
              <a:t> </a:t>
            </a:r>
            <a:r>
              <a:rPr lang="en-GB" altLang="en-US" sz="1600" b="1">
                <a:latin typeface="SwissReSans" pitchFamily="34" charset="0"/>
                <a:sym typeface="Wingdings" pitchFamily="2" charset="2"/>
              </a:rPr>
              <a:t>results in</a:t>
            </a:r>
            <a:r>
              <a:rPr lang="en-GB" altLang="en-US" sz="1600" b="1">
                <a:latin typeface="SwissReSans" pitchFamily="34" charset="0"/>
              </a:rPr>
              <a:t/>
            </a:r>
            <a:br>
              <a:rPr lang="en-GB" altLang="en-US" sz="1600" b="1">
                <a:latin typeface="SwissReSans" pitchFamily="34" charset="0"/>
              </a:rPr>
            </a:br>
            <a:r>
              <a:rPr lang="en-GB" altLang="en-US" sz="2000" b="1">
                <a:latin typeface="SwissReSans" pitchFamily="34" charset="0"/>
              </a:rPr>
              <a:t> </a:t>
            </a:r>
            <a:r>
              <a:rPr lang="en-GB" altLang="en-US" sz="1600" b="1">
                <a:solidFill>
                  <a:srgbClr val="FF0000"/>
                </a:solidFill>
                <a:latin typeface="SwissReSans" pitchFamily="34" charset="0"/>
              </a:rPr>
              <a:t>Convoluted Distribution</a:t>
            </a:r>
          </a:p>
        </p:txBody>
      </p:sp>
      <p:grpSp>
        <p:nvGrpSpPr>
          <p:cNvPr id="35857" name="Group 124"/>
          <p:cNvGrpSpPr>
            <a:grpSpLocks noChangeAspect="1"/>
          </p:cNvGrpSpPr>
          <p:nvPr/>
        </p:nvGrpSpPr>
        <p:grpSpPr bwMode="auto">
          <a:xfrm>
            <a:off x="7196138" y="4578350"/>
            <a:ext cx="330200" cy="250825"/>
            <a:chOff x="3473" y="3926"/>
            <a:chExt cx="452" cy="377"/>
          </a:xfrm>
        </p:grpSpPr>
        <p:grpSp>
          <p:nvGrpSpPr>
            <p:cNvPr id="35860" name="Group 125"/>
            <p:cNvGrpSpPr>
              <a:grpSpLocks noChangeAspect="1"/>
            </p:cNvGrpSpPr>
            <p:nvPr/>
          </p:nvGrpSpPr>
          <p:grpSpPr bwMode="auto">
            <a:xfrm>
              <a:off x="3473" y="3926"/>
              <a:ext cx="452" cy="377"/>
              <a:chOff x="3698" y="2626"/>
              <a:chExt cx="724" cy="831"/>
            </a:xfrm>
          </p:grpSpPr>
          <p:sp>
            <p:nvSpPr>
              <p:cNvPr id="35862" name="Line 126"/>
              <p:cNvSpPr>
                <a:spLocks noChangeAspect="1" noChangeShapeType="1"/>
              </p:cNvSpPr>
              <p:nvPr/>
            </p:nvSpPr>
            <p:spPr bwMode="auto">
              <a:xfrm flipV="1">
                <a:off x="3698"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3" name="Line 127"/>
              <p:cNvSpPr>
                <a:spLocks noChangeAspect="1" noChangeShapeType="1"/>
              </p:cNvSpPr>
              <p:nvPr/>
            </p:nvSpPr>
            <p:spPr bwMode="auto">
              <a:xfrm flipV="1">
                <a:off x="37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4" name="Line 128"/>
              <p:cNvSpPr>
                <a:spLocks noChangeAspect="1" noChangeShapeType="1"/>
              </p:cNvSpPr>
              <p:nvPr/>
            </p:nvSpPr>
            <p:spPr bwMode="auto">
              <a:xfrm flipV="1">
                <a:off x="3716"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5" name="Line 129"/>
              <p:cNvSpPr>
                <a:spLocks noChangeAspect="1" noChangeShapeType="1"/>
              </p:cNvSpPr>
              <p:nvPr/>
            </p:nvSpPr>
            <p:spPr bwMode="auto">
              <a:xfrm flipV="1">
                <a:off x="372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6" name="Line 130"/>
              <p:cNvSpPr>
                <a:spLocks noChangeAspect="1" noChangeShapeType="1"/>
              </p:cNvSpPr>
              <p:nvPr/>
            </p:nvSpPr>
            <p:spPr bwMode="auto">
              <a:xfrm flipV="1">
                <a:off x="3728"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7" name="Freeform 131"/>
              <p:cNvSpPr>
                <a:spLocks noChangeAspect="1"/>
              </p:cNvSpPr>
              <p:nvPr/>
            </p:nvSpPr>
            <p:spPr bwMode="auto">
              <a:xfrm>
                <a:off x="3734" y="3385"/>
                <a:ext cx="6" cy="18"/>
              </a:xfrm>
              <a:custGeom>
                <a:avLst/>
                <a:gdLst>
                  <a:gd name="T0" fmla="*/ 0 w 6"/>
                  <a:gd name="T1" fmla="*/ 18 h 18"/>
                  <a:gd name="T2" fmla="*/ 0 w 6"/>
                  <a:gd name="T3" fmla="*/ 6 h 18"/>
                  <a:gd name="T4" fmla="*/ 6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68" name="Line 132"/>
              <p:cNvSpPr>
                <a:spLocks noChangeAspect="1" noChangeShapeType="1"/>
              </p:cNvSpPr>
              <p:nvPr/>
            </p:nvSpPr>
            <p:spPr bwMode="auto">
              <a:xfrm flipV="1">
                <a:off x="3740"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69" name="Line 133"/>
              <p:cNvSpPr>
                <a:spLocks noChangeAspect="1" noChangeShapeType="1"/>
              </p:cNvSpPr>
              <p:nvPr/>
            </p:nvSpPr>
            <p:spPr bwMode="auto">
              <a:xfrm flipV="1">
                <a:off x="3746"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0" name="Line 134"/>
              <p:cNvSpPr>
                <a:spLocks noChangeAspect="1" noChangeShapeType="1"/>
              </p:cNvSpPr>
              <p:nvPr/>
            </p:nvSpPr>
            <p:spPr bwMode="auto">
              <a:xfrm flipV="1">
                <a:off x="3752"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1" name="Line 135"/>
              <p:cNvSpPr>
                <a:spLocks noChangeAspect="1" noChangeShapeType="1"/>
              </p:cNvSpPr>
              <p:nvPr/>
            </p:nvSpPr>
            <p:spPr bwMode="auto">
              <a:xfrm flipV="1">
                <a:off x="3764" y="3325"/>
                <a:ext cx="5"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2" name="Line 136"/>
              <p:cNvSpPr>
                <a:spLocks noChangeAspect="1" noChangeShapeType="1"/>
              </p:cNvSpPr>
              <p:nvPr/>
            </p:nvSpPr>
            <p:spPr bwMode="auto">
              <a:xfrm flipV="1">
                <a:off x="3769"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3" name="Line 137"/>
              <p:cNvSpPr>
                <a:spLocks noChangeAspect="1" noChangeShapeType="1"/>
              </p:cNvSpPr>
              <p:nvPr/>
            </p:nvSpPr>
            <p:spPr bwMode="auto">
              <a:xfrm flipV="1">
                <a:off x="3775"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4" name="Line 138"/>
              <p:cNvSpPr>
                <a:spLocks noChangeAspect="1" noChangeShapeType="1"/>
              </p:cNvSpPr>
              <p:nvPr/>
            </p:nvSpPr>
            <p:spPr bwMode="auto">
              <a:xfrm flipV="1">
                <a:off x="3781"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5" name="Line 139"/>
              <p:cNvSpPr>
                <a:spLocks noChangeAspect="1" noChangeShapeType="1"/>
              </p:cNvSpPr>
              <p:nvPr/>
            </p:nvSpPr>
            <p:spPr bwMode="auto">
              <a:xfrm flipV="1">
                <a:off x="3787"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6" name="Line 140"/>
              <p:cNvSpPr>
                <a:spLocks noChangeAspect="1" noChangeShapeType="1"/>
              </p:cNvSpPr>
              <p:nvPr/>
            </p:nvSpPr>
            <p:spPr bwMode="auto">
              <a:xfrm flipV="1">
                <a:off x="3793"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7" name="Line 141"/>
              <p:cNvSpPr>
                <a:spLocks noChangeAspect="1" noChangeShapeType="1"/>
              </p:cNvSpPr>
              <p:nvPr/>
            </p:nvSpPr>
            <p:spPr bwMode="auto">
              <a:xfrm flipV="1">
                <a:off x="3799"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78" name="Freeform 142"/>
              <p:cNvSpPr>
                <a:spLocks noChangeAspect="1"/>
              </p:cNvSpPr>
              <p:nvPr/>
            </p:nvSpPr>
            <p:spPr bwMode="auto">
              <a:xfrm>
                <a:off x="3811" y="3200"/>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79" name="Line 143"/>
              <p:cNvSpPr>
                <a:spLocks noChangeAspect="1" noChangeShapeType="1"/>
              </p:cNvSpPr>
              <p:nvPr/>
            </p:nvSpPr>
            <p:spPr bwMode="auto">
              <a:xfrm flipV="1">
                <a:off x="3817"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0" name="Line 144"/>
              <p:cNvSpPr>
                <a:spLocks noChangeAspect="1" noChangeShapeType="1"/>
              </p:cNvSpPr>
              <p:nvPr/>
            </p:nvSpPr>
            <p:spPr bwMode="auto">
              <a:xfrm flipV="1">
                <a:off x="3823"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1" name="Line 145"/>
              <p:cNvSpPr>
                <a:spLocks noChangeAspect="1" noChangeShapeType="1"/>
              </p:cNvSpPr>
              <p:nvPr/>
            </p:nvSpPr>
            <p:spPr bwMode="auto">
              <a:xfrm flipV="1">
                <a:off x="3829"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2" name="Line 146"/>
              <p:cNvSpPr>
                <a:spLocks noChangeAspect="1" noChangeShapeType="1"/>
              </p:cNvSpPr>
              <p:nvPr/>
            </p:nvSpPr>
            <p:spPr bwMode="auto">
              <a:xfrm flipV="1">
                <a:off x="3835"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3" name="Line 147"/>
              <p:cNvSpPr>
                <a:spLocks noChangeAspect="1" noChangeShapeType="1"/>
              </p:cNvSpPr>
              <p:nvPr/>
            </p:nvSpPr>
            <p:spPr bwMode="auto">
              <a:xfrm flipV="1">
                <a:off x="3841"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4" name="Freeform 148"/>
              <p:cNvSpPr>
                <a:spLocks noChangeAspect="1"/>
              </p:cNvSpPr>
              <p:nvPr/>
            </p:nvSpPr>
            <p:spPr bwMode="auto">
              <a:xfrm>
                <a:off x="3847" y="3074"/>
                <a:ext cx="12" cy="24"/>
              </a:xfrm>
              <a:custGeom>
                <a:avLst/>
                <a:gdLst>
                  <a:gd name="T0" fmla="*/ 0 w 12"/>
                  <a:gd name="T1" fmla="*/ 24 h 24"/>
                  <a:gd name="T2" fmla="*/ 6 w 12"/>
                  <a:gd name="T3" fmla="*/ 12 h 24"/>
                  <a:gd name="T4" fmla="*/ 12 w 12"/>
                  <a:gd name="T5" fmla="*/ 0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24"/>
                    </a:moveTo>
                    <a:lnTo>
                      <a:pt x="6" y="12"/>
                    </a:lnTo>
                    <a:lnTo>
                      <a:pt x="12"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85" name="Line 149"/>
              <p:cNvSpPr>
                <a:spLocks noChangeAspect="1" noChangeShapeType="1"/>
              </p:cNvSpPr>
              <p:nvPr/>
            </p:nvSpPr>
            <p:spPr bwMode="auto">
              <a:xfrm flipV="1">
                <a:off x="3859"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6" name="Line 150"/>
              <p:cNvSpPr>
                <a:spLocks noChangeAspect="1" noChangeShapeType="1"/>
              </p:cNvSpPr>
              <p:nvPr/>
            </p:nvSpPr>
            <p:spPr bwMode="auto">
              <a:xfrm flipV="1">
                <a:off x="3865"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7" name="Line 151"/>
              <p:cNvSpPr>
                <a:spLocks noChangeAspect="1" noChangeShapeType="1"/>
              </p:cNvSpPr>
              <p:nvPr/>
            </p:nvSpPr>
            <p:spPr bwMode="auto">
              <a:xfrm flipV="1">
                <a:off x="3871"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8" name="Line 152"/>
              <p:cNvSpPr>
                <a:spLocks noChangeAspect="1" noChangeShapeType="1"/>
              </p:cNvSpPr>
              <p:nvPr/>
            </p:nvSpPr>
            <p:spPr bwMode="auto">
              <a:xfrm flipV="1">
                <a:off x="3877"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89" name="Line 153"/>
              <p:cNvSpPr>
                <a:spLocks noChangeAspect="1" noChangeShapeType="1"/>
              </p:cNvSpPr>
              <p:nvPr/>
            </p:nvSpPr>
            <p:spPr bwMode="auto">
              <a:xfrm flipV="1">
                <a:off x="3883"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0" name="Line 154"/>
              <p:cNvSpPr>
                <a:spLocks noChangeAspect="1" noChangeShapeType="1"/>
              </p:cNvSpPr>
              <p:nvPr/>
            </p:nvSpPr>
            <p:spPr bwMode="auto">
              <a:xfrm flipV="1">
                <a:off x="3889"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1" name="Line 155"/>
              <p:cNvSpPr>
                <a:spLocks noChangeAspect="1" noChangeShapeType="1"/>
              </p:cNvSpPr>
              <p:nvPr/>
            </p:nvSpPr>
            <p:spPr bwMode="auto">
              <a:xfrm flipV="1">
                <a:off x="3901"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2" name="Line 156"/>
              <p:cNvSpPr>
                <a:spLocks noChangeAspect="1" noChangeShapeType="1"/>
              </p:cNvSpPr>
              <p:nvPr/>
            </p:nvSpPr>
            <p:spPr bwMode="auto">
              <a:xfrm flipV="1">
                <a:off x="3907"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3" name="Freeform 157"/>
              <p:cNvSpPr>
                <a:spLocks noChangeAspect="1"/>
              </p:cNvSpPr>
              <p:nvPr/>
            </p:nvSpPr>
            <p:spPr bwMode="auto">
              <a:xfrm>
                <a:off x="3913" y="2877"/>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4" name="Line 158"/>
              <p:cNvSpPr>
                <a:spLocks noChangeAspect="1" noChangeShapeType="1"/>
              </p:cNvSpPr>
              <p:nvPr/>
            </p:nvSpPr>
            <p:spPr bwMode="auto">
              <a:xfrm flipV="1">
                <a:off x="3919"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5" name="Freeform 159"/>
              <p:cNvSpPr>
                <a:spLocks noChangeAspect="1"/>
              </p:cNvSpPr>
              <p:nvPr/>
            </p:nvSpPr>
            <p:spPr bwMode="auto">
              <a:xfrm>
                <a:off x="3925" y="2835"/>
                <a:ext cx="6" cy="24"/>
              </a:xfrm>
              <a:custGeom>
                <a:avLst/>
                <a:gdLst>
                  <a:gd name="T0" fmla="*/ 0 w 6"/>
                  <a:gd name="T1" fmla="*/ 24 h 24"/>
                  <a:gd name="T2" fmla="*/ 0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0"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6" name="Line 160"/>
              <p:cNvSpPr>
                <a:spLocks noChangeAspect="1" noChangeShapeType="1"/>
              </p:cNvSpPr>
              <p:nvPr/>
            </p:nvSpPr>
            <p:spPr bwMode="auto">
              <a:xfrm flipV="1">
                <a:off x="3931"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7" name="Line 161"/>
              <p:cNvSpPr>
                <a:spLocks noChangeAspect="1" noChangeShapeType="1"/>
              </p:cNvSpPr>
              <p:nvPr/>
            </p:nvSpPr>
            <p:spPr bwMode="auto">
              <a:xfrm flipV="1">
                <a:off x="3937"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898" name="Freeform 162"/>
              <p:cNvSpPr>
                <a:spLocks noChangeAspect="1"/>
              </p:cNvSpPr>
              <p:nvPr/>
            </p:nvSpPr>
            <p:spPr bwMode="auto">
              <a:xfrm>
                <a:off x="3949" y="2775"/>
                <a:ext cx="6" cy="24"/>
              </a:xfrm>
              <a:custGeom>
                <a:avLst/>
                <a:gdLst>
                  <a:gd name="T0" fmla="*/ 0 w 6"/>
                  <a:gd name="T1" fmla="*/ 24 h 24"/>
                  <a:gd name="T2" fmla="*/ 6 w 6"/>
                  <a:gd name="T3" fmla="*/ 12 h 24"/>
                  <a:gd name="T4" fmla="*/ 6 w 6"/>
                  <a:gd name="T5" fmla="*/ 0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24"/>
                    </a:moveTo>
                    <a:lnTo>
                      <a:pt x="6" y="12"/>
                    </a:lnTo>
                    <a:lnTo>
                      <a:pt x="6" y="0"/>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99" name="Line 163"/>
              <p:cNvSpPr>
                <a:spLocks noChangeAspect="1" noChangeShapeType="1"/>
              </p:cNvSpPr>
              <p:nvPr/>
            </p:nvSpPr>
            <p:spPr bwMode="auto">
              <a:xfrm flipV="1">
                <a:off x="3955"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0" name="Line 164"/>
              <p:cNvSpPr>
                <a:spLocks noChangeAspect="1" noChangeShapeType="1"/>
              </p:cNvSpPr>
              <p:nvPr/>
            </p:nvSpPr>
            <p:spPr bwMode="auto">
              <a:xfrm flipV="1">
                <a:off x="3961"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1" name="Line 165"/>
              <p:cNvSpPr>
                <a:spLocks noChangeAspect="1" noChangeShapeType="1"/>
              </p:cNvSpPr>
              <p:nvPr/>
            </p:nvSpPr>
            <p:spPr bwMode="auto">
              <a:xfrm flipV="1">
                <a:off x="3967" y="2728"/>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2" name="Line 166"/>
              <p:cNvSpPr>
                <a:spLocks noChangeAspect="1" noChangeShapeType="1"/>
              </p:cNvSpPr>
              <p:nvPr/>
            </p:nvSpPr>
            <p:spPr bwMode="auto">
              <a:xfrm flipV="1">
                <a:off x="3973"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3" name="Line 167"/>
              <p:cNvSpPr>
                <a:spLocks noChangeAspect="1" noChangeShapeType="1"/>
              </p:cNvSpPr>
              <p:nvPr/>
            </p:nvSpPr>
            <p:spPr bwMode="auto">
              <a:xfrm flipV="1">
                <a:off x="3979"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4" name="Line 168"/>
              <p:cNvSpPr>
                <a:spLocks noChangeAspect="1" noChangeShapeType="1"/>
              </p:cNvSpPr>
              <p:nvPr/>
            </p:nvSpPr>
            <p:spPr bwMode="auto">
              <a:xfrm flipV="1">
                <a:off x="3985"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5" name="Line 169"/>
              <p:cNvSpPr>
                <a:spLocks noChangeAspect="1" noChangeShapeType="1"/>
              </p:cNvSpPr>
              <p:nvPr/>
            </p:nvSpPr>
            <p:spPr bwMode="auto">
              <a:xfrm flipV="1">
                <a:off x="399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6" name="Line 170"/>
              <p:cNvSpPr>
                <a:spLocks noChangeAspect="1" noChangeShapeType="1"/>
              </p:cNvSpPr>
              <p:nvPr/>
            </p:nvSpPr>
            <p:spPr bwMode="auto">
              <a:xfrm flipV="1">
                <a:off x="4003"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7" name="Line 171"/>
              <p:cNvSpPr>
                <a:spLocks noChangeAspect="1" noChangeShapeType="1"/>
              </p:cNvSpPr>
              <p:nvPr/>
            </p:nvSpPr>
            <p:spPr bwMode="auto">
              <a:xfrm flipV="1">
                <a:off x="4009"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8" name="Line 172"/>
              <p:cNvSpPr>
                <a:spLocks noChangeAspect="1" noChangeShapeType="1"/>
              </p:cNvSpPr>
              <p:nvPr/>
            </p:nvSpPr>
            <p:spPr bwMode="auto">
              <a:xfrm flipV="1">
                <a:off x="4015"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09" name="Line 173"/>
              <p:cNvSpPr>
                <a:spLocks noChangeAspect="1" noChangeShapeType="1"/>
              </p:cNvSpPr>
              <p:nvPr/>
            </p:nvSpPr>
            <p:spPr bwMode="auto">
              <a:xfrm flipV="1">
                <a:off x="4021"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0" name="Line 174"/>
              <p:cNvSpPr>
                <a:spLocks noChangeAspect="1" noChangeShapeType="1"/>
              </p:cNvSpPr>
              <p:nvPr/>
            </p:nvSpPr>
            <p:spPr bwMode="auto">
              <a:xfrm flipV="1">
                <a:off x="402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1" name="Line 175"/>
              <p:cNvSpPr>
                <a:spLocks noChangeAspect="1" noChangeShapeType="1"/>
              </p:cNvSpPr>
              <p:nvPr/>
            </p:nvSpPr>
            <p:spPr bwMode="auto">
              <a:xfrm>
                <a:off x="4045"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2" name="Line 176"/>
              <p:cNvSpPr>
                <a:spLocks noChangeAspect="1" noChangeShapeType="1"/>
              </p:cNvSpPr>
              <p:nvPr/>
            </p:nvSpPr>
            <p:spPr bwMode="auto">
              <a:xfrm>
                <a:off x="4051"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3" name="Line 177"/>
              <p:cNvSpPr>
                <a:spLocks noChangeAspect="1" noChangeShapeType="1"/>
              </p:cNvSpPr>
              <p:nvPr/>
            </p:nvSpPr>
            <p:spPr bwMode="auto">
              <a:xfrm>
                <a:off x="4063"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4" name="Line 178"/>
              <p:cNvSpPr>
                <a:spLocks noChangeAspect="1" noChangeShapeType="1"/>
              </p:cNvSpPr>
              <p:nvPr/>
            </p:nvSpPr>
            <p:spPr bwMode="auto">
              <a:xfrm>
                <a:off x="4069" y="2626"/>
                <a:ext cx="6"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5" name="Line 179"/>
              <p:cNvSpPr>
                <a:spLocks noChangeAspect="1" noChangeShapeType="1"/>
              </p:cNvSpPr>
              <p:nvPr/>
            </p:nvSpPr>
            <p:spPr bwMode="auto">
              <a:xfrm>
                <a:off x="4075" y="2626"/>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6" name="Line 180"/>
              <p:cNvSpPr>
                <a:spLocks noChangeAspect="1" noChangeShapeType="1"/>
              </p:cNvSpPr>
              <p:nvPr/>
            </p:nvSpPr>
            <p:spPr bwMode="auto">
              <a:xfrm>
                <a:off x="4087" y="2632"/>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7" name="Line 181"/>
              <p:cNvSpPr>
                <a:spLocks noChangeAspect="1" noChangeShapeType="1"/>
              </p:cNvSpPr>
              <p:nvPr/>
            </p:nvSpPr>
            <p:spPr bwMode="auto">
              <a:xfrm>
                <a:off x="4093" y="2638"/>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8" name="Line 182"/>
              <p:cNvSpPr>
                <a:spLocks noChangeAspect="1" noChangeShapeType="1"/>
              </p:cNvSpPr>
              <p:nvPr/>
            </p:nvSpPr>
            <p:spPr bwMode="auto">
              <a:xfrm>
                <a:off x="4099" y="264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19" name="Line 183"/>
              <p:cNvSpPr>
                <a:spLocks noChangeAspect="1" noChangeShapeType="1"/>
              </p:cNvSpPr>
              <p:nvPr/>
            </p:nvSpPr>
            <p:spPr bwMode="auto">
              <a:xfrm>
                <a:off x="4105" y="2656"/>
                <a:ext cx="6"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0" name="Line 184"/>
              <p:cNvSpPr>
                <a:spLocks noChangeAspect="1" noChangeShapeType="1"/>
              </p:cNvSpPr>
              <p:nvPr/>
            </p:nvSpPr>
            <p:spPr bwMode="auto">
              <a:xfrm>
                <a:off x="4111" y="2662"/>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1" name="Line 185"/>
              <p:cNvSpPr>
                <a:spLocks noChangeAspect="1" noChangeShapeType="1"/>
              </p:cNvSpPr>
              <p:nvPr/>
            </p:nvSpPr>
            <p:spPr bwMode="auto">
              <a:xfrm>
                <a:off x="4117" y="2674"/>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2" name="Line 186"/>
              <p:cNvSpPr>
                <a:spLocks noChangeAspect="1" noChangeShapeType="1"/>
              </p:cNvSpPr>
              <p:nvPr/>
            </p:nvSpPr>
            <p:spPr bwMode="auto">
              <a:xfrm>
                <a:off x="4123" y="2686"/>
                <a:ext cx="12"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3" name="Line 187"/>
              <p:cNvSpPr>
                <a:spLocks noChangeAspect="1" noChangeShapeType="1"/>
              </p:cNvSpPr>
              <p:nvPr/>
            </p:nvSpPr>
            <p:spPr bwMode="auto">
              <a:xfrm>
                <a:off x="4135" y="2698"/>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4" name="Line 188"/>
              <p:cNvSpPr>
                <a:spLocks noChangeAspect="1" noChangeShapeType="1"/>
              </p:cNvSpPr>
              <p:nvPr/>
            </p:nvSpPr>
            <p:spPr bwMode="auto">
              <a:xfrm>
                <a:off x="4141" y="2710"/>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5" name="Line 189"/>
              <p:cNvSpPr>
                <a:spLocks noChangeAspect="1" noChangeShapeType="1"/>
              </p:cNvSpPr>
              <p:nvPr/>
            </p:nvSpPr>
            <p:spPr bwMode="auto">
              <a:xfrm>
                <a:off x="4147" y="2728"/>
                <a:ext cx="5"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6" name="Line 190"/>
              <p:cNvSpPr>
                <a:spLocks noChangeAspect="1" noChangeShapeType="1"/>
              </p:cNvSpPr>
              <p:nvPr/>
            </p:nvSpPr>
            <p:spPr bwMode="auto">
              <a:xfrm>
                <a:off x="4152" y="27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7" name="Line 191"/>
              <p:cNvSpPr>
                <a:spLocks noChangeAspect="1" noChangeShapeType="1"/>
              </p:cNvSpPr>
              <p:nvPr/>
            </p:nvSpPr>
            <p:spPr bwMode="auto">
              <a:xfrm>
                <a:off x="4158" y="275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28" name="Freeform 192"/>
              <p:cNvSpPr>
                <a:spLocks noChangeAspect="1"/>
              </p:cNvSpPr>
              <p:nvPr/>
            </p:nvSpPr>
            <p:spPr bwMode="auto">
              <a:xfrm>
                <a:off x="4164" y="277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29" name="Line 193"/>
              <p:cNvSpPr>
                <a:spLocks noChangeAspect="1" noChangeShapeType="1"/>
              </p:cNvSpPr>
              <p:nvPr/>
            </p:nvSpPr>
            <p:spPr bwMode="auto">
              <a:xfrm>
                <a:off x="4170" y="2799"/>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0" name="Line 194"/>
              <p:cNvSpPr>
                <a:spLocks noChangeAspect="1" noChangeShapeType="1"/>
              </p:cNvSpPr>
              <p:nvPr/>
            </p:nvSpPr>
            <p:spPr bwMode="auto">
              <a:xfrm>
                <a:off x="4182" y="281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1" name="Freeform 195"/>
              <p:cNvSpPr>
                <a:spLocks noChangeAspect="1"/>
              </p:cNvSpPr>
              <p:nvPr/>
            </p:nvSpPr>
            <p:spPr bwMode="auto">
              <a:xfrm>
                <a:off x="4188" y="2835"/>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2" name="Line 196"/>
              <p:cNvSpPr>
                <a:spLocks noChangeAspect="1" noChangeShapeType="1"/>
              </p:cNvSpPr>
              <p:nvPr/>
            </p:nvSpPr>
            <p:spPr bwMode="auto">
              <a:xfrm>
                <a:off x="4194" y="28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3" name="Freeform 197"/>
              <p:cNvSpPr>
                <a:spLocks noChangeAspect="1"/>
              </p:cNvSpPr>
              <p:nvPr/>
            </p:nvSpPr>
            <p:spPr bwMode="auto">
              <a:xfrm>
                <a:off x="4200" y="2877"/>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34" name="Line 198"/>
              <p:cNvSpPr>
                <a:spLocks noChangeAspect="1" noChangeShapeType="1"/>
              </p:cNvSpPr>
              <p:nvPr/>
            </p:nvSpPr>
            <p:spPr bwMode="auto">
              <a:xfrm>
                <a:off x="4206" y="2901"/>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5" name="Line 199"/>
              <p:cNvSpPr>
                <a:spLocks noChangeAspect="1" noChangeShapeType="1"/>
              </p:cNvSpPr>
              <p:nvPr/>
            </p:nvSpPr>
            <p:spPr bwMode="auto">
              <a:xfrm>
                <a:off x="4212" y="2919"/>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6" name="Line 200"/>
              <p:cNvSpPr>
                <a:spLocks noChangeAspect="1" noChangeShapeType="1"/>
              </p:cNvSpPr>
              <p:nvPr/>
            </p:nvSpPr>
            <p:spPr bwMode="auto">
              <a:xfrm>
                <a:off x="4218" y="2943"/>
                <a:ext cx="12"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7" name="Line 201"/>
              <p:cNvSpPr>
                <a:spLocks noChangeAspect="1" noChangeShapeType="1"/>
              </p:cNvSpPr>
              <p:nvPr/>
            </p:nvSpPr>
            <p:spPr bwMode="auto">
              <a:xfrm>
                <a:off x="4230" y="296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8" name="Line 202"/>
              <p:cNvSpPr>
                <a:spLocks noChangeAspect="1" noChangeShapeType="1"/>
              </p:cNvSpPr>
              <p:nvPr/>
            </p:nvSpPr>
            <p:spPr bwMode="auto">
              <a:xfrm>
                <a:off x="4236" y="2985"/>
                <a:ext cx="6" cy="2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39" name="Line 203"/>
              <p:cNvSpPr>
                <a:spLocks noChangeAspect="1" noChangeShapeType="1"/>
              </p:cNvSpPr>
              <p:nvPr/>
            </p:nvSpPr>
            <p:spPr bwMode="auto">
              <a:xfrm>
                <a:off x="4242" y="3008"/>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0" name="Line 204"/>
              <p:cNvSpPr>
                <a:spLocks noChangeAspect="1" noChangeShapeType="1"/>
              </p:cNvSpPr>
              <p:nvPr/>
            </p:nvSpPr>
            <p:spPr bwMode="auto">
              <a:xfrm>
                <a:off x="4248" y="3032"/>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1" name="Line 205"/>
              <p:cNvSpPr>
                <a:spLocks noChangeAspect="1" noChangeShapeType="1"/>
              </p:cNvSpPr>
              <p:nvPr/>
            </p:nvSpPr>
            <p:spPr bwMode="auto">
              <a:xfrm>
                <a:off x="4254" y="3056"/>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2" name="Freeform 206"/>
              <p:cNvSpPr>
                <a:spLocks noChangeAspect="1"/>
              </p:cNvSpPr>
              <p:nvPr/>
            </p:nvSpPr>
            <p:spPr bwMode="auto">
              <a:xfrm>
                <a:off x="4260" y="3074"/>
                <a:ext cx="12" cy="24"/>
              </a:xfrm>
              <a:custGeom>
                <a:avLst/>
                <a:gdLst>
                  <a:gd name="T0" fmla="*/ 0 w 12"/>
                  <a:gd name="T1" fmla="*/ 0 h 24"/>
                  <a:gd name="T2" fmla="*/ 6 w 12"/>
                  <a:gd name="T3" fmla="*/ 12 h 24"/>
                  <a:gd name="T4" fmla="*/ 12 w 12"/>
                  <a:gd name="T5" fmla="*/ 24 h 24"/>
                  <a:gd name="T6" fmla="*/ 0 60000 65536"/>
                  <a:gd name="T7" fmla="*/ 0 60000 65536"/>
                  <a:gd name="T8" fmla="*/ 0 60000 65536"/>
                  <a:gd name="T9" fmla="*/ 0 w 12"/>
                  <a:gd name="T10" fmla="*/ 0 h 24"/>
                  <a:gd name="T11" fmla="*/ 12 w 12"/>
                  <a:gd name="T12" fmla="*/ 24 h 24"/>
                </a:gdLst>
                <a:ahLst/>
                <a:cxnLst>
                  <a:cxn ang="T6">
                    <a:pos x="T0" y="T1"/>
                  </a:cxn>
                  <a:cxn ang="T7">
                    <a:pos x="T2" y="T3"/>
                  </a:cxn>
                  <a:cxn ang="T8">
                    <a:pos x="T4" y="T5"/>
                  </a:cxn>
                </a:cxnLst>
                <a:rect l="T9" t="T10" r="T11" b="T12"/>
                <a:pathLst>
                  <a:path w="12" h="24">
                    <a:moveTo>
                      <a:pt x="0" y="0"/>
                    </a:moveTo>
                    <a:lnTo>
                      <a:pt x="6" y="12"/>
                    </a:lnTo>
                    <a:lnTo>
                      <a:pt x="12"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3" name="Line 207"/>
              <p:cNvSpPr>
                <a:spLocks noChangeAspect="1" noChangeShapeType="1"/>
              </p:cNvSpPr>
              <p:nvPr/>
            </p:nvSpPr>
            <p:spPr bwMode="auto">
              <a:xfrm>
                <a:off x="4272" y="3098"/>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4" name="Line 208"/>
              <p:cNvSpPr>
                <a:spLocks noChangeAspect="1" noChangeShapeType="1"/>
              </p:cNvSpPr>
              <p:nvPr/>
            </p:nvSpPr>
            <p:spPr bwMode="auto">
              <a:xfrm>
                <a:off x="4278" y="3116"/>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5" name="Line 209"/>
              <p:cNvSpPr>
                <a:spLocks noChangeAspect="1" noChangeShapeType="1"/>
              </p:cNvSpPr>
              <p:nvPr/>
            </p:nvSpPr>
            <p:spPr bwMode="auto">
              <a:xfrm>
                <a:off x="4284" y="3140"/>
                <a:ext cx="6" cy="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6" name="Line 210"/>
              <p:cNvSpPr>
                <a:spLocks noChangeAspect="1" noChangeShapeType="1"/>
              </p:cNvSpPr>
              <p:nvPr/>
            </p:nvSpPr>
            <p:spPr bwMode="auto">
              <a:xfrm>
                <a:off x="4290" y="3164"/>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7" name="Line 211"/>
              <p:cNvSpPr>
                <a:spLocks noChangeAspect="1" noChangeShapeType="1"/>
              </p:cNvSpPr>
              <p:nvPr/>
            </p:nvSpPr>
            <p:spPr bwMode="auto">
              <a:xfrm>
                <a:off x="4296" y="3182"/>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48" name="Freeform 212"/>
              <p:cNvSpPr>
                <a:spLocks noChangeAspect="1"/>
              </p:cNvSpPr>
              <p:nvPr/>
            </p:nvSpPr>
            <p:spPr bwMode="auto">
              <a:xfrm>
                <a:off x="4302" y="3200"/>
                <a:ext cx="6" cy="24"/>
              </a:xfrm>
              <a:custGeom>
                <a:avLst/>
                <a:gdLst>
                  <a:gd name="T0" fmla="*/ 0 w 6"/>
                  <a:gd name="T1" fmla="*/ 0 h 24"/>
                  <a:gd name="T2" fmla="*/ 0 w 6"/>
                  <a:gd name="T3" fmla="*/ 12 h 24"/>
                  <a:gd name="T4" fmla="*/ 6 w 6"/>
                  <a:gd name="T5" fmla="*/ 24 h 24"/>
                  <a:gd name="T6" fmla="*/ 0 60000 65536"/>
                  <a:gd name="T7" fmla="*/ 0 60000 65536"/>
                  <a:gd name="T8" fmla="*/ 0 60000 65536"/>
                  <a:gd name="T9" fmla="*/ 0 w 6"/>
                  <a:gd name="T10" fmla="*/ 0 h 24"/>
                  <a:gd name="T11" fmla="*/ 6 w 6"/>
                  <a:gd name="T12" fmla="*/ 24 h 24"/>
                </a:gdLst>
                <a:ahLst/>
                <a:cxnLst>
                  <a:cxn ang="T6">
                    <a:pos x="T0" y="T1"/>
                  </a:cxn>
                  <a:cxn ang="T7">
                    <a:pos x="T2" y="T3"/>
                  </a:cxn>
                  <a:cxn ang="T8">
                    <a:pos x="T4" y="T5"/>
                  </a:cxn>
                </a:cxnLst>
                <a:rect l="T9" t="T10" r="T11" b="T12"/>
                <a:pathLst>
                  <a:path w="6" h="24">
                    <a:moveTo>
                      <a:pt x="0" y="0"/>
                    </a:moveTo>
                    <a:lnTo>
                      <a:pt x="0" y="12"/>
                    </a:lnTo>
                    <a:lnTo>
                      <a:pt x="6" y="24"/>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49" name="Line 213"/>
              <p:cNvSpPr>
                <a:spLocks noChangeAspect="1" noChangeShapeType="1"/>
              </p:cNvSpPr>
              <p:nvPr/>
            </p:nvSpPr>
            <p:spPr bwMode="auto">
              <a:xfrm>
                <a:off x="4308" y="3224"/>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0" name="Line 214"/>
              <p:cNvSpPr>
                <a:spLocks noChangeAspect="1" noChangeShapeType="1"/>
              </p:cNvSpPr>
              <p:nvPr/>
            </p:nvSpPr>
            <p:spPr bwMode="auto">
              <a:xfrm>
                <a:off x="4320" y="3242"/>
                <a:ext cx="6" cy="1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1" name="Line 215"/>
              <p:cNvSpPr>
                <a:spLocks noChangeAspect="1" noChangeShapeType="1"/>
              </p:cNvSpPr>
              <p:nvPr/>
            </p:nvSpPr>
            <p:spPr bwMode="auto">
              <a:xfrm>
                <a:off x="4326" y="3259"/>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2" name="Line 216"/>
              <p:cNvSpPr>
                <a:spLocks noChangeAspect="1" noChangeShapeType="1"/>
              </p:cNvSpPr>
              <p:nvPr/>
            </p:nvSpPr>
            <p:spPr bwMode="auto">
              <a:xfrm>
                <a:off x="4332" y="3277"/>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3" name="Line 217"/>
              <p:cNvSpPr>
                <a:spLocks noChangeAspect="1" noChangeShapeType="1"/>
              </p:cNvSpPr>
              <p:nvPr/>
            </p:nvSpPr>
            <p:spPr bwMode="auto">
              <a:xfrm>
                <a:off x="4338" y="329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4" name="Line 218"/>
              <p:cNvSpPr>
                <a:spLocks noChangeAspect="1" noChangeShapeType="1"/>
              </p:cNvSpPr>
              <p:nvPr/>
            </p:nvSpPr>
            <p:spPr bwMode="auto">
              <a:xfrm>
                <a:off x="4344" y="331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5" name="Line 219"/>
              <p:cNvSpPr>
                <a:spLocks noChangeAspect="1" noChangeShapeType="1"/>
              </p:cNvSpPr>
              <p:nvPr/>
            </p:nvSpPr>
            <p:spPr bwMode="auto">
              <a:xfrm>
                <a:off x="4350" y="3325"/>
                <a:ext cx="6"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6" name="Line 220"/>
              <p:cNvSpPr>
                <a:spLocks noChangeAspect="1" noChangeShapeType="1"/>
              </p:cNvSpPr>
              <p:nvPr/>
            </p:nvSpPr>
            <p:spPr bwMode="auto">
              <a:xfrm>
                <a:off x="4356" y="3343"/>
                <a:ext cx="12" cy="1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7" name="Line 221"/>
              <p:cNvSpPr>
                <a:spLocks noChangeAspect="1" noChangeShapeType="1"/>
              </p:cNvSpPr>
              <p:nvPr/>
            </p:nvSpPr>
            <p:spPr bwMode="auto">
              <a:xfrm>
                <a:off x="4368" y="3361"/>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8" name="Line 222"/>
              <p:cNvSpPr>
                <a:spLocks noChangeAspect="1" noChangeShapeType="1"/>
              </p:cNvSpPr>
              <p:nvPr/>
            </p:nvSpPr>
            <p:spPr bwMode="auto">
              <a:xfrm>
                <a:off x="4374" y="337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59" name="Freeform 223"/>
              <p:cNvSpPr>
                <a:spLocks noChangeAspect="1"/>
              </p:cNvSpPr>
              <p:nvPr/>
            </p:nvSpPr>
            <p:spPr bwMode="auto">
              <a:xfrm>
                <a:off x="4380" y="3385"/>
                <a:ext cx="6" cy="18"/>
              </a:xfrm>
              <a:custGeom>
                <a:avLst/>
                <a:gdLst>
                  <a:gd name="T0" fmla="*/ 0 w 6"/>
                  <a:gd name="T1" fmla="*/ 0 h 18"/>
                  <a:gd name="T2" fmla="*/ 0 w 6"/>
                  <a:gd name="T3" fmla="*/ 6 h 18"/>
                  <a:gd name="T4" fmla="*/ 6 w 6"/>
                  <a:gd name="T5" fmla="*/ 18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381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960" name="Line 224"/>
              <p:cNvSpPr>
                <a:spLocks noChangeAspect="1" noChangeShapeType="1"/>
              </p:cNvSpPr>
              <p:nvPr/>
            </p:nvSpPr>
            <p:spPr bwMode="auto">
              <a:xfrm>
                <a:off x="4386" y="3403"/>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1" name="Line 225"/>
              <p:cNvSpPr>
                <a:spLocks noChangeAspect="1" noChangeShapeType="1"/>
              </p:cNvSpPr>
              <p:nvPr/>
            </p:nvSpPr>
            <p:spPr bwMode="auto">
              <a:xfrm>
                <a:off x="4392" y="341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2" name="Line 226"/>
              <p:cNvSpPr>
                <a:spLocks noChangeAspect="1" noChangeShapeType="1"/>
              </p:cNvSpPr>
              <p:nvPr/>
            </p:nvSpPr>
            <p:spPr bwMode="auto">
              <a:xfrm>
                <a:off x="4398" y="3427"/>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3" name="Line 227"/>
              <p:cNvSpPr>
                <a:spLocks noChangeAspect="1" noChangeShapeType="1"/>
              </p:cNvSpPr>
              <p:nvPr/>
            </p:nvSpPr>
            <p:spPr bwMode="auto">
              <a:xfrm>
                <a:off x="4404" y="3439"/>
                <a:ext cx="12" cy="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5964" name="Line 228"/>
              <p:cNvSpPr>
                <a:spLocks noChangeAspect="1" noChangeShapeType="1"/>
              </p:cNvSpPr>
              <p:nvPr/>
            </p:nvSpPr>
            <p:spPr bwMode="auto">
              <a:xfrm>
                <a:off x="4416" y="3445"/>
                <a:ext cx="6" cy="1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35861" name="Line 229"/>
            <p:cNvSpPr>
              <a:spLocks noChangeAspect="1" noChangeShapeType="1"/>
            </p:cNvSpPr>
            <p:nvPr/>
          </p:nvSpPr>
          <p:spPr bwMode="auto">
            <a:xfrm rot="-1677173">
              <a:off x="3657" y="3934"/>
              <a:ext cx="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64800" tIns="64800" rIns="64800" bIns="64800">
              <a:spAutoFit/>
            </a:bodyPr>
            <a:lstStyle/>
            <a:p>
              <a:endParaRPr lang="en-GB"/>
            </a:p>
          </p:txBody>
        </p:sp>
      </p:grpSp>
      <p:sp>
        <p:nvSpPr>
          <p:cNvPr id="35858" name="Freeform 230"/>
          <p:cNvSpPr>
            <a:spLocks noChangeAspect="1"/>
          </p:cNvSpPr>
          <p:nvPr/>
        </p:nvSpPr>
        <p:spPr bwMode="auto">
          <a:xfrm>
            <a:off x="7239000" y="5283200"/>
            <a:ext cx="455613" cy="247650"/>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751">
            <a:solidFill>
              <a:srgbClr val="C1641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5859" name="Freeform 231"/>
          <p:cNvSpPr>
            <a:spLocks noChangeAspect="1"/>
          </p:cNvSpPr>
          <p:nvPr/>
        </p:nvSpPr>
        <p:spPr bwMode="auto">
          <a:xfrm>
            <a:off x="7237413" y="5889625"/>
            <a:ext cx="622300" cy="446088"/>
          </a:xfrm>
          <a:custGeom>
            <a:avLst/>
            <a:gdLst>
              <a:gd name="T0" fmla="*/ 2147483647 w 1488"/>
              <a:gd name="T1" fmla="*/ 2147483647 h 729"/>
              <a:gd name="T2" fmla="*/ 2147483647 w 1488"/>
              <a:gd name="T3" fmla="*/ 2147483647 h 729"/>
              <a:gd name="T4" fmla="*/ 2147483647 w 1488"/>
              <a:gd name="T5" fmla="*/ 2147483647 h 729"/>
              <a:gd name="T6" fmla="*/ 2147483647 w 1488"/>
              <a:gd name="T7" fmla="*/ 2147483647 h 729"/>
              <a:gd name="T8" fmla="*/ 2147483647 w 1488"/>
              <a:gd name="T9" fmla="*/ 2147483647 h 729"/>
              <a:gd name="T10" fmla="*/ 2147483647 w 1488"/>
              <a:gd name="T11" fmla="*/ 2147483647 h 729"/>
              <a:gd name="T12" fmla="*/ 2147483647 w 1488"/>
              <a:gd name="T13" fmla="*/ 2147483647 h 729"/>
              <a:gd name="T14" fmla="*/ 2147483647 w 1488"/>
              <a:gd name="T15" fmla="*/ 2147483647 h 729"/>
              <a:gd name="T16" fmla="*/ 2147483647 w 1488"/>
              <a:gd name="T17" fmla="*/ 2147483647 h 729"/>
              <a:gd name="T18" fmla="*/ 2147483647 w 1488"/>
              <a:gd name="T19" fmla="*/ 2147483647 h 729"/>
              <a:gd name="T20" fmla="*/ 2147483647 w 1488"/>
              <a:gd name="T21" fmla="*/ 2147483647 h 729"/>
              <a:gd name="T22" fmla="*/ 2147483647 w 1488"/>
              <a:gd name="T23" fmla="*/ 2147483647 h 729"/>
              <a:gd name="T24" fmla="*/ 2147483647 w 1488"/>
              <a:gd name="T25" fmla="*/ 2147483647 h 729"/>
              <a:gd name="T26" fmla="*/ 2147483647 w 1488"/>
              <a:gd name="T27" fmla="*/ 2147483647 h 729"/>
              <a:gd name="T28" fmla="*/ 2147483647 w 1488"/>
              <a:gd name="T29" fmla="*/ 2147483647 h 729"/>
              <a:gd name="T30" fmla="*/ 2147483647 w 1488"/>
              <a:gd name="T31" fmla="*/ 2147483647 h 729"/>
              <a:gd name="T32" fmla="*/ 2147483647 w 1488"/>
              <a:gd name="T33" fmla="*/ 2147483647 h 729"/>
              <a:gd name="T34" fmla="*/ 2147483647 w 1488"/>
              <a:gd name="T35" fmla="*/ 2147483647 h 729"/>
              <a:gd name="T36" fmla="*/ 2147483647 w 1488"/>
              <a:gd name="T37" fmla="*/ 2147483647 h 729"/>
              <a:gd name="T38" fmla="*/ 2147483647 w 1488"/>
              <a:gd name="T39" fmla="*/ 2147483647 h 729"/>
              <a:gd name="T40" fmla="*/ 2147483647 w 1488"/>
              <a:gd name="T41" fmla="*/ 2147483647 h 729"/>
              <a:gd name="T42" fmla="*/ 2147483647 w 1488"/>
              <a:gd name="T43" fmla="*/ 2147483647 h 729"/>
              <a:gd name="T44" fmla="*/ 2147483647 w 1488"/>
              <a:gd name="T45" fmla="*/ 2147483647 h 729"/>
              <a:gd name="T46" fmla="*/ 2147483647 w 1488"/>
              <a:gd name="T47" fmla="*/ 2147483647 h 729"/>
              <a:gd name="T48" fmla="*/ 2147483647 w 1488"/>
              <a:gd name="T49" fmla="*/ 2147483647 h 729"/>
              <a:gd name="T50" fmla="*/ 2147483647 w 1488"/>
              <a:gd name="T51" fmla="*/ 2147483647 h 729"/>
              <a:gd name="T52" fmla="*/ 2147483647 w 1488"/>
              <a:gd name="T53" fmla="*/ 2147483647 h 729"/>
              <a:gd name="T54" fmla="*/ 2147483647 w 1488"/>
              <a:gd name="T55" fmla="*/ 2147483647 h 729"/>
              <a:gd name="T56" fmla="*/ 2147483647 w 1488"/>
              <a:gd name="T57" fmla="*/ 2147483647 h 729"/>
              <a:gd name="T58" fmla="*/ 2147483647 w 1488"/>
              <a:gd name="T59" fmla="*/ 2147483647 h 729"/>
              <a:gd name="T60" fmla="*/ 2147483647 w 1488"/>
              <a:gd name="T61" fmla="*/ 2147483647 h 729"/>
              <a:gd name="T62" fmla="*/ 2147483647 w 1488"/>
              <a:gd name="T63" fmla="*/ 2147483647 h 729"/>
              <a:gd name="T64" fmla="*/ 2147483647 w 1488"/>
              <a:gd name="T65" fmla="*/ 2147483647 h 729"/>
              <a:gd name="T66" fmla="*/ 2147483647 w 1488"/>
              <a:gd name="T67" fmla="*/ 2147483647 h 729"/>
              <a:gd name="T68" fmla="*/ 2147483647 w 1488"/>
              <a:gd name="T69" fmla="*/ 2147483647 h 729"/>
              <a:gd name="T70" fmla="*/ 2147483647 w 1488"/>
              <a:gd name="T71" fmla="*/ 2147483647 h 729"/>
              <a:gd name="T72" fmla="*/ 2147483647 w 1488"/>
              <a:gd name="T73" fmla="*/ 2147483647 h 729"/>
              <a:gd name="T74" fmla="*/ 2147483647 w 1488"/>
              <a:gd name="T75" fmla="*/ 2147483647 h 729"/>
              <a:gd name="T76" fmla="*/ 2147483647 w 1488"/>
              <a:gd name="T77" fmla="*/ 2147483647 h 729"/>
              <a:gd name="T78" fmla="*/ 2147483647 w 1488"/>
              <a:gd name="T79" fmla="*/ 2147483647 h 729"/>
              <a:gd name="T80" fmla="*/ 2147483647 w 1488"/>
              <a:gd name="T81" fmla="*/ 2147483647 h 729"/>
              <a:gd name="T82" fmla="*/ 2147483647 w 1488"/>
              <a:gd name="T83" fmla="*/ 2147483647 h 729"/>
              <a:gd name="T84" fmla="*/ 2147483647 w 1488"/>
              <a:gd name="T85" fmla="*/ 2147483647 h 729"/>
              <a:gd name="T86" fmla="*/ 2147483647 w 1488"/>
              <a:gd name="T87" fmla="*/ 2147483647 h 729"/>
              <a:gd name="T88" fmla="*/ 2147483647 w 1488"/>
              <a:gd name="T89" fmla="*/ 2147483647 h 729"/>
              <a:gd name="T90" fmla="*/ 2147483647 w 1488"/>
              <a:gd name="T91" fmla="*/ 2147483647 h 729"/>
              <a:gd name="T92" fmla="*/ 2147483647 w 1488"/>
              <a:gd name="T93" fmla="*/ 2147483647 h 729"/>
              <a:gd name="T94" fmla="*/ 2147483647 w 1488"/>
              <a:gd name="T95" fmla="*/ 2147483647 h 729"/>
              <a:gd name="T96" fmla="*/ 2147483647 w 1488"/>
              <a:gd name="T97" fmla="*/ 2147483647 h 729"/>
              <a:gd name="T98" fmla="*/ 2147483647 w 1488"/>
              <a:gd name="T99" fmla="*/ 2147483647 h 7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88"/>
              <a:gd name="T151" fmla="*/ 0 h 729"/>
              <a:gd name="T152" fmla="*/ 1488 w 1488"/>
              <a:gd name="T153" fmla="*/ 729 h 7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88" h="729">
                <a:moveTo>
                  <a:pt x="0" y="729"/>
                </a:moveTo>
                <a:lnTo>
                  <a:pt x="13" y="612"/>
                </a:lnTo>
                <a:lnTo>
                  <a:pt x="26" y="436"/>
                </a:lnTo>
                <a:lnTo>
                  <a:pt x="44" y="282"/>
                </a:lnTo>
                <a:lnTo>
                  <a:pt x="58" y="165"/>
                </a:lnTo>
                <a:lnTo>
                  <a:pt x="71" y="80"/>
                </a:lnTo>
                <a:lnTo>
                  <a:pt x="89" y="32"/>
                </a:lnTo>
                <a:lnTo>
                  <a:pt x="102" y="11"/>
                </a:lnTo>
                <a:lnTo>
                  <a:pt x="115" y="0"/>
                </a:lnTo>
                <a:lnTo>
                  <a:pt x="133" y="5"/>
                </a:lnTo>
                <a:lnTo>
                  <a:pt x="147" y="16"/>
                </a:lnTo>
                <a:lnTo>
                  <a:pt x="160" y="37"/>
                </a:lnTo>
                <a:lnTo>
                  <a:pt x="178" y="58"/>
                </a:lnTo>
                <a:lnTo>
                  <a:pt x="191" y="85"/>
                </a:lnTo>
                <a:lnTo>
                  <a:pt x="209" y="112"/>
                </a:lnTo>
                <a:lnTo>
                  <a:pt x="222" y="138"/>
                </a:lnTo>
                <a:lnTo>
                  <a:pt x="236" y="165"/>
                </a:lnTo>
                <a:lnTo>
                  <a:pt x="254" y="191"/>
                </a:lnTo>
                <a:lnTo>
                  <a:pt x="267" y="218"/>
                </a:lnTo>
                <a:lnTo>
                  <a:pt x="280" y="245"/>
                </a:lnTo>
                <a:lnTo>
                  <a:pt x="298" y="266"/>
                </a:lnTo>
                <a:lnTo>
                  <a:pt x="312" y="292"/>
                </a:lnTo>
                <a:lnTo>
                  <a:pt x="325" y="314"/>
                </a:lnTo>
                <a:lnTo>
                  <a:pt x="343" y="335"/>
                </a:lnTo>
                <a:lnTo>
                  <a:pt x="356" y="351"/>
                </a:lnTo>
                <a:lnTo>
                  <a:pt x="369" y="372"/>
                </a:lnTo>
                <a:lnTo>
                  <a:pt x="387" y="388"/>
                </a:lnTo>
                <a:lnTo>
                  <a:pt x="401" y="409"/>
                </a:lnTo>
                <a:lnTo>
                  <a:pt x="414" y="425"/>
                </a:lnTo>
                <a:lnTo>
                  <a:pt x="432" y="441"/>
                </a:lnTo>
                <a:lnTo>
                  <a:pt x="445" y="452"/>
                </a:lnTo>
                <a:lnTo>
                  <a:pt x="459" y="468"/>
                </a:lnTo>
                <a:lnTo>
                  <a:pt x="476" y="479"/>
                </a:lnTo>
                <a:lnTo>
                  <a:pt x="490" y="495"/>
                </a:lnTo>
                <a:lnTo>
                  <a:pt x="503" y="505"/>
                </a:lnTo>
                <a:lnTo>
                  <a:pt x="521" y="516"/>
                </a:lnTo>
                <a:lnTo>
                  <a:pt x="534" y="526"/>
                </a:lnTo>
                <a:lnTo>
                  <a:pt x="548" y="537"/>
                </a:lnTo>
                <a:lnTo>
                  <a:pt x="565" y="542"/>
                </a:lnTo>
                <a:lnTo>
                  <a:pt x="579" y="553"/>
                </a:lnTo>
                <a:lnTo>
                  <a:pt x="597" y="558"/>
                </a:lnTo>
                <a:lnTo>
                  <a:pt x="610" y="569"/>
                </a:lnTo>
                <a:lnTo>
                  <a:pt x="623" y="574"/>
                </a:lnTo>
                <a:lnTo>
                  <a:pt x="641" y="585"/>
                </a:lnTo>
                <a:lnTo>
                  <a:pt x="655" y="590"/>
                </a:lnTo>
                <a:lnTo>
                  <a:pt x="668" y="596"/>
                </a:lnTo>
                <a:lnTo>
                  <a:pt x="686" y="601"/>
                </a:lnTo>
                <a:lnTo>
                  <a:pt x="699" y="606"/>
                </a:lnTo>
                <a:lnTo>
                  <a:pt x="713" y="612"/>
                </a:lnTo>
                <a:lnTo>
                  <a:pt x="730" y="617"/>
                </a:lnTo>
                <a:lnTo>
                  <a:pt x="744" y="622"/>
                </a:lnTo>
                <a:lnTo>
                  <a:pt x="757" y="628"/>
                </a:lnTo>
                <a:lnTo>
                  <a:pt x="775" y="633"/>
                </a:lnTo>
                <a:lnTo>
                  <a:pt x="788" y="638"/>
                </a:lnTo>
                <a:lnTo>
                  <a:pt x="802" y="643"/>
                </a:lnTo>
                <a:lnTo>
                  <a:pt x="819" y="643"/>
                </a:lnTo>
                <a:lnTo>
                  <a:pt x="833" y="649"/>
                </a:lnTo>
                <a:lnTo>
                  <a:pt x="846" y="654"/>
                </a:lnTo>
                <a:lnTo>
                  <a:pt x="864" y="654"/>
                </a:lnTo>
                <a:lnTo>
                  <a:pt x="877" y="659"/>
                </a:lnTo>
                <a:lnTo>
                  <a:pt x="891" y="659"/>
                </a:lnTo>
                <a:lnTo>
                  <a:pt x="909" y="665"/>
                </a:lnTo>
                <a:lnTo>
                  <a:pt x="922" y="665"/>
                </a:lnTo>
                <a:lnTo>
                  <a:pt x="940" y="670"/>
                </a:lnTo>
                <a:lnTo>
                  <a:pt x="953" y="670"/>
                </a:lnTo>
                <a:lnTo>
                  <a:pt x="966" y="675"/>
                </a:lnTo>
                <a:lnTo>
                  <a:pt x="984" y="675"/>
                </a:lnTo>
                <a:lnTo>
                  <a:pt x="998" y="681"/>
                </a:lnTo>
                <a:lnTo>
                  <a:pt x="1011" y="681"/>
                </a:lnTo>
                <a:lnTo>
                  <a:pt x="1029" y="686"/>
                </a:lnTo>
                <a:lnTo>
                  <a:pt x="1042" y="686"/>
                </a:lnTo>
                <a:lnTo>
                  <a:pt x="1056" y="686"/>
                </a:lnTo>
                <a:lnTo>
                  <a:pt x="1073" y="691"/>
                </a:lnTo>
                <a:lnTo>
                  <a:pt x="1087" y="691"/>
                </a:lnTo>
                <a:lnTo>
                  <a:pt x="1100" y="691"/>
                </a:lnTo>
                <a:lnTo>
                  <a:pt x="1118" y="691"/>
                </a:lnTo>
                <a:lnTo>
                  <a:pt x="1131" y="697"/>
                </a:lnTo>
                <a:lnTo>
                  <a:pt x="1145" y="697"/>
                </a:lnTo>
                <a:lnTo>
                  <a:pt x="1163" y="697"/>
                </a:lnTo>
                <a:lnTo>
                  <a:pt x="1176" y="702"/>
                </a:lnTo>
                <a:lnTo>
                  <a:pt x="1189" y="702"/>
                </a:lnTo>
                <a:lnTo>
                  <a:pt x="1207" y="702"/>
                </a:lnTo>
                <a:lnTo>
                  <a:pt x="1220" y="702"/>
                </a:lnTo>
                <a:lnTo>
                  <a:pt x="1234" y="702"/>
                </a:lnTo>
                <a:lnTo>
                  <a:pt x="1252" y="707"/>
                </a:lnTo>
                <a:lnTo>
                  <a:pt x="1265" y="707"/>
                </a:lnTo>
                <a:lnTo>
                  <a:pt x="1278" y="707"/>
                </a:lnTo>
                <a:lnTo>
                  <a:pt x="1296" y="707"/>
                </a:lnTo>
                <a:lnTo>
                  <a:pt x="1310" y="707"/>
                </a:lnTo>
                <a:lnTo>
                  <a:pt x="1327" y="713"/>
                </a:lnTo>
                <a:lnTo>
                  <a:pt x="1341" y="713"/>
                </a:lnTo>
                <a:lnTo>
                  <a:pt x="1354" y="713"/>
                </a:lnTo>
                <a:lnTo>
                  <a:pt x="1372" y="713"/>
                </a:lnTo>
                <a:lnTo>
                  <a:pt x="1385" y="713"/>
                </a:lnTo>
                <a:lnTo>
                  <a:pt x="1399" y="713"/>
                </a:lnTo>
                <a:lnTo>
                  <a:pt x="1417" y="713"/>
                </a:lnTo>
                <a:lnTo>
                  <a:pt x="1430" y="718"/>
                </a:lnTo>
                <a:lnTo>
                  <a:pt x="1443" y="718"/>
                </a:lnTo>
                <a:lnTo>
                  <a:pt x="1461" y="718"/>
                </a:lnTo>
                <a:lnTo>
                  <a:pt x="1474" y="718"/>
                </a:lnTo>
                <a:lnTo>
                  <a:pt x="1488" y="718"/>
                </a:lnTo>
              </a:path>
            </a:pathLst>
          </a:custGeom>
          <a:noFill/>
          <a:ln w="39688">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Tree>
    <p:extLst>
      <p:ext uri="{BB962C8B-B14F-4D97-AF65-F5344CB8AC3E}">
        <p14:creationId xmlns:p14="http://schemas.microsoft.com/office/powerpoint/2010/main" val="305798378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Basket of adaptation measures</a:t>
            </a:r>
            <a:endParaRPr lang="en-US" altLang="en-US" dirty="0">
              <a:solidFill>
                <a:srgbClr val="2A6AB3"/>
              </a:solidFill>
            </a:endParaRPr>
          </a:p>
        </p:txBody>
      </p:sp>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113" y="1700213"/>
            <a:ext cx="5832475"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4" name="Group 19"/>
          <p:cNvGrpSpPr>
            <a:grpSpLocks/>
          </p:cNvGrpSpPr>
          <p:nvPr/>
        </p:nvGrpSpPr>
        <p:grpSpPr bwMode="auto">
          <a:xfrm>
            <a:off x="538163" y="1524000"/>
            <a:ext cx="1866900" cy="1590675"/>
            <a:chOff x="313" y="989"/>
            <a:chExt cx="1176" cy="1002"/>
          </a:xfrm>
        </p:grpSpPr>
        <p:grpSp>
          <p:nvGrpSpPr>
            <p:cNvPr id="25608" name="Group 20"/>
            <p:cNvGrpSpPr>
              <a:grpSpLocks/>
            </p:cNvGrpSpPr>
            <p:nvPr/>
          </p:nvGrpSpPr>
          <p:grpSpPr bwMode="auto">
            <a:xfrm>
              <a:off x="313" y="989"/>
              <a:ext cx="1176" cy="1002"/>
              <a:chOff x="3796" y="3628"/>
              <a:chExt cx="1176" cy="1002"/>
            </a:xfrm>
          </p:grpSpPr>
          <p:sp>
            <p:nvSpPr>
              <p:cNvPr id="25618" name="Freeform 21"/>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9" name="Freeform 22"/>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p>
            </p:txBody>
          </p:sp>
        </p:grpSp>
        <p:sp>
          <p:nvSpPr>
            <p:cNvPr id="25609" name="Rectangle 23"/>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0" name="Rectangle 24"/>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1" name="Rectangle 25"/>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2" name="Rectangle 26"/>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25613" name="Freeform 27"/>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25614" name="Rectangle 28"/>
            <p:cNvSpPr>
              <a:spLocks noChangeArrowheads="1"/>
            </p:cNvSpPr>
            <p:nvPr/>
          </p:nvSpPr>
          <p:spPr bwMode="auto">
            <a:xfrm>
              <a:off x="781" y="1202"/>
              <a:ext cx="26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25615" name="Rectangle 29"/>
            <p:cNvSpPr>
              <a:spLocks noChangeArrowheads="1"/>
            </p:cNvSpPr>
            <p:nvPr/>
          </p:nvSpPr>
          <p:spPr bwMode="auto">
            <a:xfrm>
              <a:off x="675" y="1316"/>
              <a:ext cx="47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25616" name="Rectangle 30"/>
            <p:cNvSpPr>
              <a:spLocks noChangeArrowheads="1"/>
            </p:cNvSpPr>
            <p:nvPr/>
          </p:nvSpPr>
          <p:spPr bwMode="auto">
            <a:xfrm>
              <a:off x="672" y="1430"/>
              <a:ext cx="48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25617" name="Rectangle 31"/>
            <p:cNvSpPr>
              <a:spLocks noChangeArrowheads="1"/>
            </p:cNvSpPr>
            <p:nvPr/>
          </p:nvSpPr>
          <p:spPr bwMode="auto">
            <a:xfrm>
              <a:off x="615" y="1543"/>
              <a:ext cx="57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grpSp>
      <p:sp>
        <p:nvSpPr>
          <p:cNvPr id="25605" name="Text Box 32"/>
          <p:cNvSpPr txBox="1">
            <a:spLocks noChangeArrowheads="1"/>
          </p:cNvSpPr>
          <p:nvPr/>
        </p:nvSpPr>
        <p:spPr bwMode="auto">
          <a:xfrm>
            <a:off x="3402013" y="5181600"/>
            <a:ext cx="765175"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Assets</a:t>
            </a:r>
          </a:p>
        </p:txBody>
      </p:sp>
      <p:sp>
        <p:nvSpPr>
          <p:cNvPr id="25606" name="Text Box 33"/>
          <p:cNvSpPr txBox="1">
            <a:spLocks noChangeArrowheads="1"/>
          </p:cNvSpPr>
          <p:nvPr/>
        </p:nvSpPr>
        <p:spPr bwMode="auto">
          <a:xfrm>
            <a:off x="3211513" y="2586038"/>
            <a:ext cx="8747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Hazards</a:t>
            </a:r>
          </a:p>
        </p:txBody>
      </p:sp>
      <p:sp>
        <p:nvSpPr>
          <p:cNvPr id="25607" name="Text Box 34"/>
          <p:cNvSpPr txBox="1">
            <a:spLocks noChangeArrowheads="1"/>
          </p:cNvSpPr>
          <p:nvPr/>
        </p:nvSpPr>
        <p:spPr bwMode="auto">
          <a:xfrm>
            <a:off x="5307013" y="4359275"/>
            <a:ext cx="1395412"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400" b="1">
                <a:latin typeface="Times" panose="02020603050405020304" pitchFamily="18" charset="0"/>
              </a:rPr>
              <a:t>Vulnerabilities</a:t>
            </a:r>
          </a:p>
        </p:txBody>
      </p:sp>
      <p:sp>
        <p:nvSpPr>
          <p:cNvPr id="2" name="TextBox 1"/>
          <p:cNvSpPr txBox="1"/>
          <p:nvPr/>
        </p:nvSpPr>
        <p:spPr>
          <a:xfrm>
            <a:off x="546833" y="6050916"/>
            <a:ext cx="6312696" cy="400110"/>
          </a:xfrm>
          <a:prstGeom prst="rect">
            <a:avLst/>
          </a:prstGeom>
          <a:noFill/>
        </p:spPr>
        <p:txBody>
          <a:bodyPr wrap="none" rtlCol="0">
            <a:spAutoFit/>
          </a:bodyPr>
          <a:lstStyle/>
          <a:p>
            <a:r>
              <a:rPr lang="en-US" sz="1800" dirty="0" smtClean="0">
                <a:latin typeface="+mn-lt"/>
                <a:sym typeface="Wingdings"/>
              </a:rPr>
              <a:t></a:t>
            </a:r>
            <a:r>
              <a:rPr lang="en-US" sz="2000" dirty="0" smtClean="0">
                <a:latin typeface="+mn-lt"/>
                <a:sym typeface="Wingdings"/>
              </a:rPr>
              <a:t> </a:t>
            </a:r>
            <a:r>
              <a:rPr lang="en-US" sz="2000" dirty="0" smtClean="0">
                <a:latin typeface="+mn-lt"/>
              </a:rPr>
              <a:t>adaptation measures for Miami, Florida, any ideas?</a:t>
            </a:r>
            <a:endParaRPr lang="en-US" sz="2000" dirty="0">
              <a:latin typeface="+mn-lt"/>
            </a:endParaRPr>
          </a:p>
        </p:txBody>
      </p:sp>
    </p:spTree>
    <p:extLst>
      <p:ext uri="{BB962C8B-B14F-4D97-AF65-F5344CB8AC3E}">
        <p14:creationId xmlns:p14="http://schemas.microsoft.com/office/powerpoint/2010/main" val="9706635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smtClean="0">
                <a:solidFill>
                  <a:srgbClr val="2A6AB3"/>
                </a:solidFill>
                <a:latin typeface="Arial" panose="020B0604020202020204" pitchFamily="34" charset="0"/>
                <a:cs typeface="Arial" panose="020B0604020202020204" pitchFamily="34" charset="0"/>
              </a:rPr>
              <a:t>Excursion: Discounting </a:t>
            </a:r>
            <a:r>
              <a:rPr lang="en-US" altLang="de-DE" sz="2800" dirty="0">
                <a:solidFill>
                  <a:srgbClr val="2A6AB3"/>
                </a:solidFill>
                <a:latin typeface="Arial" panose="020B0604020202020204" pitchFamily="34" charset="0"/>
                <a:cs typeface="Arial" panose="020B0604020202020204" pitchFamily="34" charset="0"/>
              </a:rPr>
              <a:t>– </a:t>
            </a:r>
            <a:r>
              <a:rPr lang="en-US" altLang="de-DE" sz="2800" dirty="0" smtClean="0">
                <a:solidFill>
                  <a:srgbClr val="2A6AB3"/>
                </a:solidFill>
                <a:latin typeface="Arial" panose="020B0604020202020204" pitchFamily="34" charset="0"/>
                <a:cs typeface="Arial" panose="020B0604020202020204" pitchFamily="34" charset="0"/>
              </a:rPr>
              <a:t>Present value calculation</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17410" name="Text Box 3"/>
          <p:cNvSpPr txBox="1">
            <a:spLocks noChangeArrowheads="1"/>
          </p:cNvSpPr>
          <p:nvPr/>
        </p:nvSpPr>
        <p:spPr bwMode="auto">
          <a:xfrm>
            <a:off x="414338" y="1406525"/>
            <a:ext cx="8729662"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All consideration are net of inflation, means all future costs and benefits expressed in terms of the amount they could purchase at today</a:t>
            </a:r>
            <a:r>
              <a:rPr lang="en-GB" altLang="en-US" sz="2000" dirty="0">
                <a:latin typeface="Arial" panose="020B0604020202020204" pitchFamily="34" charset="0"/>
              </a:rPr>
              <a:t>’</a:t>
            </a:r>
            <a:r>
              <a:rPr lang="en-GB" altLang="de-DE" sz="2000" dirty="0">
                <a:latin typeface="Arial" panose="020B0604020202020204" pitchFamily="34" charset="0"/>
              </a:rPr>
              <a:t>s prices. If we expect 3% inflation next year, then $103 at next year</a:t>
            </a:r>
            <a:r>
              <a:rPr lang="en-GB" altLang="en-US" sz="2000" dirty="0">
                <a:latin typeface="Arial" panose="020B0604020202020204" pitchFamily="34" charset="0"/>
              </a:rPr>
              <a:t>’</a:t>
            </a:r>
            <a:r>
              <a:rPr lang="en-GB" altLang="de-DE" sz="2000" dirty="0">
                <a:latin typeface="Arial" panose="020B0604020202020204" pitchFamily="34" charset="0"/>
              </a:rPr>
              <a:t>s prices has the same purchasing power as $100 at today</a:t>
            </a:r>
            <a:r>
              <a:rPr lang="en-GB" altLang="en-US" sz="2000" dirty="0">
                <a:latin typeface="Arial" panose="020B0604020202020204" pitchFamily="34" charset="0"/>
              </a:rPr>
              <a:t>’</a:t>
            </a:r>
            <a:r>
              <a:rPr lang="en-GB" altLang="de-DE" sz="2000" dirty="0">
                <a:latin typeface="Arial" panose="020B0604020202020204" pitchFamily="34" charset="0"/>
              </a:rPr>
              <a:t>s prices. So we can refer to it as $100 in </a:t>
            </a:r>
            <a:r>
              <a:rPr lang="en-GB" altLang="en-US" sz="2000" dirty="0">
                <a:latin typeface="Arial" panose="020B0604020202020204" pitchFamily="34" charset="0"/>
              </a:rPr>
              <a:t>‘</a:t>
            </a:r>
            <a:r>
              <a:rPr lang="en-GB" altLang="de-DE" sz="2000" dirty="0">
                <a:latin typeface="Arial" panose="020B0604020202020204" pitchFamily="34" charset="0"/>
              </a:rPr>
              <a:t>real</a:t>
            </a:r>
            <a:r>
              <a:rPr lang="en-GB" altLang="en-US" sz="2000" dirty="0">
                <a:latin typeface="Arial" panose="020B0604020202020204" pitchFamily="34" charset="0"/>
              </a:rPr>
              <a:t>’</a:t>
            </a:r>
            <a:r>
              <a:rPr lang="en-GB" altLang="de-DE" sz="2000" dirty="0">
                <a:latin typeface="Arial" panose="020B0604020202020204" pitchFamily="34" charset="0"/>
              </a:rPr>
              <a:t> or inflation-adjusted dollars (or any other currency).</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Is it better to receive $100 today or to receive $100 in the future? </a:t>
            </a:r>
            <a:br>
              <a:rPr lang="en-GB" altLang="de-DE" sz="2000" dirty="0">
                <a:latin typeface="Arial" panose="020B0604020202020204" pitchFamily="34" charset="0"/>
              </a:rPr>
            </a:br>
            <a:r>
              <a:rPr lang="en-GB" altLang="de-DE" sz="2000" dirty="0">
                <a:latin typeface="Arial" panose="020B0604020202020204" pitchFamily="34" charset="0"/>
                <a:sym typeface="Wingdings" panose="05000000000000000000" pitchFamily="2" charset="2"/>
              </a:rPr>
              <a:t> clearly better to receive $100 today and to put it into a bank account. At say 2% interest, you will possess $122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ten years from now. Or you only need to put $82 into the bank today to receive $100 in ten years [=100/(1+0.02)</a:t>
            </a:r>
            <a:r>
              <a:rPr lang="en-GB" altLang="de-DE" sz="2000" baseline="30000" dirty="0">
                <a:latin typeface="Arial" panose="020B0604020202020204" pitchFamily="34" charset="0"/>
                <a:sym typeface="Wingdings" panose="05000000000000000000" pitchFamily="2" charset="2"/>
              </a:rPr>
              <a:t>10</a:t>
            </a:r>
            <a:r>
              <a:rPr lang="en-GB" altLang="de-DE" sz="2000" dirty="0">
                <a:latin typeface="Arial" panose="020B0604020202020204" pitchFamily="34" charset="0"/>
                <a:sym typeface="Wingdings" panose="05000000000000000000" pitchFamily="2" charset="2"/>
              </a:rPr>
              <a:t>]. In the jargon of economics, </a:t>
            </a:r>
            <a:br>
              <a:rPr lang="en-GB" altLang="de-DE" sz="2000" dirty="0">
                <a:latin typeface="Arial" panose="020B0604020202020204" pitchFamily="34" charset="0"/>
                <a:sym typeface="Wingdings" panose="05000000000000000000" pitchFamily="2" charset="2"/>
              </a:rPr>
            </a:br>
            <a:r>
              <a:rPr lang="en-GB" altLang="de-DE" sz="2000" dirty="0">
                <a:latin typeface="Arial" panose="020B0604020202020204" pitchFamily="34" charset="0"/>
                <a:sym typeface="Wingdings" panose="05000000000000000000" pitchFamily="2" charset="2"/>
              </a:rPr>
              <a:t>$82 today is the </a:t>
            </a:r>
            <a:r>
              <a:rPr lang="en-GB" altLang="de-DE" sz="2000" u="sng" dirty="0">
                <a:latin typeface="Arial" panose="020B0604020202020204" pitchFamily="34" charset="0"/>
                <a:sym typeface="Wingdings" panose="05000000000000000000" pitchFamily="2" charset="2"/>
              </a:rPr>
              <a:t>present value</a:t>
            </a:r>
            <a:r>
              <a:rPr lang="en-GB" altLang="de-DE" sz="2000" dirty="0">
                <a:latin typeface="Arial" panose="020B0604020202020204" pitchFamily="34" charset="0"/>
                <a:sym typeface="Wingdings" panose="05000000000000000000" pitchFamily="2" charset="2"/>
              </a:rPr>
              <a:t> of 100$ to be received ten years from now, at a </a:t>
            </a:r>
            <a:r>
              <a:rPr lang="en-GB" altLang="de-DE" sz="2000" u="sng" dirty="0">
                <a:latin typeface="Arial" panose="020B0604020202020204" pitchFamily="34" charset="0"/>
                <a:sym typeface="Wingdings" panose="05000000000000000000" pitchFamily="2" charset="2"/>
              </a:rPr>
              <a:t>discount rate</a:t>
            </a:r>
            <a:r>
              <a:rPr lang="en-GB" altLang="de-DE" sz="2000" dirty="0">
                <a:latin typeface="Arial" panose="020B0604020202020204" pitchFamily="34" charset="0"/>
                <a:sym typeface="Wingdings" panose="05000000000000000000" pitchFamily="2" charset="2"/>
              </a:rPr>
              <a:t> of 2%. </a:t>
            </a:r>
          </a:p>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sym typeface="Wingdings" panose="05000000000000000000" pitchFamily="2" charset="2"/>
              </a:rPr>
              <a:t>The present </a:t>
            </a:r>
            <a:r>
              <a:rPr lang="en-GB" altLang="de-DE" sz="2000" dirty="0" smtClean="0">
                <a:latin typeface="Arial" panose="020B0604020202020204" pitchFamily="34" charset="0"/>
                <a:sym typeface="Wingdings" panose="05000000000000000000" pitchFamily="2" charset="2"/>
              </a:rPr>
              <a:t>value (PV) </a:t>
            </a:r>
            <a:r>
              <a:rPr lang="en-GB" altLang="de-DE" sz="2000" dirty="0">
                <a:latin typeface="Arial" panose="020B0604020202020204" pitchFamily="34" charset="0"/>
                <a:sym typeface="Wingdings" panose="05000000000000000000" pitchFamily="2" charset="2"/>
              </a:rPr>
              <a:t>is the amount you would have to put in a bank account today, earning interest at discount rate, to end up with the target amount at the specified time in the future.</a:t>
            </a:r>
            <a:endParaRPr lang="en-GB" altLang="de-DE" sz="10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3171376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example </a:t>
            </a:r>
            <a:r>
              <a:rPr lang="en-US" altLang="de-DE" sz="2800" dirty="0" smtClean="0">
                <a:solidFill>
                  <a:srgbClr val="2A6AB3"/>
                </a:solidFill>
                <a:latin typeface="Arial" panose="020B0604020202020204" pitchFamily="34" charset="0"/>
                <a:cs typeface="Arial" panose="020B0604020202020204" pitchFamily="34" charset="0"/>
              </a:rPr>
              <a:t>(1/</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7650" name="Text Box 3"/>
          <p:cNvSpPr txBox="1">
            <a:spLocks noChangeArrowheads="1"/>
          </p:cNvSpPr>
          <p:nvPr/>
        </p:nvSpPr>
        <p:spPr bwMode="auto">
          <a:xfrm>
            <a:off x="414338" y="1406525"/>
            <a:ext cx="8729662" cy="365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marL="0" indent="0">
              <a:spcAft>
                <a:spcPts val="1000"/>
              </a:spcAft>
              <a:buClr>
                <a:srgbClr val="2A6AB3"/>
              </a:buClr>
              <a:buFont typeface="Wingdings" panose="05000000000000000000" pitchFamily="2" charset="2"/>
              <a:buNone/>
            </a:pPr>
            <a:r>
              <a:rPr lang="en-GB" altLang="de-DE" sz="1800" dirty="0">
                <a:latin typeface="Arial" panose="020B0604020202020204" pitchFamily="34" charset="0"/>
              </a:rPr>
              <a:t>In most cases, one deals with cost and benefit streams or patterns </a:t>
            </a:r>
            <a:r>
              <a:rPr lang="en-GB" altLang="de-DE" sz="1800" dirty="0" smtClean="0">
                <a:latin typeface="Arial" panose="020B0604020202020204" pitchFamily="34" charset="0"/>
              </a:rPr>
              <a:t>over years</a:t>
            </a:r>
            <a:r>
              <a:rPr lang="en-GB" altLang="de-DE" sz="1800" dirty="0">
                <a:latin typeface="Arial" panose="020B0604020202020204" pitchFamily="34" charset="0"/>
              </a:rPr>
              <a:t>. Hence one needs to discount (complex) payment patterns – and often with a time-dependent yield </a:t>
            </a:r>
            <a:r>
              <a:rPr lang="en-GB" altLang="de-DE" sz="1800" dirty="0" smtClean="0">
                <a:latin typeface="Arial" panose="020B0604020202020204" pitchFamily="34" charset="0"/>
              </a:rPr>
              <a:t>curve. A </a:t>
            </a:r>
            <a:r>
              <a:rPr lang="en-GB" altLang="de-DE" sz="1800" dirty="0">
                <a:latin typeface="Arial" panose="020B0604020202020204" pitchFamily="34" charset="0"/>
              </a:rPr>
              <a:t>simple example shall illustrate this:</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assume we expect a climate-related loss of 20 </a:t>
            </a:r>
            <a:r>
              <a:rPr lang="en-GB" altLang="de-DE" sz="1800" dirty="0" err="1">
                <a:latin typeface="Arial" panose="020B0604020202020204" pitchFamily="34" charset="0"/>
              </a:rPr>
              <a:t>mio</a:t>
            </a:r>
            <a:r>
              <a:rPr lang="en-GB" altLang="de-DE" sz="1800" dirty="0">
                <a:latin typeface="Arial" panose="020B0604020202020204" pitchFamily="34" charset="0"/>
              </a:rPr>
              <a:t> CHF by </a:t>
            </a:r>
            <a:r>
              <a:rPr lang="en-GB" altLang="de-DE" sz="1800" dirty="0" smtClean="0">
                <a:latin typeface="Arial" panose="020B0604020202020204" pitchFamily="34" charset="0"/>
              </a:rPr>
              <a:t>2025 </a:t>
            </a:r>
            <a:r>
              <a:rPr lang="en-GB" altLang="de-DE" sz="1800" dirty="0">
                <a:latin typeface="Arial" panose="020B0604020202020204" pitchFamily="34" charset="0"/>
              </a:rPr>
              <a:t>and hence evaluate the option to invest in prevention (the cost) starting </a:t>
            </a:r>
            <a:r>
              <a:rPr lang="en-GB" altLang="de-DE" sz="1800" dirty="0" smtClean="0">
                <a:latin typeface="Arial" panose="020B0604020202020204" pitchFamily="34" charset="0"/>
              </a:rPr>
              <a:t>2015 </a:t>
            </a:r>
            <a:r>
              <a:rPr lang="en-GB" altLang="de-DE" sz="1800" dirty="0">
                <a:latin typeface="Arial" panose="020B0604020202020204" pitchFamily="34" charset="0"/>
              </a:rPr>
              <a:t>in order to avert the loss (the </a:t>
            </a:r>
            <a:r>
              <a:rPr lang="en-GB" altLang="de-DE" sz="1800" i="1" dirty="0">
                <a:latin typeface="Arial" panose="020B0604020202020204" pitchFamily="34" charset="0"/>
              </a:rPr>
              <a:t>benefit</a:t>
            </a:r>
            <a:r>
              <a:rPr lang="en-GB" altLang="de-DE" sz="1800" dirty="0">
                <a:latin typeface="Arial" panose="020B0604020202020204" pitchFamily="34" charset="0"/>
              </a:rPr>
              <a:t>). </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Let</a:t>
            </a:r>
            <a:r>
              <a:rPr lang="en-GB" altLang="en-US" sz="1800" dirty="0">
                <a:latin typeface="Arial" panose="020B0604020202020204" pitchFamily="34" charset="0"/>
              </a:rPr>
              <a:t>’</a:t>
            </a:r>
            <a:r>
              <a:rPr lang="en-GB" altLang="de-DE" sz="1800" dirty="0">
                <a:latin typeface="Arial" panose="020B0604020202020204" pitchFamily="34" charset="0"/>
              </a:rPr>
              <a:t>s further assume the preventive measure be a dam to be built in </a:t>
            </a:r>
            <a:r>
              <a:rPr lang="en-GB" altLang="de-DE" sz="1800" dirty="0" smtClean="0">
                <a:latin typeface="Arial" panose="020B0604020202020204" pitchFamily="34" charset="0"/>
              </a:rPr>
              <a:t>2015 </a:t>
            </a:r>
            <a:r>
              <a:rPr lang="en-GB" altLang="de-DE" sz="1800" dirty="0">
                <a:latin typeface="Arial" panose="020B0604020202020204" pitchFamily="34" charset="0"/>
              </a:rPr>
              <a:t>(at a </a:t>
            </a:r>
            <a:r>
              <a:rPr lang="en-GB" altLang="de-DE" sz="1800" i="1" dirty="0">
                <a:latin typeface="Arial" panose="020B0604020202020204" pitchFamily="34" charset="0"/>
              </a:rPr>
              <a:t>cost</a:t>
            </a:r>
            <a:r>
              <a:rPr lang="en-GB" altLang="de-DE" sz="1800" dirty="0">
                <a:latin typeface="Arial" panose="020B0604020202020204" pitchFamily="34" charset="0"/>
              </a:rPr>
              <a:t> of 10 </a:t>
            </a:r>
            <a:r>
              <a:rPr lang="en-GB" altLang="de-DE" sz="1800" dirty="0" err="1">
                <a:latin typeface="Arial" panose="020B0604020202020204" pitchFamily="34" charset="0"/>
              </a:rPr>
              <a:t>mio</a:t>
            </a:r>
            <a:r>
              <a:rPr lang="en-GB" altLang="de-DE" sz="1800" dirty="0">
                <a:latin typeface="Arial" panose="020B0604020202020204" pitchFamily="34" charset="0"/>
              </a:rPr>
              <a:t> CHF) and recurring maintenance costs of 1 </a:t>
            </a:r>
            <a:r>
              <a:rPr lang="en-GB" altLang="de-DE" sz="1800" dirty="0" err="1">
                <a:latin typeface="Arial" panose="020B0604020202020204" pitchFamily="34" charset="0"/>
              </a:rPr>
              <a:t>mio</a:t>
            </a:r>
            <a:r>
              <a:rPr lang="en-GB" altLang="de-DE" sz="1800" dirty="0">
                <a:latin typeface="Arial" panose="020B0604020202020204" pitchFamily="34" charset="0"/>
              </a:rPr>
              <a:t> CHF every second year.</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Is it worth building the dam?</a:t>
            </a:r>
          </a:p>
          <a:p>
            <a:pPr>
              <a:spcAft>
                <a:spcPts val="1000"/>
              </a:spcAft>
              <a:buClr>
                <a:srgbClr val="2A6AB3"/>
              </a:buClr>
              <a:buFont typeface="Wingdings" panose="05000000000000000000" pitchFamily="2" charset="2"/>
              <a:buChar char="§"/>
            </a:pPr>
            <a:r>
              <a:rPr lang="en-GB" altLang="de-DE" sz="1800" dirty="0">
                <a:latin typeface="Arial" panose="020B0604020202020204" pitchFamily="34" charset="0"/>
              </a:rPr>
              <a:t>No discounting, cost: dam, benefit: averted loss, in </a:t>
            </a:r>
            <a:r>
              <a:rPr lang="en-GB" altLang="de-DE" sz="1800" dirty="0" err="1">
                <a:latin typeface="Arial" panose="020B0604020202020204" pitchFamily="34" charset="0"/>
              </a:rPr>
              <a:t>mio</a:t>
            </a:r>
            <a:r>
              <a:rPr lang="en-GB" altLang="de-DE" sz="1800" dirty="0">
                <a:latin typeface="Arial" panose="020B0604020202020204" pitchFamily="34" charset="0"/>
              </a:rPr>
              <a:t> CHF:</a:t>
            </a:r>
          </a:p>
        </p:txBody>
      </p:sp>
      <p:pic>
        <p:nvPicPr>
          <p:cNvPr id="276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3" y="5171511"/>
            <a:ext cx="81359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p:cNvSpPr>
            <a:spLocks noChangeArrowheads="1"/>
          </p:cNvSpPr>
          <p:nvPr/>
        </p:nvSpPr>
        <p:spPr bwMode="auto">
          <a:xfrm>
            <a:off x="2771775" y="5452499"/>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5" name="TextBox 4"/>
          <p:cNvSpPr txBox="1"/>
          <p:nvPr/>
        </p:nvSpPr>
        <p:spPr>
          <a:xfrm>
            <a:off x="2714625" y="5422336"/>
            <a:ext cx="6281950"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spTree>
    <p:extLst>
      <p:ext uri="{BB962C8B-B14F-4D97-AF65-F5344CB8AC3E}">
        <p14:creationId xmlns:p14="http://schemas.microsoft.com/office/powerpoint/2010/main" val="211224703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txBox="1">
            <a:spLocks noChangeArrowheads="1"/>
          </p:cNvSpPr>
          <p:nvPr/>
        </p:nvSpPr>
        <p:spPr bwMode="auto">
          <a:xfrm>
            <a:off x="414338" y="838200"/>
            <a:ext cx="8499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Costs and benefits – </a:t>
            </a:r>
            <a:r>
              <a:rPr lang="en-US" altLang="de-DE" sz="2800" dirty="0" smtClean="0">
                <a:solidFill>
                  <a:srgbClr val="2A6AB3"/>
                </a:solidFill>
                <a:latin typeface="Arial" panose="020B0604020202020204" pitchFamily="34" charset="0"/>
                <a:cs typeface="Arial" panose="020B0604020202020204" pitchFamily="34" charset="0"/>
              </a:rPr>
              <a:t>example (2/</a:t>
            </a:r>
            <a:r>
              <a:rPr lang="en-US" altLang="de-DE" sz="2800" dirty="0">
                <a:solidFill>
                  <a:srgbClr val="2A6AB3"/>
                </a:solidFill>
                <a:latin typeface="Arial" panose="020B0604020202020204" pitchFamily="34" charset="0"/>
                <a:cs typeface="Arial" panose="020B0604020202020204" pitchFamily="34" charset="0"/>
              </a:rPr>
              <a:t>2</a:t>
            </a:r>
            <a:r>
              <a:rPr lang="en-US" altLang="de-DE" sz="2800" dirty="0" smtClean="0">
                <a:solidFill>
                  <a:srgbClr val="2A6AB3"/>
                </a:solidFill>
                <a:latin typeface="Arial" panose="020B0604020202020204" pitchFamily="34" charset="0"/>
                <a:cs typeface="Arial" panose="020B0604020202020204" pitchFamily="34" charset="0"/>
              </a:rPr>
              <a:t>)</a:t>
            </a:r>
            <a:endParaRPr lang="en-US" altLang="de-DE" sz="2800" dirty="0">
              <a:solidFill>
                <a:srgbClr val="2A6AB3"/>
              </a:solidFill>
              <a:latin typeface="Arial" panose="020B0604020202020204" pitchFamily="34" charset="0"/>
              <a:cs typeface="Arial" panose="020B0604020202020204" pitchFamily="34" charset="0"/>
            </a:endParaRPr>
          </a:p>
        </p:txBody>
      </p:sp>
      <p:sp>
        <p:nvSpPr>
          <p:cNvPr id="29698" name="Text Box 3"/>
          <p:cNvSpPr txBox="1">
            <a:spLocks noChangeArrowheads="1"/>
          </p:cNvSpPr>
          <p:nvPr/>
        </p:nvSpPr>
        <p:spPr bwMode="auto">
          <a:xfrm>
            <a:off x="414338" y="1406525"/>
            <a:ext cx="8729662"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dirty="0">
                <a:latin typeface="Arial" panose="020B0604020202020204" pitchFamily="34" charset="0"/>
              </a:rPr>
              <a:t>at 2% discount rate:</a:t>
            </a: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Char char="§"/>
            </a:pPr>
            <a:endParaRPr lang="en-GB" altLang="de-DE" sz="2000" dirty="0">
              <a:latin typeface="Arial" panose="020B0604020202020204" pitchFamily="34" charset="0"/>
            </a:endParaRPr>
          </a:p>
          <a:p>
            <a:pPr>
              <a:spcAft>
                <a:spcPts val="1000"/>
              </a:spcAft>
              <a:buClr>
                <a:srgbClr val="2A6AB3"/>
              </a:buClr>
              <a:buFont typeface="Wingdings" panose="05000000000000000000" pitchFamily="2" charset="2"/>
              <a:buNone/>
            </a:pPr>
            <a:r>
              <a:rPr lang="en-GB" altLang="de-DE" sz="2000" dirty="0">
                <a:latin typeface="Arial" panose="020B0604020202020204" pitchFamily="34" charset="0"/>
              </a:rPr>
              <a:t>	cost=10+0/(1+2%)+1/(1+2%)</a:t>
            </a:r>
            <a:r>
              <a:rPr lang="en-GB" altLang="de-DE" sz="2000" baseline="30000" dirty="0">
                <a:latin typeface="Arial" panose="020B0604020202020204" pitchFamily="34" charset="0"/>
              </a:rPr>
              <a:t>2</a:t>
            </a:r>
            <a:r>
              <a:rPr lang="en-GB" altLang="de-DE" sz="2000" dirty="0">
                <a:latin typeface="Arial" panose="020B0604020202020204" pitchFamily="34" charset="0"/>
              </a:rPr>
              <a:t>+0/(1+2%)</a:t>
            </a:r>
            <a:r>
              <a:rPr lang="en-GB" altLang="de-DE" sz="2000" baseline="30000" dirty="0">
                <a:latin typeface="Arial" panose="020B0604020202020204" pitchFamily="34" charset="0"/>
              </a:rPr>
              <a:t>3</a:t>
            </a:r>
            <a:r>
              <a:rPr lang="en-GB" altLang="de-DE" sz="2000" dirty="0">
                <a:latin typeface="Arial" panose="020B0604020202020204" pitchFamily="34" charset="0"/>
              </a:rPr>
              <a:t>+1/(1+2%)</a:t>
            </a:r>
            <a:r>
              <a:rPr lang="en-GB" altLang="de-DE" sz="2000" baseline="30000" dirty="0">
                <a:latin typeface="Arial" panose="020B0604020202020204" pitchFamily="34" charset="0"/>
              </a:rPr>
              <a:t>4</a:t>
            </a:r>
            <a:r>
              <a:rPr lang="en-GB" altLang="de-DE" sz="2000" dirty="0" smtClean="0">
                <a:latin typeface="Arial" panose="020B0604020202020204" pitchFamily="34" charset="0"/>
              </a:rPr>
              <a:t>…</a:t>
            </a:r>
            <a:endParaRPr lang="en-GB" altLang="de-DE" sz="1800" dirty="0">
              <a:latin typeface="Arial" panose="020B0604020202020204" pitchFamily="34" charset="0"/>
            </a:endParaRPr>
          </a:p>
        </p:txBody>
      </p:sp>
      <p:pic>
        <p:nvPicPr>
          <p:cNvPr id="296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844675"/>
            <a:ext cx="810418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AutoShape 7"/>
          <p:cNvSpPr>
            <a:spLocks/>
          </p:cNvSpPr>
          <p:nvPr/>
        </p:nvSpPr>
        <p:spPr bwMode="auto">
          <a:xfrm rot="5400000">
            <a:off x="22852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1" name="AutoShape 9"/>
          <p:cNvSpPr>
            <a:spLocks/>
          </p:cNvSpPr>
          <p:nvPr/>
        </p:nvSpPr>
        <p:spPr bwMode="auto">
          <a:xfrm rot="5400000">
            <a:off x="348535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2" name="AutoShape 10"/>
          <p:cNvSpPr>
            <a:spLocks/>
          </p:cNvSpPr>
          <p:nvPr/>
        </p:nvSpPr>
        <p:spPr bwMode="auto">
          <a:xfrm rot="5400000">
            <a:off x="4749007" y="3529806"/>
            <a:ext cx="101600" cy="998537"/>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29703" name="AutoShape 11"/>
          <p:cNvSpPr>
            <a:spLocks/>
          </p:cNvSpPr>
          <p:nvPr/>
        </p:nvSpPr>
        <p:spPr bwMode="auto">
          <a:xfrm rot="5400000">
            <a:off x="6030119" y="3529806"/>
            <a:ext cx="101600" cy="998538"/>
          </a:xfrm>
          <a:prstGeom prst="rightBrace">
            <a:avLst>
              <a:gd name="adj1" fmla="val 819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endParaRPr lang="en-GB" altLang="de-DE"/>
          </a:p>
        </p:txBody>
      </p:sp>
      <p:sp>
        <p:nvSpPr>
          <p:cNvPr id="13321" name="Text Box 12"/>
          <p:cNvSpPr txBox="1">
            <a:spLocks noChangeArrowheads="1"/>
          </p:cNvSpPr>
          <p:nvPr/>
        </p:nvSpPr>
        <p:spPr bwMode="auto">
          <a:xfrm>
            <a:off x="1979613" y="4030663"/>
            <a:ext cx="4483356" cy="369332"/>
          </a:xfrm>
          <a:prstGeom prst="rect">
            <a:avLst/>
          </a:prstGeom>
          <a:noFill/>
          <a:ln w="9525">
            <a:noFill/>
            <a:miter lim="800000"/>
            <a:headEnd/>
            <a:tailEnd/>
          </a:ln>
        </p:spPr>
        <p:txBody>
          <a:bodyPr wrap="none">
            <a:spAutoFit/>
          </a:bodyPr>
          <a:lstStyle/>
          <a:p>
            <a:pPr>
              <a:defRPr/>
            </a:pPr>
            <a:r>
              <a:rPr lang="en-GB" sz="1800" dirty="0" smtClean="0">
                <a:latin typeface="+mn-lt"/>
                <a:ea typeface="+mn-ea"/>
              </a:rPr>
              <a:t>2016           2017            2018            2019</a:t>
            </a:r>
            <a:endParaRPr lang="en-GB" sz="1800" dirty="0">
              <a:latin typeface="+mn-lt"/>
              <a:ea typeface="+mn-ea"/>
            </a:endParaRPr>
          </a:p>
        </p:txBody>
      </p:sp>
      <p:grpSp>
        <p:nvGrpSpPr>
          <p:cNvPr id="2" name="Group 16"/>
          <p:cNvGrpSpPr>
            <a:grpSpLocks/>
          </p:cNvGrpSpPr>
          <p:nvPr/>
        </p:nvGrpSpPr>
        <p:grpSpPr bwMode="auto">
          <a:xfrm>
            <a:off x="411163" y="4398963"/>
            <a:ext cx="8704262" cy="1716087"/>
            <a:chOff x="411163" y="4398963"/>
            <a:chExt cx="8703809" cy="1716087"/>
          </a:xfrm>
        </p:grpSpPr>
        <p:grpSp>
          <p:nvGrpSpPr>
            <p:cNvPr id="29708" name="Group 14"/>
            <p:cNvGrpSpPr>
              <a:grpSpLocks/>
            </p:cNvGrpSpPr>
            <p:nvPr/>
          </p:nvGrpSpPr>
          <p:grpSpPr bwMode="auto">
            <a:xfrm>
              <a:off x="411163" y="4398963"/>
              <a:ext cx="8435975" cy="1716087"/>
              <a:chOff x="259" y="2771"/>
              <a:chExt cx="5314" cy="1081"/>
            </a:xfrm>
          </p:grpSpPr>
          <p:pic>
            <p:nvPicPr>
              <p:cNvPr id="297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 y="3070"/>
                <a:ext cx="5105"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2" name="Text Box 13"/>
              <p:cNvSpPr txBox="1">
                <a:spLocks noChangeArrowheads="1"/>
              </p:cNvSpPr>
              <p:nvPr/>
            </p:nvSpPr>
            <p:spPr bwMode="auto">
              <a:xfrm>
                <a:off x="259" y="2771"/>
                <a:ext cx="17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74638" indent="-274638"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1000"/>
                  </a:spcAft>
                  <a:buClr>
                    <a:srgbClr val="2A6AB3"/>
                  </a:buClr>
                  <a:buFont typeface="Wingdings" panose="05000000000000000000" pitchFamily="2" charset="2"/>
                  <a:buChar char="§"/>
                </a:pPr>
                <a:r>
                  <a:rPr lang="en-GB" altLang="de-DE" sz="2000">
                    <a:latin typeface="Arial" panose="020B0604020202020204" pitchFamily="34" charset="0"/>
                  </a:rPr>
                  <a:t>at 5% discount rate:</a:t>
                </a:r>
              </a:p>
            </p:txBody>
          </p:sp>
        </p:grpSp>
        <p:sp>
          <p:nvSpPr>
            <p:cNvPr id="29709" name="Rectangle 12"/>
            <p:cNvSpPr>
              <a:spLocks noChangeArrowheads="1"/>
            </p:cNvSpPr>
            <p:nvPr/>
          </p:nvSpPr>
          <p:spPr bwMode="auto">
            <a:xfrm>
              <a:off x="2743201" y="5181599"/>
              <a:ext cx="6371771" cy="23222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4" name="TextBox 13"/>
            <p:cNvSpPr txBox="1"/>
            <p:nvPr/>
          </p:nvSpPr>
          <p:spPr>
            <a:xfrm>
              <a:off x="2685932" y="5108575"/>
              <a:ext cx="6281623"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grpSp>
      <p:sp>
        <p:nvSpPr>
          <p:cNvPr id="29706" name="Rectangle 14"/>
          <p:cNvSpPr>
            <a:spLocks noChangeArrowheads="1"/>
          </p:cNvSpPr>
          <p:nvPr/>
        </p:nvSpPr>
        <p:spPr bwMode="auto">
          <a:xfrm>
            <a:off x="2743200" y="2141538"/>
            <a:ext cx="6372225" cy="2317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de-DE"/>
          </a:p>
        </p:txBody>
      </p:sp>
      <p:sp>
        <p:nvSpPr>
          <p:cNvPr id="16" name="TextBox 15"/>
          <p:cNvSpPr txBox="1"/>
          <p:nvPr/>
        </p:nvSpPr>
        <p:spPr>
          <a:xfrm>
            <a:off x="2684463" y="2068513"/>
            <a:ext cx="6281950" cy="369332"/>
          </a:xfrm>
          <a:prstGeom prst="rect">
            <a:avLst/>
          </a:prstGeom>
          <a:noFill/>
        </p:spPr>
        <p:txBody>
          <a:bodyPr wrap="none">
            <a:spAutoFit/>
          </a:bodyPr>
          <a:lstStyle/>
          <a:p>
            <a:pPr>
              <a:defRPr/>
            </a:pPr>
            <a:r>
              <a:rPr lang="en-GB" sz="1700" dirty="0" smtClean="0">
                <a:latin typeface="+mn-lt"/>
                <a:ea typeface="+mn-ea"/>
              </a:rPr>
              <a:t>2015</a:t>
            </a:r>
            <a:r>
              <a:rPr lang="en-GB" sz="1800" dirty="0" smtClean="0">
                <a:latin typeface="+mn-lt"/>
                <a:ea typeface="+mn-ea"/>
              </a:rPr>
              <a:t> </a:t>
            </a:r>
            <a:r>
              <a:rPr lang="en-GB" sz="1700" dirty="0" smtClean="0">
                <a:latin typeface="+mn-lt"/>
                <a:ea typeface="+mn-ea"/>
              </a:rPr>
              <a:t>2016</a:t>
            </a:r>
            <a:r>
              <a:rPr lang="en-GB" sz="1800" dirty="0" smtClean="0">
                <a:latin typeface="+mn-lt"/>
                <a:ea typeface="+mn-ea"/>
              </a:rPr>
              <a:t> </a:t>
            </a:r>
            <a:r>
              <a:rPr lang="en-GB" sz="1700" dirty="0" smtClean="0">
                <a:latin typeface="+mn-lt"/>
                <a:ea typeface="+mn-ea"/>
              </a:rPr>
              <a:t>2017</a:t>
            </a:r>
            <a:r>
              <a:rPr lang="en-GB" sz="1800" dirty="0" smtClean="0">
                <a:latin typeface="+mn-lt"/>
                <a:ea typeface="+mn-ea"/>
              </a:rPr>
              <a:t> </a:t>
            </a:r>
            <a:r>
              <a:rPr lang="en-GB" sz="1700" dirty="0" smtClean="0">
                <a:latin typeface="+mn-lt"/>
                <a:ea typeface="+mn-ea"/>
              </a:rPr>
              <a:t>2018</a:t>
            </a:r>
            <a:r>
              <a:rPr lang="en-GB" sz="1400" dirty="0" smtClean="0">
                <a:latin typeface="+mn-lt"/>
                <a:ea typeface="+mn-ea"/>
              </a:rPr>
              <a:t>  </a:t>
            </a:r>
            <a:r>
              <a:rPr lang="en-GB" sz="1700" dirty="0" smtClean="0">
                <a:latin typeface="+mn-lt"/>
                <a:ea typeface="+mn-ea"/>
              </a:rPr>
              <a:t>2019</a:t>
            </a:r>
            <a:r>
              <a:rPr lang="en-GB" sz="1200" dirty="0" smtClean="0">
                <a:latin typeface="+mn-lt"/>
                <a:ea typeface="+mn-ea"/>
              </a:rPr>
              <a:t>  </a:t>
            </a:r>
            <a:r>
              <a:rPr lang="en-GB" sz="1700" dirty="0" smtClean="0">
                <a:latin typeface="+mn-lt"/>
                <a:ea typeface="+mn-ea"/>
              </a:rPr>
              <a:t>2020</a:t>
            </a:r>
            <a:r>
              <a:rPr lang="en-GB" sz="1800" dirty="0" smtClean="0">
                <a:latin typeface="+mn-lt"/>
                <a:ea typeface="+mn-ea"/>
              </a:rPr>
              <a:t> </a:t>
            </a:r>
            <a:r>
              <a:rPr lang="en-GB" sz="1700" dirty="0" smtClean="0">
                <a:latin typeface="+mn-lt"/>
                <a:ea typeface="+mn-ea"/>
              </a:rPr>
              <a:t>2021</a:t>
            </a:r>
            <a:r>
              <a:rPr lang="en-GB" sz="1800" dirty="0" smtClean="0">
                <a:latin typeface="+mn-lt"/>
                <a:ea typeface="+mn-ea"/>
              </a:rPr>
              <a:t> </a:t>
            </a:r>
            <a:r>
              <a:rPr lang="en-GB" sz="1700" dirty="0" smtClean="0">
                <a:latin typeface="+mn-lt"/>
                <a:ea typeface="+mn-ea"/>
              </a:rPr>
              <a:t>2022</a:t>
            </a:r>
            <a:r>
              <a:rPr lang="en-GB" sz="1800" dirty="0" smtClean="0">
                <a:latin typeface="+mn-lt"/>
                <a:ea typeface="+mn-ea"/>
              </a:rPr>
              <a:t> </a:t>
            </a:r>
            <a:r>
              <a:rPr lang="en-GB" sz="1700" dirty="0" smtClean="0">
                <a:latin typeface="+mn-lt"/>
                <a:ea typeface="+mn-ea"/>
              </a:rPr>
              <a:t>2023</a:t>
            </a:r>
            <a:r>
              <a:rPr lang="en-GB" sz="1800" dirty="0" smtClean="0">
                <a:latin typeface="+mn-lt"/>
                <a:ea typeface="+mn-ea"/>
              </a:rPr>
              <a:t> </a:t>
            </a:r>
            <a:r>
              <a:rPr lang="en-GB" sz="1700" dirty="0" smtClean="0">
                <a:latin typeface="+mn-lt"/>
                <a:ea typeface="+mn-ea"/>
              </a:rPr>
              <a:t>2024</a:t>
            </a:r>
            <a:r>
              <a:rPr lang="en-GB" sz="1800" dirty="0" smtClean="0">
                <a:latin typeface="+mn-lt"/>
                <a:ea typeface="+mn-ea"/>
              </a:rPr>
              <a:t>  </a:t>
            </a:r>
            <a:r>
              <a:rPr lang="en-GB" sz="1700" dirty="0" smtClean="0">
                <a:latin typeface="+mn-lt"/>
                <a:ea typeface="+mn-ea"/>
              </a:rPr>
              <a:t>2025</a:t>
            </a:r>
            <a:endParaRPr lang="en-GB" sz="1700" dirty="0">
              <a:latin typeface="+mn-lt"/>
              <a:ea typeface="+mn-ea"/>
            </a:endParaRPr>
          </a:p>
        </p:txBody>
      </p:sp>
      <p:cxnSp>
        <p:nvCxnSpPr>
          <p:cNvPr id="4" name="Straight Arrow Connector 3"/>
          <p:cNvCxnSpPr/>
          <p:nvPr/>
        </p:nvCxnSpPr>
        <p:spPr bwMode="auto">
          <a:xfrm flipH="1">
            <a:off x="3122706" y="2629647"/>
            <a:ext cx="1105647" cy="98611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a:off x="5423647" y="2614706"/>
            <a:ext cx="179294" cy="100105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Curved Connector 9"/>
          <p:cNvCxnSpPr/>
          <p:nvPr/>
        </p:nvCxnSpPr>
        <p:spPr bwMode="auto">
          <a:xfrm rot="10800000" flipV="1">
            <a:off x="1643529" y="2629645"/>
            <a:ext cx="1524000" cy="986119"/>
          </a:xfrm>
          <a:prstGeom prst="curvedConnector3">
            <a:avLst>
              <a:gd name="adj1" fmla="val 20588"/>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35073493"/>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a:extLst>
              <a:ext uri="{28A0092B-C50C-407E-A947-70E740481C1C}">
                <a14:useLocalDpi xmlns:a14="http://schemas.microsoft.com/office/drawing/2010/main" val="0"/>
              </a:ext>
            </a:extLst>
          </a:blip>
          <a:srcRect l="1013" t="1582" r="1013"/>
          <a:stretch>
            <a:fillRect/>
          </a:stretch>
        </p:blipFill>
        <p:spPr bwMode="auto">
          <a:xfrm>
            <a:off x="2043113" y="1604963"/>
            <a:ext cx="676751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pic>
      <p:grpSp>
        <p:nvGrpSpPr>
          <p:cNvPr id="32771" name="Group 18"/>
          <p:cNvGrpSpPr>
            <a:grpSpLocks/>
          </p:cNvGrpSpPr>
          <p:nvPr/>
        </p:nvGrpSpPr>
        <p:grpSpPr bwMode="auto">
          <a:xfrm>
            <a:off x="503238" y="2743200"/>
            <a:ext cx="1866900" cy="1590675"/>
            <a:chOff x="317" y="978"/>
            <a:chExt cx="1176" cy="1002"/>
          </a:xfrm>
        </p:grpSpPr>
        <p:sp>
          <p:nvSpPr>
            <p:cNvPr id="32787"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8" name="Rectangle 20"/>
            <p:cNvSpPr>
              <a:spLocks noChangeArrowheads="1"/>
            </p:cNvSpPr>
            <p:nvPr/>
          </p:nvSpPr>
          <p:spPr bwMode="auto">
            <a:xfrm>
              <a:off x="704" y="1255"/>
              <a:ext cx="39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How can </a:t>
              </a:r>
              <a:endParaRPr lang="en-GB" altLang="en-US" sz="1200" b="1">
                <a:latin typeface="+mn-lt"/>
              </a:endParaRPr>
            </a:p>
          </p:txBody>
        </p:sp>
        <p:sp>
          <p:nvSpPr>
            <p:cNvPr id="32789" name="Rectangle 21"/>
            <p:cNvSpPr>
              <a:spLocks noChangeArrowheads="1"/>
            </p:cNvSpPr>
            <p:nvPr/>
          </p:nvSpPr>
          <p:spPr bwMode="auto">
            <a:xfrm>
              <a:off x="597" y="1383"/>
              <a:ext cx="5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be </a:t>
              </a:r>
              <a:endParaRPr lang="en-GB" altLang="en-US" sz="1200" b="1">
                <a:latin typeface="+mn-lt"/>
              </a:endParaRPr>
            </a:p>
          </p:txBody>
        </p:sp>
        <p:sp>
          <p:nvSpPr>
            <p:cNvPr id="32790" name="Rectangle 22"/>
            <p:cNvSpPr>
              <a:spLocks noChangeArrowheads="1"/>
            </p:cNvSpPr>
            <p:nvPr/>
          </p:nvSpPr>
          <p:spPr bwMode="auto">
            <a:xfrm>
              <a:off x="593" y="1516"/>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implemented</a:t>
              </a:r>
              <a:r>
                <a:rPr lang="en-GB" altLang="en-US" sz="1200" b="1" baseline="30000">
                  <a:solidFill>
                    <a:srgbClr val="FFFFFF"/>
                  </a:solidFill>
                  <a:latin typeface="+mn-lt"/>
                </a:rPr>
                <a:t>1</a:t>
              </a:r>
              <a:r>
                <a:rPr lang="en-GB" altLang="en-US" sz="1200" b="1">
                  <a:solidFill>
                    <a:srgbClr val="FFFFFF"/>
                  </a:solidFill>
                  <a:latin typeface="+mn-lt"/>
                </a:rPr>
                <a:t> ?</a:t>
              </a:r>
              <a:endParaRPr lang="en-GB" altLang="en-US" sz="1200" b="1">
                <a:latin typeface="+mn-lt"/>
              </a:endParaRPr>
            </a:p>
          </p:txBody>
        </p:sp>
      </p:grpSp>
      <p:sp>
        <p:nvSpPr>
          <p:cNvPr id="32772"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a:solidFill>
                  <a:srgbClr val="2A6AB3"/>
                </a:solidFill>
                <a:latin typeface="+mn-lt"/>
              </a:rPr>
              <a:t>The adaptation cost curve</a:t>
            </a:r>
            <a:endParaRPr lang="en-US" altLang="en-US" dirty="0">
              <a:solidFill>
                <a:srgbClr val="2A6AB3"/>
              </a:solidFill>
              <a:latin typeface="+mn-lt"/>
            </a:endParaRPr>
          </a:p>
        </p:txBody>
      </p:sp>
      <p:sp>
        <p:nvSpPr>
          <p:cNvPr id="32773" name="Text Box 4"/>
          <p:cNvSpPr txBox="1">
            <a:spLocks noChangeArrowheads="1"/>
          </p:cNvSpPr>
          <p:nvPr/>
        </p:nvSpPr>
        <p:spPr bwMode="auto">
          <a:xfrm>
            <a:off x="241300" y="6361113"/>
            <a:ext cx="60795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ct val="100000"/>
              </a:lnSpc>
              <a:spcBef>
                <a:spcPct val="0"/>
              </a:spcBef>
              <a:buClrTx/>
              <a:buSzTx/>
              <a:buFontTx/>
              <a:buNone/>
            </a:pPr>
            <a:r>
              <a:rPr lang="en-GB" altLang="en-US" sz="1000" baseline="30000">
                <a:latin typeface="+mn-lt"/>
              </a:rPr>
              <a:t>1</a:t>
            </a:r>
            <a:r>
              <a:rPr lang="en-GB" altLang="en-US" sz="1000">
                <a:latin typeface="+mn-lt"/>
              </a:rPr>
              <a:t>The ‘how’ refers primarily to the sequence or priority and the financials, not the physical implementation</a:t>
            </a:r>
          </a:p>
        </p:txBody>
      </p:sp>
      <p:grpSp>
        <p:nvGrpSpPr>
          <p:cNvPr id="32774" name="Group 5"/>
          <p:cNvGrpSpPr>
            <a:grpSpLocks/>
          </p:cNvGrpSpPr>
          <p:nvPr/>
        </p:nvGrpSpPr>
        <p:grpSpPr bwMode="auto">
          <a:xfrm>
            <a:off x="538163" y="1524000"/>
            <a:ext cx="1866900" cy="1590675"/>
            <a:chOff x="313" y="989"/>
            <a:chExt cx="1176" cy="1002"/>
          </a:xfrm>
        </p:grpSpPr>
        <p:grpSp>
          <p:nvGrpSpPr>
            <p:cNvPr id="32775" name="Group 6"/>
            <p:cNvGrpSpPr>
              <a:grpSpLocks/>
            </p:cNvGrpSpPr>
            <p:nvPr/>
          </p:nvGrpSpPr>
          <p:grpSpPr bwMode="auto">
            <a:xfrm>
              <a:off x="313" y="989"/>
              <a:ext cx="1176" cy="1002"/>
              <a:chOff x="3796" y="3628"/>
              <a:chExt cx="1176" cy="1002"/>
            </a:xfrm>
          </p:grpSpPr>
          <p:sp>
            <p:nvSpPr>
              <p:cNvPr id="32785"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66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6"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w="9525" cap="rnd">
                <a:solidFill>
                  <a:srgbClr val="91B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de-CH">
                  <a:latin typeface="+mn-lt"/>
                </a:endParaRPr>
              </a:p>
            </p:txBody>
          </p:sp>
        </p:grpSp>
        <p:sp>
          <p:nvSpPr>
            <p:cNvPr id="32776" name="Rectangle 9"/>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77" name="Rectangle 10"/>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78" name="Rectangle 11"/>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79" name="Rectangle 12"/>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sp>
          <p:nvSpPr>
            <p:cNvPr id="32780" name="Freeform 13"/>
            <p:cNvSpPr>
              <a:spLocks/>
            </p:cNvSpPr>
            <p:nvPr/>
          </p:nvSpPr>
          <p:spPr bwMode="auto">
            <a:xfrm>
              <a:off x="313" y="989"/>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latin typeface="+mn-lt"/>
              </a:endParaRPr>
            </a:p>
          </p:txBody>
        </p:sp>
        <p:sp>
          <p:nvSpPr>
            <p:cNvPr id="32781" name="Rectangle 14"/>
            <p:cNvSpPr>
              <a:spLocks noChangeArrowheads="1"/>
            </p:cNvSpPr>
            <p:nvPr/>
          </p:nvSpPr>
          <p:spPr bwMode="auto">
            <a:xfrm>
              <a:off x="781" y="1202"/>
              <a:ext cx="24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What </a:t>
              </a:r>
              <a:endParaRPr lang="en-GB" altLang="en-US" sz="1000">
                <a:latin typeface="+mn-lt"/>
              </a:endParaRPr>
            </a:p>
          </p:txBody>
        </p:sp>
        <p:sp>
          <p:nvSpPr>
            <p:cNvPr id="32782" name="Rectangle 15"/>
            <p:cNvSpPr>
              <a:spLocks noChangeArrowheads="1"/>
            </p:cNvSpPr>
            <p:nvPr/>
          </p:nvSpPr>
          <p:spPr bwMode="auto">
            <a:xfrm>
              <a:off x="675" y="1316"/>
              <a:ext cx="4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measures </a:t>
              </a:r>
              <a:endParaRPr lang="en-GB" altLang="en-US" sz="1000">
                <a:latin typeface="+mn-lt"/>
              </a:endParaRPr>
            </a:p>
          </p:txBody>
        </p:sp>
        <p:sp>
          <p:nvSpPr>
            <p:cNvPr id="32783" name="Rectangle 16"/>
            <p:cNvSpPr>
              <a:spLocks noChangeArrowheads="1"/>
            </p:cNvSpPr>
            <p:nvPr/>
          </p:nvSpPr>
          <p:spPr bwMode="auto">
            <a:xfrm>
              <a:off x="672" y="1430"/>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should be </a:t>
              </a:r>
              <a:endParaRPr lang="en-GB" altLang="en-US" sz="1000">
                <a:latin typeface="+mn-lt"/>
              </a:endParaRPr>
            </a:p>
          </p:txBody>
        </p:sp>
        <p:sp>
          <p:nvSpPr>
            <p:cNvPr id="32784" name="Rectangle 17"/>
            <p:cNvSpPr>
              <a:spLocks noChangeArrowheads="1"/>
            </p:cNvSpPr>
            <p:nvPr/>
          </p:nvSpPr>
          <p:spPr bwMode="auto">
            <a:xfrm>
              <a:off x="615" y="1543"/>
              <a:ext cx="57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latin typeface="+mn-lt"/>
                </a:rPr>
                <a:t>considered?</a:t>
              </a:r>
              <a:endParaRPr lang="en-GB" altLang="en-US" sz="1000">
                <a:latin typeface="+mn-lt"/>
              </a:endParaRPr>
            </a:p>
          </p:txBody>
        </p:sp>
      </p:grpSp>
    </p:spTree>
    <p:extLst>
      <p:ext uri="{BB962C8B-B14F-4D97-AF65-F5344CB8AC3E}">
        <p14:creationId xmlns:p14="http://schemas.microsoft.com/office/powerpoint/2010/main" val="7229072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8"/>
          <p:cNvGrpSpPr>
            <a:grpSpLocks/>
          </p:cNvGrpSpPr>
          <p:nvPr/>
        </p:nvGrpSpPr>
        <p:grpSpPr bwMode="auto">
          <a:xfrm>
            <a:off x="-534988" y="1457325"/>
            <a:ext cx="1866901" cy="1590675"/>
            <a:chOff x="317" y="978"/>
            <a:chExt cx="1176" cy="1002"/>
          </a:xfrm>
        </p:grpSpPr>
        <p:sp>
          <p:nvSpPr>
            <p:cNvPr id="33808" name="Freeform 19"/>
            <p:cNvSpPr>
              <a:spLocks/>
            </p:cNvSpPr>
            <p:nvPr/>
          </p:nvSpPr>
          <p:spPr bwMode="auto">
            <a:xfrm>
              <a:off x="317" y="97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FFC000">
                <a:alpha val="2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9" name="Rectangle 20"/>
            <p:cNvSpPr>
              <a:spLocks noChangeArrowheads="1"/>
            </p:cNvSpPr>
            <p:nvPr/>
          </p:nvSpPr>
          <p:spPr bwMode="auto">
            <a:xfrm>
              <a:off x="704" y="1255"/>
              <a:ext cx="42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How can </a:t>
              </a:r>
              <a:endParaRPr lang="en-GB" altLang="en-US" sz="1200" b="1"/>
            </a:p>
          </p:txBody>
        </p:sp>
        <p:sp>
          <p:nvSpPr>
            <p:cNvPr id="33810" name="Rectangle 21"/>
            <p:cNvSpPr>
              <a:spLocks noChangeArrowheads="1"/>
            </p:cNvSpPr>
            <p:nvPr/>
          </p:nvSpPr>
          <p:spPr bwMode="auto">
            <a:xfrm>
              <a:off x="597" y="1383"/>
              <a:ext cx="612"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be </a:t>
              </a:r>
              <a:endParaRPr lang="en-GB" altLang="en-US" sz="1200" b="1"/>
            </a:p>
          </p:txBody>
        </p:sp>
        <p:sp>
          <p:nvSpPr>
            <p:cNvPr id="33811" name="Rectangle 22"/>
            <p:cNvSpPr>
              <a:spLocks noChangeArrowheads="1"/>
            </p:cNvSpPr>
            <p:nvPr/>
          </p:nvSpPr>
          <p:spPr bwMode="auto">
            <a:xfrm>
              <a:off x="593" y="1516"/>
              <a:ext cx="71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implemented</a:t>
              </a:r>
              <a:r>
                <a:rPr lang="en-GB" altLang="en-US" sz="1200" b="1" baseline="30000">
                  <a:solidFill>
                    <a:srgbClr val="FFFFFF"/>
                  </a:solidFill>
                </a:rPr>
                <a:t>1</a:t>
              </a:r>
              <a:r>
                <a:rPr lang="en-GB" altLang="en-US" sz="1200" b="1">
                  <a:solidFill>
                    <a:srgbClr val="FFFFFF"/>
                  </a:solidFill>
                </a:rPr>
                <a:t> ?</a:t>
              </a:r>
              <a:endParaRPr lang="en-GB" altLang="en-US" sz="1200" b="1"/>
            </a:p>
          </p:txBody>
        </p:sp>
      </p:grpSp>
      <p:grpSp>
        <p:nvGrpSpPr>
          <p:cNvPr id="33795" name="Group 6"/>
          <p:cNvGrpSpPr>
            <a:grpSpLocks/>
          </p:cNvGrpSpPr>
          <p:nvPr/>
        </p:nvGrpSpPr>
        <p:grpSpPr bwMode="auto">
          <a:xfrm>
            <a:off x="-500063" y="238125"/>
            <a:ext cx="1866901" cy="1590675"/>
            <a:chOff x="3796" y="3628"/>
            <a:chExt cx="1176" cy="1002"/>
          </a:xfrm>
        </p:grpSpPr>
        <p:sp>
          <p:nvSpPr>
            <p:cNvPr id="33806" name="Freeform 7"/>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solidFill>
              <a:srgbClr val="00B050">
                <a:alpha val="27058"/>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CH"/>
            </a:p>
          </p:txBody>
        </p:sp>
        <p:sp>
          <p:nvSpPr>
            <p:cNvPr id="33807" name="Freeform 8"/>
            <p:cNvSpPr>
              <a:spLocks/>
            </p:cNvSpPr>
            <p:nvPr/>
          </p:nvSpPr>
          <p:spPr bwMode="auto">
            <a:xfrm>
              <a:off x="3796" y="3628"/>
              <a:ext cx="1176" cy="1002"/>
            </a:xfrm>
            <a:custGeom>
              <a:avLst/>
              <a:gdLst>
                <a:gd name="T0" fmla="*/ 588 w 1176"/>
                <a:gd name="T1" fmla="*/ 0 h 1002"/>
                <a:gd name="T2" fmla="*/ 0 w 1176"/>
                <a:gd name="T3" fmla="*/ 501 h 1002"/>
                <a:gd name="T4" fmla="*/ 588 w 1176"/>
                <a:gd name="T5" fmla="*/ 1002 h 1002"/>
                <a:gd name="T6" fmla="*/ 1176 w 1176"/>
                <a:gd name="T7" fmla="*/ 501 h 1002"/>
                <a:gd name="T8" fmla="*/ 588 w 1176"/>
                <a:gd name="T9" fmla="*/ 0 h 1002"/>
                <a:gd name="T10" fmla="*/ 0 60000 65536"/>
                <a:gd name="T11" fmla="*/ 0 60000 65536"/>
                <a:gd name="T12" fmla="*/ 0 60000 65536"/>
                <a:gd name="T13" fmla="*/ 0 60000 65536"/>
                <a:gd name="T14" fmla="*/ 0 60000 65536"/>
                <a:gd name="T15" fmla="*/ 0 w 1176"/>
                <a:gd name="T16" fmla="*/ 0 h 1002"/>
                <a:gd name="T17" fmla="*/ 1176 w 1176"/>
                <a:gd name="T18" fmla="*/ 1002 h 1002"/>
              </a:gdLst>
              <a:ahLst/>
              <a:cxnLst>
                <a:cxn ang="T10">
                  <a:pos x="T0" y="T1"/>
                </a:cxn>
                <a:cxn ang="T11">
                  <a:pos x="T2" y="T3"/>
                </a:cxn>
                <a:cxn ang="T12">
                  <a:pos x="T4" y="T5"/>
                </a:cxn>
                <a:cxn ang="T13">
                  <a:pos x="T6" y="T7"/>
                </a:cxn>
                <a:cxn ang="T14">
                  <a:pos x="T8" y="T9"/>
                </a:cxn>
              </a:cxnLst>
              <a:rect l="T15" t="T16" r="T17" b="T18"/>
              <a:pathLst>
                <a:path w="1176" h="1002">
                  <a:moveTo>
                    <a:pt x="588" y="0"/>
                  </a:moveTo>
                  <a:lnTo>
                    <a:pt x="0" y="501"/>
                  </a:lnTo>
                  <a:lnTo>
                    <a:pt x="588" y="1002"/>
                  </a:lnTo>
                  <a:lnTo>
                    <a:pt x="1176" y="501"/>
                  </a:lnTo>
                  <a:lnTo>
                    <a:pt x="588"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olid"/>
                  <a:round/>
                  <a:headEnd/>
                  <a:tailEnd/>
                </a14:hiddenLine>
              </a:ext>
            </a:extLst>
          </p:spPr>
          <p:txBody>
            <a:bodyPr/>
            <a:lstStyle/>
            <a:p>
              <a:endParaRPr lang="de-CH"/>
            </a:p>
          </p:txBody>
        </p:sp>
      </p:grpSp>
      <p:sp>
        <p:nvSpPr>
          <p:cNvPr id="33796" name="Rectangle 9"/>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797" name="Rectangle 10"/>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798" name="Rectangle 11"/>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799" name="Rectangle 12"/>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0" name="Rectangle 14"/>
          <p:cNvSpPr>
            <a:spLocks noChangeArrowheads="1"/>
          </p:cNvSpPr>
          <p:nvPr/>
        </p:nvSpPr>
        <p:spPr bwMode="auto">
          <a:xfrm>
            <a:off x="242888" y="576263"/>
            <a:ext cx="415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What </a:t>
            </a:r>
            <a:endParaRPr lang="en-GB" altLang="en-US" sz="1000">
              <a:latin typeface="SwissReSans" pitchFamily="34" charset="0"/>
            </a:endParaRPr>
          </a:p>
        </p:txBody>
      </p:sp>
      <p:sp>
        <p:nvSpPr>
          <p:cNvPr id="33801" name="Rectangle 15"/>
          <p:cNvSpPr>
            <a:spLocks noChangeArrowheads="1"/>
          </p:cNvSpPr>
          <p:nvPr/>
        </p:nvSpPr>
        <p:spPr bwMode="auto">
          <a:xfrm>
            <a:off x="74613" y="757238"/>
            <a:ext cx="750887"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measures </a:t>
            </a:r>
            <a:endParaRPr lang="en-GB" altLang="en-US" sz="1000">
              <a:latin typeface="SwissReSans" pitchFamily="34" charset="0"/>
            </a:endParaRPr>
          </a:p>
        </p:txBody>
      </p:sp>
      <p:sp>
        <p:nvSpPr>
          <p:cNvPr id="33802" name="Rectangle 16"/>
          <p:cNvSpPr>
            <a:spLocks noChangeArrowheads="1"/>
          </p:cNvSpPr>
          <p:nvPr/>
        </p:nvSpPr>
        <p:spPr bwMode="auto">
          <a:xfrm>
            <a:off x="69850" y="938213"/>
            <a:ext cx="7651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should be </a:t>
            </a:r>
            <a:endParaRPr lang="en-GB" altLang="en-US" sz="1000">
              <a:latin typeface="SwissReSans" pitchFamily="34" charset="0"/>
            </a:endParaRPr>
          </a:p>
        </p:txBody>
      </p:sp>
      <p:sp>
        <p:nvSpPr>
          <p:cNvPr id="33803" name="Rectangle 17"/>
          <p:cNvSpPr>
            <a:spLocks noChangeArrowheads="1"/>
          </p:cNvSpPr>
          <p:nvPr/>
        </p:nvSpPr>
        <p:spPr bwMode="auto">
          <a:xfrm>
            <a:off x="-20638" y="11176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30000"/>
              </a:spcBef>
              <a:buClrTx/>
              <a:buSzTx/>
              <a:buFontTx/>
              <a:buNone/>
            </a:pPr>
            <a:r>
              <a:rPr lang="en-GB" altLang="en-US" sz="1200" b="1">
                <a:solidFill>
                  <a:srgbClr val="FFFFFF"/>
                </a:solidFill>
              </a:rPr>
              <a:t>considered?</a:t>
            </a:r>
            <a:endParaRPr lang="en-GB" altLang="en-US" sz="1000">
              <a:latin typeface="SwissReSans" pitchFamily="34" charset="0"/>
            </a:endParaRPr>
          </a:p>
        </p:txBody>
      </p:sp>
      <p:sp>
        <p:nvSpPr>
          <p:cNvPr id="33804"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US" altLang="en-US" dirty="0">
                <a:solidFill>
                  <a:srgbClr val="2A6AB3"/>
                </a:solidFill>
              </a:rPr>
              <a:t>Adaptation cost curve – the recipe (one measure)</a:t>
            </a:r>
            <a:endParaRPr lang="en-US" altLang="en-US" sz="700" dirty="0">
              <a:solidFill>
                <a:srgbClr val="2A6AB3"/>
              </a:solidFill>
            </a:endParaRPr>
          </a:p>
        </p:txBody>
      </p:sp>
      <p:sp>
        <p:nvSpPr>
          <p:cNvPr id="503821" name="Text Box 13"/>
          <p:cNvSpPr txBox="1">
            <a:spLocks noChangeArrowheads="1"/>
          </p:cNvSpPr>
          <p:nvPr/>
        </p:nvSpPr>
        <p:spPr bwMode="auto">
          <a:xfrm>
            <a:off x="414338" y="1406525"/>
            <a:ext cx="8729662" cy="5068054"/>
          </a:xfrm>
          <a:prstGeom prst="rect">
            <a:avLst/>
          </a:prstGeom>
          <a:noFill/>
          <a:ln w="9525">
            <a:noFill/>
            <a:miter lim="800000"/>
            <a:headEnd/>
            <a:tailEnd/>
          </a:ln>
          <a:effectLst/>
        </p:spPr>
        <p:txBody>
          <a:bodyPr>
            <a:spAutoFit/>
          </a:bodyPr>
          <a:lstStyle>
            <a:lvl1pPr marL="457200" indent="-457200"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1076325" indent="-45720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a:lnSpc>
                <a:spcPct val="100000"/>
              </a:lnSpc>
              <a:spcBef>
                <a:spcPct val="0"/>
              </a:spcBef>
              <a:spcAft>
                <a:spcPts val="1000"/>
              </a:spcAft>
              <a:buSzTx/>
              <a:buFont typeface="Wingdings" panose="05000000000000000000" pitchFamily="2" charset="2"/>
              <a:buAutoNum type="arabicPeriod"/>
            </a:pPr>
            <a:r>
              <a:rPr lang="en-GB" altLang="de-DE" sz="2000" dirty="0"/>
              <a:t>Calculate </a:t>
            </a:r>
            <a:r>
              <a:rPr lang="en-GB" altLang="de-DE" sz="2000" dirty="0" smtClean="0"/>
              <a:t>present value (PV) </a:t>
            </a:r>
            <a:r>
              <a:rPr lang="en-GB" altLang="de-DE" sz="2000" dirty="0"/>
              <a:t>of costs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Today (year </a:t>
            </a:r>
            <a:r>
              <a:rPr lang="en-GB" altLang="de-DE" sz="2000" dirty="0" smtClean="0"/>
              <a:t>2015)</a:t>
            </a:r>
            <a:r>
              <a:rPr lang="en-GB" altLang="de-DE" sz="2000" dirty="0"/>
              <a:t>: assets, hazard as per </a:t>
            </a:r>
            <a:r>
              <a:rPr lang="en-GB" altLang="de-DE" sz="2000" dirty="0" smtClean="0"/>
              <a:t>today (probabilistic model)</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sym typeface="Wingdings" panose="05000000000000000000" pitchFamily="2" charset="2"/>
              </a:rPr>
              <a:t>calculate annual 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 </a:t>
            </a:r>
            <a:r>
              <a:rPr lang="en-GB" altLang="de-DE" sz="2000" dirty="0">
                <a:sym typeface="Wingdings" panose="05000000000000000000" pitchFamily="2" charset="2"/>
              </a:rPr>
              <a:t>difference 2.1) minus 2.2) gives you benefit of measure today</a:t>
            </a:r>
          </a:p>
          <a:p>
            <a:pPr>
              <a:lnSpc>
                <a:spcPct val="100000"/>
              </a:lnSpc>
              <a:spcBef>
                <a:spcPct val="0"/>
              </a:spcBef>
              <a:spcAft>
                <a:spcPts val="1000"/>
              </a:spcAft>
              <a:buSzTx/>
              <a:buFont typeface="Wingdings" panose="05000000000000000000" pitchFamily="2" charset="2"/>
              <a:buAutoNum type="arabicPeriod"/>
            </a:pPr>
            <a:r>
              <a:rPr lang="en-GB" altLang="de-DE" sz="2000" dirty="0"/>
              <a:t>Future (year 2030): assets, hazard as </a:t>
            </a:r>
            <a:r>
              <a:rPr lang="en-GB" altLang="de-DE" sz="2000" dirty="0" smtClean="0"/>
              <a:t>in the future (</a:t>
            </a:r>
            <a:r>
              <a:rPr lang="en-GB" altLang="de-DE" sz="2000" dirty="0" err="1" smtClean="0"/>
              <a:t>prob+scenario</a:t>
            </a:r>
            <a:r>
              <a:rPr lang="en-GB" altLang="de-DE" sz="2000" dirty="0" smtClean="0"/>
              <a:t>)</a:t>
            </a:r>
            <a:endParaRPr lang="en-GB" altLang="de-DE" sz="2000" dirty="0"/>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no measures</a:t>
            </a:r>
          </a:p>
          <a:p>
            <a:pPr lvl="1">
              <a:lnSpc>
                <a:spcPct val="100000"/>
              </a:lnSpc>
              <a:spcBef>
                <a:spcPct val="0"/>
              </a:spcBef>
              <a:spcAft>
                <a:spcPts val="1000"/>
              </a:spcAft>
              <a:buClr>
                <a:srgbClr val="2A6AB3"/>
              </a:buClr>
              <a:buSzTx/>
              <a:buFont typeface="Wingdings" panose="05000000000000000000" pitchFamily="2" charset="2"/>
              <a:buAutoNum type="arabicPeriod"/>
            </a:pPr>
            <a:r>
              <a:rPr lang="en-GB" altLang="de-DE" sz="2000" dirty="0"/>
              <a:t>calculate </a:t>
            </a:r>
            <a:r>
              <a:rPr lang="en-GB" altLang="de-DE" sz="2000" dirty="0" smtClean="0"/>
              <a:t>future annual </a:t>
            </a:r>
            <a:r>
              <a:rPr lang="en-GB" altLang="de-DE" sz="2000" dirty="0"/>
              <a:t>expected loss with measure applied</a:t>
            </a:r>
          </a:p>
          <a:p>
            <a:pPr lvl="1">
              <a:lnSpc>
                <a:spcPct val="100000"/>
              </a:lnSpc>
              <a:spcBef>
                <a:spcPct val="0"/>
              </a:spcBef>
              <a:spcAft>
                <a:spcPts val="1000"/>
              </a:spcAft>
              <a:buClr>
                <a:srgbClr val="2A6AB3"/>
              </a:buClr>
              <a:buSzTx/>
              <a:buFontTx/>
              <a:buNone/>
            </a:pPr>
            <a:r>
              <a:rPr lang="en-GB" altLang="de-DE" sz="1800" dirty="0">
                <a:sym typeface="Wingdings" panose="05000000000000000000" pitchFamily="2" charset="2"/>
              </a:rPr>
              <a:t></a:t>
            </a:r>
            <a:r>
              <a:rPr lang="en-GB" altLang="de-DE" sz="1800" dirty="0"/>
              <a:t> </a:t>
            </a:r>
            <a:r>
              <a:rPr lang="en-GB" altLang="de-DE" sz="2000" dirty="0"/>
              <a:t>difference 3.1) minus 3.2) gives you future benefit of measure</a:t>
            </a:r>
          </a:p>
          <a:p>
            <a:pPr>
              <a:lnSpc>
                <a:spcPct val="100000"/>
              </a:lnSpc>
              <a:spcBef>
                <a:spcPct val="0"/>
              </a:spcBef>
              <a:spcAft>
                <a:spcPts val="1000"/>
              </a:spcAft>
              <a:buSzTx/>
              <a:buFont typeface="Wingdings" panose="05000000000000000000" pitchFamily="2" charset="2"/>
              <a:buAutoNum type="arabicPeriod"/>
            </a:pPr>
            <a:r>
              <a:rPr lang="en-GB" altLang="de-DE" sz="2000" dirty="0"/>
              <a:t>Discount benefits </a:t>
            </a:r>
            <a:r>
              <a:rPr lang="en-GB" altLang="de-DE" sz="1800" dirty="0">
                <a:sym typeface="Wingdings" panose="05000000000000000000" pitchFamily="2" charset="2"/>
              </a:rPr>
              <a:t> </a:t>
            </a:r>
            <a:r>
              <a:rPr lang="en-GB" altLang="de-DE" sz="2000" dirty="0">
                <a:sym typeface="Wingdings" panose="05000000000000000000" pitchFamily="2" charset="2"/>
              </a:rPr>
              <a:t>horizontal axis of adaptation cost curve</a:t>
            </a:r>
            <a:br>
              <a:rPr lang="en-GB" altLang="de-DE" sz="2000" dirty="0">
                <a:sym typeface="Wingdings" panose="05000000000000000000" pitchFamily="2" charset="2"/>
              </a:rPr>
            </a:br>
            <a:r>
              <a:rPr lang="en-GB" altLang="de-DE" sz="2000" dirty="0"/>
              <a:t>compare with PV of costs </a:t>
            </a:r>
            <a:r>
              <a:rPr lang="en-GB" altLang="de-DE" sz="1800" dirty="0">
                <a:sym typeface="Wingdings" panose="05000000000000000000" pitchFamily="2" charset="2"/>
              </a:rPr>
              <a:t> </a:t>
            </a:r>
            <a:r>
              <a:rPr lang="en-GB" altLang="de-DE" sz="2000" dirty="0">
                <a:sym typeface="Wingdings" panose="05000000000000000000" pitchFamily="2" charset="2"/>
              </a:rPr>
              <a:t>vertical axis of adaptation cost </a:t>
            </a:r>
            <a:r>
              <a:rPr lang="en-GB" altLang="de-DE" sz="2000" dirty="0" smtClean="0">
                <a:sym typeface="Wingdings" panose="05000000000000000000" pitchFamily="2" charset="2"/>
              </a:rPr>
              <a:t>curve</a:t>
            </a:r>
            <a:endParaRPr lang="en-GB" altLang="de-DE" sz="2000" baseline="30000" dirty="0">
              <a:sym typeface="Wingdings" panose="05000000000000000000" pitchFamily="2" charset="2"/>
            </a:endParaRPr>
          </a:p>
          <a:p>
            <a:pPr marL="0" indent="0">
              <a:lnSpc>
                <a:spcPct val="100000"/>
              </a:lnSpc>
              <a:spcBef>
                <a:spcPct val="0"/>
              </a:spcBef>
              <a:spcAft>
                <a:spcPts val="1000"/>
              </a:spcAft>
              <a:buSzTx/>
              <a:buNone/>
            </a:pPr>
            <a:r>
              <a:rPr lang="en-GB" altLang="de-DE" sz="1800" dirty="0">
                <a:sym typeface="Wingdings" panose="05000000000000000000" pitchFamily="2" charset="2"/>
              </a:rPr>
              <a:t> </a:t>
            </a:r>
            <a:r>
              <a:rPr lang="en-GB" altLang="de-DE" sz="2000" dirty="0">
                <a:sym typeface="Wingdings" panose="05000000000000000000" pitchFamily="2" charset="2"/>
              </a:rPr>
              <a:t>no </a:t>
            </a:r>
            <a:r>
              <a:rPr lang="en-GB" altLang="de-DE" sz="2000" dirty="0" smtClean="0">
                <a:sym typeface="Wingdings" panose="05000000000000000000" pitchFamily="2" charset="2"/>
              </a:rPr>
              <a:t>worries, all implemented in climada, the open-source tool ;-)</a:t>
            </a:r>
          </a:p>
        </p:txBody>
      </p:sp>
    </p:spTree>
    <p:extLst>
      <p:ext uri="{BB962C8B-B14F-4D97-AF65-F5344CB8AC3E}">
        <p14:creationId xmlns:p14="http://schemas.microsoft.com/office/powerpoint/2010/main" val="341471076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txBox="1">
            <a:spLocks noChangeArrowheads="1"/>
          </p:cNvSpPr>
          <p:nvPr/>
        </p:nvSpPr>
        <p:spPr bwMode="auto">
          <a:xfrm>
            <a:off x="414338" y="698500"/>
            <a:ext cx="8729662" cy="628650"/>
          </a:xfrm>
          <a:prstGeom prst="rect">
            <a:avLst/>
          </a:prstGeom>
          <a:noFill/>
          <a:ln w="9525">
            <a:noFill/>
            <a:miter lim="800000"/>
            <a:headEnd/>
            <a:tailEnd/>
          </a:ln>
        </p:spPr>
        <p:txBody>
          <a:bodyPr/>
          <a:lstStyle/>
          <a:p>
            <a:pPr>
              <a:lnSpc>
                <a:spcPts val="3800"/>
              </a:lnSpc>
              <a:defRPr/>
            </a:pPr>
            <a:r>
              <a:rPr lang="en-US" sz="2800" dirty="0">
                <a:solidFill>
                  <a:srgbClr val="2A6AB3"/>
                </a:solidFill>
                <a:latin typeface="+mn-lt"/>
                <a:ea typeface="+mn-ea"/>
                <a:cs typeface="Arial" pitchFamily="34" charset="0"/>
              </a:rPr>
              <a:t>Roadmap and business case </a:t>
            </a:r>
            <a:r>
              <a:rPr lang="en-US" sz="2800" dirty="0" smtClean="0">
                <a:solidFill>
                  <a:srgbClr val="2A6AB3"/>
                </a:solidFill>
                <a:latin typeface="+mn-lt"/>
                <a:ea typeface="+mn-ea"/>
                <a:cs typeface="Arial" pitchFamily="34" charset="0"/>
              </a:rPr>
              <a:t>for </a:t>
            </a:r>
            <a:r>
              <a:rPr lang="en-US" sz="2800" dirty="0">
                <a:solidFill>
                  <a:srgbClr val="2A6AB3"/>
                </a:solidFill>
                <a:latin typeface="+mn-lt"/>
                <a:ea typeface="+mn-ea"/>
                <a:cs typeface="Arial" pitchFamily="34" charset="0"/>
              </a:rPr>
              <a:t>adaptation funding</a:t>
            </a:r>
          </a:p>
        </p:txBody>
      </p:sp>
      <p:sp>
        <p:nvSpPr>
          <p:cNvPr id="152578" name="Rectangle 4"/>
          <p:cNvSpPr>
            <a:spLocks noChangeArrowheads="1"/>
          </p:cNvSpPr>
          <p:nvPr/>
        </p:nvSpPr>
        <p:spPr bwMode="auto">
          <a:xfrm>
            <a:off x="3960813" y="4360863"/>
            <a:ext cx="581025" cy="2087562"/>
          </a:xfrm>
          <a:prstGeom prst="rect">
            <a:avLst/>
          </a:prstGeom>
          <a:gradFill rotWithShape="1">
            <a:gsLst>
              <a:gs pos="0">
                <a:schemeClr val="bg1">
                  <a:alpha val="82001"/>
                </a:schemeClr>
              </a:gs>
              <a:gs pos="100000">
                <a:srgbClr val="FFFFFF"/>
              </a:gs>
            </a:gsLst>
            <a:lin ang="5400000" scaled="1"/>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buClr>
                <a:srgbClr val="455F55"/>
              </a:buClr>
              <a:buSzPct val="80000"/>
              <a:buFont typeface="Wingdings" panose="05000000000000000000" pitchFamily="2" charset="2"/>
              <a:buNone/>
            </a:pPr>
            <a:endParaRPr lang="en-US" altLang="de-DE">
              <a:latin typeface="Arial" panose="020B0604020202020204" pitchFamily="34" charset="0"/>
            </a:endParaRPr>
          </a:p>
        </p:txBody>
      </p:sp>
      <p:sp>
        <p:nvSpPr>
          <p:cNvPr id="152579" name="AutoShape 5"/>
          <p:cNvSpPr>
            <a:spLocks/>
          </p:cNvSpPr>
          <p:nvPr/>
        </p:nvSpPr>
        <p:spPr bwMode="auto">
          <a:xfrm rot="-5400000">
            <a:off x="4189413" y="4148138"/>
            <a:ext cx="123825" cy="581025"/>
          </a:xfrm>
          <a:prstGeom prst="leftBrace">
            <a:avLst>
              <a:gd name="adj1" fmla="val 39103"/>
              <a:gd name="adj2" fmla="val 50000"/>
            </a:avLst>
          </a:pr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eaVert" wrap="none"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lgn="ctr">
              <a:buClr>
                <a:srgbClr val="455F55"/>
              </a:buClr>
              <a:buSzPct val="80000"/>
              <a:buFont typeface="Wingdings" panose="05000000000000000000" pitchFamily="2" charset="2"/>
              <a:buNone/>
            </a:pPr>
            <a:endParaRPr lang="en-US" altLang="de-DE">
              <a:latin typeface="Arial" panose="020B0604020202020204" pitchFamily="34" charset="0"/>
            </a:endParaRPr>
          </a:p>
        </p:txBody>
      </p:sp>
      <p:sp>
        <p:nvSpPr>
          <p:cNvPr id="505863" name="Text Box 7"/>
          <p:cNvSpPr txBox="1">
            <a:spLocks noChangeArrowheads="1"/>
          </p:cNvSpPr>
          <p:nvPr/>
        </p:nvSpPr>
        <p:spPr bwMode="auto">
          <a:xfrm rot="-5400000">
            <a:off x="3700463" y="4953000"/>
            <a:ext cx="1111250" cy="323850"/>
          </a:xfrm>
          <a:prstGeom prst="rect">
            <a:avLst/>
          </a:prstGeom>
          <a:noFill/>
          <a:ln w="15875" algn="ctr">
            <a:noFill/>
            <a:miter lim="800000"/>
            <a:headEnd/>
            <a:tailEnd/>
          </a:ln>
        </p:spPr>
        <p:txBody>
          <a:bodyPr lIns="53680" tIns="53680" rIns="53680" bIns="53680">
            <a:spAutoFit/>
          </a:bodyPr>
          <a:lstStyle/>
          <a:p>
            <a:pPr algn="r" defTabSz="757238" eaLnBrk="0" hangingPunct="0">
              <a:spcBef>
                <a:spcPct val="50000"/>
              </a:spcBef>
              <a:buClr>
                <a:schemeClr val="bg2"/>
              </a:buClr>
              <a:buSzPct val="80000"/>
              <a:buFont typeface="Wingdings" pitchFamily="2" charset="2"/>
              <a:buNone/>
              <a:defRPr/>
            </a:pPr>
            <a:r>
              <a:rPr lang="en-GB" sz="1400" dirty="0">
                <a:latin typeface="+mn-lt"/>
                <a:ea typeface="+mn-ea"/>
              </a:rPr>
              <a:t>Insurance</a:t>
            </a:r>
          </a:p>
        </p:txBody>
      </p:sp>
      <p:pic>
        <p:nvPicPr>
          <p:cNvPr id="152581" name="Picture 10" descr="ECA_CCRIF_next_steps_cropp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304112"/>
            <a:ext cx="7386914" cy="525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Rectangle 15"/>
          <p:cNvSpPr>
            <a:spLocks noChangeArrowheads="1"/>
          </p:cNvSpPr>
          <p:nvPr/>
        </p:nvSpPr>
        <p:spPr bwMode="auto">
          <a:xfrm>
            <a:off x="576263" y="1857375"/>
            <a:ext cx="3097212" cy="4349750"/>
          </a:xfrm>
          <a:prstGeom prst="rect">
            <a:avLst/>
          </a:prstGeom>
          <a:solidFill>
            <a:schemeClr val="bg1"/>
          </a:solidFill>
          <a:ln w="15875">
            <a:solidFill>
              <a:schemeClr val="bg1"/>
            </a:solidFill>
            <a:round/>
            <a:headEnd/>
            <a:tailEnd/>
          </a:ln>
        </p:spPr>
        <p:txBody>
          <a:bodyPr lIns="64800" tIns="64800" rIns="64800" bIns="64800" anchor="ctr"/>
          <a:lstStyle>
            <a:lvl1pPr defTabSz="757238" eaLnBrk="0" hangingPunct="0">
              <a:defRPr sz="2400">
                <a:solidFill>
                  <a:schemeClr val="tx1"/>
                </a:solidFill>
                <a:latin typeface="Times" panose="02020603050405020304" pitchFamily="18" charset="0"/>
                <a:ea typeface="MS PGothic" panose="020B0600070205080204" pitchFamily="34" charset="-128"/>
              </a:defRPr>
            </a:lvl1pPr>
            <a:lvl2pPr marL="742950" indent="-285750" defTabSz="757238" eaLnBrk="0" hangingPunct="0">
              <a:defRPr sz="2400">
                <a:solidFill>
                  <a:schemeClr val="tx1"/>
                </a:solidFill>
                <a:latin typeface="Times" panose="02020603050405020304" pitchFamily="18" charset="0"/>
                <a:ea typeface="MS PGothic" panose="020B0600070205080204" pitchFamily="34" charset="-128"/>
              </a:defRPr>
            </a:lvl2pPr>
            <a:lvl3pPr marL="1143000" indent="-228600" defTabSz="757238" eaLnBrk="0" hangingPunct="0">
              <a:defRPr sz="2400">
                <a:solidFill>
                  <a:schemeClr val="tx1"/>
                </a:solidFill>
                <a:latin typeface="Times" panose="02020603050405020304" pitchFamily="18" charset="0"/>
                <a:ea typeface="MS PGothic" panose="020B0600070205080204" pitchFamily="34" charset="-128"/>
              </a:defRPr>
            </a:lvl3pPr>
            <a:lvl4pPr marL="1600200" indent="-228600" defTabSz="757238" eaLnBrk="0" hangingPunct="0">
              <a:defRPr sz="2400">
                <a:solidFill>
                  <a:schemeClr val="tx1"/>
                </a:solidFill>
                <a:latin typeface="Times" panose="02020603050405020304" pitchFamily="18" charset="0"/>
                <a:ea typeface="MS PGothic" panose="020B0600070205080204" pitchFamily="34" charset="-128"/>
              </a:defRPr>
            </a:lvl4pPr>
            <a:lvl5pPr marL="2057400" indent="-228600" defTabSz="757238" eaLnBrk="0" hangingPunct="0">
              <a:defRPr sz="2400">
                <a:solidFill>
                  <a:schemeClr val="tx1"/>
                </a:solidFill>
                <a:latin typeface="Times" panose="02020603050405020304" pitchFamily="18" charset="0"/>
                <a:ea typeface="MS PGothic" panose="020B0600070205080204" pitchFamily="34" charset="-128"/>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buClr>
                <a:srgbClr val="455F55"/>
              </a:buClr>
              <a:buSzPct val="80000"/>
              <a:buFont typeface="Wingdings" panose="05000000000000000000" pitchFamily="2" charset="2"/>
              <a:buNone/>
            </a:pPr>
            <a:endParaRPr lang="en-US" altLang="de-DE" sz="2000" b="1">
              <a:solidFill>
                <a:srgbClr val="455F55"/>
              </a:solidFill>
              <a:latin typeface="Arial" panose="020B0604020202020204" pitchFamily="34" charset="0"/>
            </a:endParaRPr>
          </a:p>
        </p:txBody>
      </p:sp>
      <p:sp>
        <p:nvSpPr>
          <p:cNvPr id="13" name="TextBox 12"/>
          <p:cNvSpPr txBox="1"/>
          <p:nvPr/>
        </p:nvSpPr>
        <p:spPr>
          <a:xfrm>
            <a:off x="609600" y="3829013"/>
            <a:ext cx="3148013" cy="461963"/>
          </a:xfrm>
          <a:prstGeom prst="rect">
            <a:avLst/>
          </a:prstGeom>
          <a:solidFill>
            <a:srgbClr val="FFFF00"/>
          </a:solidFill>
        </p:spPr>
        <p:txBody>
          <a:bodyPr>
            <a:spAutoFit/>
          </a:bodyPr>
          <a:lstStyle/>
          <a:p>
            <a:pPr>
              <a:defRPr/>
            </a:pPr>
            <a:r>
              <a:rPr lang="en-US" dirty="0">
                <a:latin typeface="+mn-lt"/>
                <a:ea typeface="+mn-ea"/>
              </a:rPr>
              <a:t>Loss assessment</a:t>
            </a:r>
          </a:p>
        </p:txBody>
      </p:sp>
      <p:sp>
        <p:nvSpPr>
          <p:cNvPr id="15" name="TextBox 14"/>
          <p:cNvSpPr txBox="1"/>
          <p:nvPr/>
        </p:nvSpPr>
        <p:spPr>
          <a:xfrm>
            <a:off x="598488" y="5997575"/>
            <a:ext cx="3148012" cy="461963"/>
          </a:xfrm>
          <a:prstGeom prst="rect">
            <a:avLst/>
          </a:prstGeom>
          <a:solidFill>
            <a:srgbClr val="FFFF00"/>
          </a:solidFill>
        </p:spPr>
        <p:txBody>
          <a:bodyPr>
            <a:spAutoFit/>
          </a:bodyPr>
          <a:lstStyle/>
          <a:p>
            <a:pPr>
              <a:defRPr/>
            </a:pPr>
            <a:r>
              <a:rPr lang="en-US" dirty="0">
                <a:latin typeface="+mn-lt"/>
                <a:ea typeface="+mn-ea"/>
              </a:rPr>
              <a:t>Cost/benefit analysis</a:t>
            </a:r>
          </a:p>
        </p:txBody>
      </p:sp>
      <p:pic>
        <p:nvPicPr>
          <p:cNvPr id="2" name="Picture 1" descr="Screen Shot 2015-05-10 at 16.48.36.png"/>
          <p:cNvPicPr>
            <a:picLocks noChangeAspect="1"/>
          </p:cNvPicPr>
          <p:nvPr/>
        </p:nvPicPr>
        <p:blipFill rotWithShape="1">
          <a:blip r:embed="rId4">
            <a:extLst>
              <a:ext uri="{28A0092B-C50C-407E-A947-70E740481C1C}">
                <a14:useLocalDpi xmlns:a14="http://schemas.microsoft.com/office/drawing/2010/main" val="0"/>
              </a:ext>
            </a:extLst>
          </a:blip>
          <a:srcRect l="35556" t="41008" r="20416" b="10574"/>
          <a:stretch/>
        </p:blipFill>
        <p:spPr>
          <a:xfrm>
            <a:off x="571500" y="4305300"/>
            <a:ext cx="3136900" cy="1676400"/>
          </a:xfrm>
          <a:prstGeom prst="rect">
            <a:avLst/>
          </a:prstGeom>
        </p:spPr>
      </p:pic>
      <p:sp>
        <p:nvSpPr>
          <p:cNvPr id="3" name="Rectangle 2"/>
          <p:cNvSpPr/>
          <p:nvPr/>
        </p:nvSpPr>
        <p:spPr bwMode="auto">
          <a:xfrm>
            <a:off x="3619500" y="5854700"/>
            <a:ext cx="127000" cy="1143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a:endParaRPr>
          </a:p>
        </p:txBody>
      </p:sp>
      <p:pic>
        <p:nvPicPr>
          <p:cNvPr id="4" name="Picture 3" descr="Screen Shot 2015-05-10 at 16.47.42.png"/>
          <p:cNvPicPr>
            <a:picLocks noChangeAspect="1"/>
          </p:cNvPicPr>
          <p:nvPr/>
        </p:nvPicPr>
        <p:blipFill rotWithShape="1">
          <a:blip r:embed="rId5">
            <a:extLst>
              <a:ext uri="{28A0092B-C50C-407E-A947-70E740481C1C}">
                <a14:useLocalDpi xmlns:a14="http://schemas.microsoft.com/office/drawing/2010/main" val="0"/>
              </a:ext>
            </a:extLst>
          </a:blip>
          <a:srcRect b="8704"/>
          <a:stretch/>
        </p:blipFill>
        <p:spPr>
          <a:xfrm>
            <a:off x="635000" y="1881624"/>
            <a:ext cx="3060700" cy="1864876"/>
          </a:xfrm>
          <a:prstGeom prst="rect">
            <a:avLst/>
          </a:prstGeom>
        </p:spPr>
      </p:pic>
    </p:spTree>
    <p:extLst>
      <p:ext uri="{BB962C8B-B14F-4D97-AF65-F5344CB8AC3E}">
        <p14:creationId xmlns:p14="http://schemas.microsoft.com/office/powerpoint/2010/main" val="30454303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s</a:t>
            </a:r>
            <a:r>
              <a:rPr lang="en-US" sz="2800" kern="0" dirty="0" smtClean="0">
                <a:solidFill>
                  <a:srgbClr val="2A6AB3"/>
                </a:solidFill>
                <a:latin typeface="Arial" pitchFamily="34" charset="0"/>
                <a:ea typeface="+mj-ea"/>
                <a:cs typeface="Arial" pitchFamily="34" charset="0"/>
              </a:rPr>
              <a:t>tep</a:t>
            </a:r>
            <a:r>
              <a:rPr lang="en-US" sz="2800" kern="0" dirty="0" smtClean="0">
                <a:solidFill>
                  <a:srgbClr val="2A6AB3"/>
                </a:solidFill>
                <a:latin typeface="Arial" pitchFamily="34" charset="0"/>
                <a:ea typeface="+mj-ea"/>
                <a:cs typeface="Arial" pitchFamily="34" charset="0"/>
              </a:rPr>
              <a:t>-by-</a:t>
            </a:r>
            <a:r>
              <a:rPr lang="en-US" sz="2800" kern="0" dirty="0" smtClean="0">
                <a:solidFill>
                  <a:srgbClr val="2A6AB3"/>
                </a:solidFill>
                <a:latin typeface="Arial" pitchFamily="34" charset="0"/>
                <a:ea typeface="+mj-ea"/>
                <a:cs typeface="Arial" pitchFamily="34" charset="0"/>
              </a:rPr>
              <a:t>step</a:t>
            </a:r>
            <a:endParaRPr lang="en-US" sz="2800" kern="0" dirty="0">
              <a:solidFill>
                <a:srgbClr val="2A6AB3"/>
              </a:solidFill>
              <a:latin typeface="Arial" pitchFamily="34" charset="0"/>
              <a:ea typeface="+mj-ea"/>
              <a:cs typeface="Arial" pitchFamily="34" charset="0"/>
            </a:endParaRPr>
          </a:p>
        </p:txBody>
      </p:sp>
      <p:sp>
        <p:nvSpPr>
          <p:cNvPr id="3" name="Rectangle 2"/>
          <p:cNvSpPr/>
          <p:nvPr/>
        </p:nvSpPr>
        <p:spPr>
          <a:xfrm>
            <a:off x="415924" y="1651000"/>
            <a:ext cx="8728075" cy="338554"/>
          </a:xfrm>
          <a:prstGeom prst="rect">
            <a:avLst/>
          </a:prstGeom>
        </p:spPr>
        <p:txBody>
          <a:bodyPr wrap="square">
            <a:spAutoFit/>
          </a:bodyPr>
          <a:lstStyle/>
          <a:p>
            <a:pPr eaLnBrk="0" hangingPunct="0">
              <a:spcAft>
                <a:spcPts val="1000"/>
              </a:spcAft>
              <a:buClr>
                <a:srgbClr val="2A6AB3"/>
              </a:buClr>
              <a:defRPr/>
            </a:pPr>
            <a:r>
              <a:rPr lang="en-US" sz="1600" dirty="0" smtClean="0">
                <a:latin typeface="+mj-lt"/>
                <a:sym typeface="Wingdings"/>
              </a:rPr>
              <a:t> </a:t>
            </a:r>
            <a:r>
              <a:rPr lang="en-US" sz="1600" dirty="0" smtClean="0">
                <a:latin typeface="+mj-lt"/>
                <a:sym typeface="Wingdings"/>
              </a:rPr>
              <a:t>see the </a:t>
            </a:r>
            <a:r>
              <a:rPr lang="en-US" sz="1600" dirty="0">
                <a:latin typeface="+mj-lt"/>
                <a:sym typeface="Wingdings"/>
              </a:rPr>
              <a:t>file </a:t>
            </a:r>
            <a:r>
              <a:rPr lang="en-US" sz="1600" dirty="0" err="1" smtClean="0">
                <a:latin typeface="+mj-lt"/>
                <a:sym typeface="Wingdings"/>
              </a:rPr>
              <a:t>climada_workshop</a:t>
            </a:r>
            <a:r>
              <a:rPr lang="en-US" sz="1600" dirty="0" err="1" smtClean="0">
                <a:latin typeface="+mj-lt"/>
                <a:sym typeface="Wingdings"/>
              </a:rPr>
              <a:t>_step_by_step.pdf</a:t>
            </a:r>
            <a:r>
              <a:rPr lang="en-US" sz="1600" dirty="0" smtClean="0">
                <a:latin typeface="+mj-lt"/>
                <a:sym typeface="Wingdings"/>
              </a:rPr>
              <a:t> </a:t>
            </a:r>
            <a:r>
              <a:rPr lang="en-US" sz="1600" dirty="0" smtClean="0">
                <a:latin typeface="+mj-lt"/>
                <a:sym typeface="Wingdings"/>
              </a:rPr>
              <a:t>for </a:t>
            </a:r>
            <a:r>
              <a:rPr lang="en-US" sz="1600" dirty="0">
                <a:latin typeface="+mj-lt"/>
                <a:sym typeface="Wingdings"/>
              </a:rPr>
              <a:t>further instructions</a:t>
            </a:r>
            <a:r>
              <a:rPr lang="en-US" sz="1600" dirty="0" smtClean="0">
                <a:latin typeface="+mj-lt"/>
                <a:sym typeface="Wingdings"/>
              </a:rPr>
              <a:t>.</a:t>
            </a:r>
            <a:endParaRPr lang="en-US" sz="1600" dirty="0">
              <a:latin typeface="+mj-lt"/>
            </a:endParaRPr>
          </a:p>
        </p:txBody>
      </p:sp>
    </p:spTree>
    <p:extLst>
      <p:ext uri="{BB962C8B-B14F-4D97-AF65-F5344CB8AC3E}">
        <p14:creationId xmlns:p14="http://schemas.microsoft.com/office/powerpoint/2010/main" val="176145082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Recommended </a:t>
            </a:r>
            <a:r>
              <a:rPr lang="en-US" sz="2800" kern="0" dirty="0" smtClean="0">
                <a:solidFill>
                  <a:srgbClr val="2A6AB3"/>
                </a:solidFill>
                <a:latin typeface="Arial" pitchFamily="34" charset="0"/>
                <a:ea typeface="+mj-ea"/>
                <a:cs typeface="Arial" pitchFamily="34" charset="0"/>
              </a:rPr>
              <a:t>reading</a:t>
            </a:r>
            <a:endParaRPr lang="en-US" sz="2800" kern="0" dirty="0">
              <a:solidFill>
                <a:srgbClr val="2A6AB3"/>
              </a:solidFill>
              <a:latin typeface="Arial" pitchFamily="34" charset="0"/>
              <a:ea typeface="+mj-ea"/>
              <a:cs typeface="Arial" pitchFamily="34" charset="0"/>
            </a:endParaRPr>
          </a:p>
        </p:txBody>
      </p:sp>
      <p:sp>
        <p:nvSpPr>
          <p:cNvPr id="7" name="Rectangle 6"/>
          <p:cNvSpPr/>
          <p:nvPr/>
        </p:nvSpPr>
        <p:spPr>
          <a:xfrm>
            <a:off x="415925" y="1651000"/>
            <a:ext cx="8518324" cy="2318583"/>
          </a:xfrm>
          <a:prstGeom prst="rect">
            <a:avLst/>
          </a:prstGeom>
        </p:spPr>
        <p:txBody>
          <a:bodyPr wrap="square">
            <a:spAutoFit/>
          </a:bodyPr>
          <a:lstStyle/>
          <a:p>
            <a:pPr marL="285750" indent="-285750" eaLnBrk="0" hangingPunct="0">
              <a:spcAft>
                <a:spcPts val="1000"/>
              </a:spcAft>
              <a:buClr>
                <a:srgbClr val="2A6AB3"/>
              </a:buClr>
              <a:buFont typeface="Wingdings" charset="2"/>
              <a:buChar char="§"/>
              <a:defRPr/>
            </a:pPr>
            <a:r>
              <a:rPr lang="en-US" sz="1600" dirty="0" smtClean="0">
                <a:latin typeface="+mj-lt"/>
              </a:rPr>
              <a:t>The </a:t>
            </a:r>
            <a:r>
              <a:rPr lang="en-US" sz="1600" dirty="0">
                <a:latin typeface="+mj-lt"/>
              </a:rPr>
              <a:t>climate resilience story: </a:t>
            </a:r>
            <a:r>
              <a:rPr lang="en-US" sz="1600" dirty="0">
                <a:latin typeface="+mj-lt"/>
                <a:hlinkClick r:id="rId3"/>
              </a:rPr>
              <a:t>http://media.swissre.com/documents/sigma1_2014_en.pdf#page=</a:t>
            </a:r>
            <a:r>
              <a:rPr lang="en-US" sz="1600" dirty="0" smtClean="0">
                <a:latin typeface="+mj-lt"/>
                <a:hlinkClick r:id="rId3"/>
              </a:rPr>
              <a:t>17</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Short </a:t>
            </a:r>
            <a:r>
              <a:rPr lang="en-US" sz="1600" dirty="0">
                <a:latin typeface="+mj-lt"/>
              </a:rPr>
              <a:t>introduction to the </a:t>
            </a:r>
            <a:r>
              <a:rPr lang="en-US" sz="1600" dirty="0" smtClean="0">
                <a:latin typeface="+mj-lt"/>
              </a:rPr>
              <a:t>Economics of Climate Adaptation (ECA) </a:t>
            </a:r>
            <a:r>
              <a:rPr lang="en-US" sz="1600" dirty="0">
                <a:latin typeface="+mj-lt"/>
              </a:rPr>
              <a:t>methodology and global overview of case </a:t>
            </a:r>
            <a:r>
              <a:rPr lang="en-US" sz="1600" dirty="0" smtClean="0">
                <a:latin typeface="+mj-lt"/>
              </a:rPr>
              <a:t>studies done </a:t>
            </a:r>
            <a:r>
              <a:rPr lang="en-US" sz="1600" dirty="0">
                <a:latin typeface="+mj-lt"/>
              </a:rPr>
              <a:t>so </a:t>
            </a:r>
            <a:r>
              <a:rPr lang="en-US" sz="1600" dirty="0" smtClean="0">
                <a:latin typeface="+mj-lt"/>
              </a:rPr>
              <a:t>far: </a:t>
            </a:r>
            <a:r>
              <a:rPr lang="en-US" sz="1600" dirty="0" smtClean="0">
                <a:latin typeface="+mj-lt"/>
                <a:hlinkClick r:id="rId4"/>
              </a:rPr>
              <a:t>http</a:t>
            </a:r>
            <a:r>
              <a:rPr lang="en-US" sz="1600" dirty="0">
                <a:latin typeface="+mj-lt"/>
                <a:hlinkClick r:id="rId4"/>
              </a:rPr>
              <a:t>://media.swissre.com/documents/</a:t>
            </a:r>
            <a:r>
              <a:rPr lang="en-US" sz="1600" dirty="0" smtClean="0">
                <a:latin typeface="+mj-lt"/>
                <a:hlinkClick r:id="rId4"/>
              </a:rPr>
              <a:t>Economics_of_Climate_Adaptation_focus_infrastructure.pdf</a:t>
            </a:r>
            <a:r>
              <a:rPr lang="en-US" sz="1600" dirty="0" smtClean="0">
                <a:latin typeface="+mj-lt"/>
              </a:rPr>
              <a:t> </a:t>
            </a:r>
          </a:p>
          <a:p>
            <a:pPr marL="285750" indent="-285750" eaLnBrk="0" hangingPunct="0">
              <a:spcAft>
                <a:spcPts val="1000"/>
              </a:spcAft>
              <a:buClr>
                <a:srgbClr val="2A6AB3"/>
              </a:buClr>
              <a:buFont typeface="Wingdings" charset="2"/>
              <a:buChar char="§"/>
              <a:defRPr/>
            </a:pPr>
            <a:r>
              <a:rPr lang="en-US" sz="1600" dirty="0" smtClean="0">
                <a:latin typeface="+mj-lt"/>
              </a:rPr>
              <a:t>Reference</a:t>
            </a:r>
            <a:r>
              <a:rPr lang="en-US" sz="1600" dirty="0">
                <a:latin typeface="+mj-lt"/>
              </a:rPr>
              <a:t>: the climada manual (and access to the full tool, ready to use with MATLAB or Octave)</a:t>
            </a:r>
            <a:r>
              <a:rPr lang="en-US" sz="1600" dirty="0" smtClean="0">
                <a:latin typeface="+mj-lt"/>
              </a:rPr>
              <a:t>: </a:t>
            </a:r>
            <a:r>
              <a:rPr lang="en-US" sz="1600" dirty="0" smtClean="0">
                <a:latin typeface="+mj-lt"/>
                <a:hlinkClick r:id="rId5"/>
              </a:rPr>
              <a:t>https</a:t>
            </a:r>
            <a:r>
              <a:rPr lang="en-US" sz="1600" dirty="0">
                <a:latin typeface="+mj-lt"/>
                <a:hlinkClick r:id="rId5"/>
              </a:rPr>
              <a:t>://github.com/davidnbresch/climada/blob/master/docs/</a:t>
            </a:r>
            <a:r>
              <a:rPr lang="en-US" sz="1600" dirty="0" smtClean="0">
                <a:latin typeface="+mj-lt"/>
                <a:hlinkClick r:id="rId5"/>
              </a:rPr>
              <a:t>climada_manual.pdf</a:t>
            </a:r>
            <a:r>
              <a:rPr lang="en-US" sz="1600" dirty="0" smtClean="0">
                <a:latin typeface="+mj-lt"/>
              </a:rPr>
              <a:t> </a:t>
            </a:r>
            <a:endParaRPr lang="en-US" sz="1600" dirty="0">
              <a:latin typeface="+mj-lt"/>
            </a:endParaRPr>
          </a:p>
        </p:txBody>
      </p:sp>
    </p:spTree>
    <p:extLst>
      <p:ext uri="{BB962C8B-B14F-4D97-AF65-F5344CB8AC3E}">
        <p14:creationId xmlns:p14="http://schemas.microsoft.com/office/powerpoint/2010/main" val="233600329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smtClean="0">
                <a:solidFill>
                  <a:srgbClr val="2A6AB3"/>
                </a:solidFill>
                <a:latin typeface="+mn-lt"/>
                <a:ea typeface="+mj-ea"/>
                <a:cs typeface="Courier"/>
              </a:rPr>
              <a:t>A visual </a:t>
            </a:r>
            <a:r>
              <a:rPr lang="en-US" sz="2800" kern="0" dirty="0" smtClean="0">
                <a:solidFill>
                  <a:srgbClr val="2A6AB3"/>
                </a:solidFill>
                <a:latin typeface="+mn-lt"/>
                <a:ea typeface="+mj-ea"/>
                <a:cs typeface="Courier"/>
              </a:rPr>
              <a:t>primer in MATLAB: </a:t>
            </a:r>
            <a:r>
              <a:rPr lang="en-US" sz="2800" kern="0" dirty="0" err="1" smtClean="0">
                <a:solidFill>
                  <a:srgbClr val="2A6AB3"/>
                </a:solidFill>
                <a:latin typeface="Courier"/>
                <a:ea typeface="+mj-ea"/>
                <a:cs typeface="Courier"/>
              </a:rPr>
              <a:t>climada_demo</a:t>
            </a:r>
            <a:endParaRPr lang="en-US" sz="2800" kern="0" dirty="0">
              <a:solidFill>
                <a:srgbClr val="2A6AB3"/>
              </a:solidFill>
              <a:latin typeface="Courier"/>
              <a:ea typeface="+mj-ea"/>
              <a:cs typeface="Courier"/>
            </a:endParaRPr>
          </a:p>
        </p:txBody>
      </p:sp>
      <p:pic>
        <p:nvPicPr>
          <p:cNvPr id="2" name="Picture 1" descr="climada_dem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65" y="1583766"/>
            <a:ext cx="8822018" cy="4830680"/>
          </a:xfrm>
          <a:prstGeom prst="rect">
            <a:avLst/>
          </a:prstGeom>
        </p:spPr>
      </p:pic>
    </p:spTree>
    <p:extLst>
      <p:ext uri="{BB962C8B-B14F-4D97-AF65-F5344CB8AC3E}">
        <p14:creationId xmlns:p14="http://schemas.microsoft.com/office/powerpoint/2010/main" val="62562014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0" y="-1588"/>
            <a:ext cx="9144000" cy="6859588"/>
          </a:xfrm>
          <a:prstGeom prst="rect">
            <a:avLst/>
          </a:prstGeom>
          <a:solidFill>
            <a:schemeClr val="bg1"/>
          </a:solidFill>
          <a:ln w="9525" algn="ctr">
            <a:solidFill>
              <a:schemeClr val="bg1"/>
            </a:solidFill>
            <a:round/>
            <a:headEnd/>
            <a:tailEnd/>
          </a:ln>
        </p:spPr>
        <p:txBody>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en-GB" altLang="de-DE">
              <a:latin typeface="+mn-lt"/>
            </a:endParaRPr>
          </a:p>
        </p:txBody>
      </p:sp>
      <p:sp>
        <p:nvSpPr>
          <p:cNvPr id="36867" name="Rectangle 376"/>
          <p:cNvSpPr>
            <a:spLocks noChangeArrowheads="1"/>
          </p:cNvSpPr>
          <p:nvPr/>
        </p:nvSpPr>
        <p:spPr bwMode="auto">
          <a:xfrm>
            <a:off x="6680200" y="106363"/>
            <a:ext cx="1636713" cy="628650"/>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sp>
        <p:nvSpPr>
          <p:cNvPr id="36868" name="Rectangle 374"/>
          <p:cNvSpPr>
            <a:spLocks noChangeArrowheads="1"/>
          </p:cNvSpPr>
          <p:nvPr/>
        </p:nvSpPr>
        <p:spPr bwMode="auto">
          <a:xfrm>
            <a:off x="0" y="6092825"/>
            <a:ext cx="9144000" cy="765175"/>
          </a:xfrm>
          <a:prstGeom prst="rect">
            <a:avLst/>
          </a:prstGeom>
          <a:solidFill>
            <a:schemeClr val="bg1"/>
          </a:solidFill>
          <a:ln>
            <a:noFill/>
          </a:ln>
          <a:extLst>
            <a:ext uri="{91240B29-F687-4f45-9708-019B960494DF}">
              <a14:hiddenLine xmlns:a14="http://schemas.microsoft.com/office/drawing/2010/main" w="15875" algn="ctr">
                <a:solidFill>
                  <a:srgbClr val="000000"/>
                </a:solidFill>
                <a:round/>
                <a:headEnd/>
                <a:tailEnd/>
              </a14:hiddenLine>
            </a:ext>
          </a:extLst>
        </p:spPr>
        <p:txBody>
          <a:bodyPr lIns="64800" tIns="64800" rIns="64800" bIns="64800" anchor="ctr"/>
          <a:lstStyle>
            <a:lvl1pPr defTabSz="757238" eaLnBrk="0" hangingPunct="0">
              <a:defRPr sz="2400">
                <a:solidFill>
                  <a:schemeClr val="tx1"/>
                </a:solidFill>
                <a:latin typeface="Times" panose="02020603050405020304" pitchFamily="18" charset="0"/>
              </a:defRPr>
            </a:lvl1pPr>
            <a:lvl2pPr marL="742950" indent="-285750" defTabSz="757238" eaLnBrk="0" hangingPunct="0">
              <a:defRPr sz="2400">
                <a:solidFill>
                  <a:schemeClr val="tx1"/>
                </a:solidFill>
                <a:latin typeface="Times" panose="02020603050405020304" pitchFamily="18" charset="0"/>
              </a:defRPr>
            </a:lvl2pPr>
            <a:lvl3pPr marL="1143000" indent="-228600" defTabSz="757238" eaLnBrk="0" hangingPunct="0">
              <a:defRPr sz="2400">
                <a:solidFill>
                  <a:schemeClr val="tx1"/>
                </a:solidFill>
                <a:latin typeface="Times" panose="02020603050405020304" pitchFamily="18" charset="0"/>
              </a:defRPr>
            </a:lvl3pPr>
            <a:lvl4pPr marL="1600200" indent="-228600" defTabSz="757238" eaLnBrk="0" hangingPunct="0">
              <a:defRPr sz="2400">
                <a:solidFill>
                  <a:schemeClr val="tx1"/>
                </a:solidFill>
                <a:latin typeface="Times" panose="02020603050405020304" pitchFamily="18" charset="0"/>
              </a:defRPr>
            </a:lvl4pPr>
            <a:lvl5pPr marL="2057400" indent="-228600" defTabSz="757238" eaLnBrk="0" hangingPunct="0">
              <a:defRPr sz="2400">
                <a:solidFill>
                  <a:schemeClr val="tx1"/>
                </a:solidFill>
                <a:latin typeface="Times" panose="02020603050405020304" pitchFamily="18" charset="0"/>
              </a:defRPr>
            </a:lvl5pPr>
            <a:lvl6pPr marL="2514600" indent="-228600" defTabSz="757238"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757238"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757238"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757238" eaLnBrk="0" fontAlgn="base" hangingPunct="0">
              <a:spcBef>
                <a:spcPct val="0"/>
              </a:spcBef>
              <a:spcAft>
                <a:spcPct val="0"/>
              </a:spcAft>
              <a:defRPr sz="2400">
                <a:solidFill>
                  <a:schemeClr val="tx1"/>
                </a:solidFill>
                <a:latin typeface="Times" panose="02020603050405020304" pitchFamily="18" charset="0"/>
              </a:defRPr>
            </a:lvl9pPr>
          </a:lstStyle>
          <a:p>
            <a:pPr>
              <a:buClr>
                <a:srgbClr val="455F55"/>
              </a:buClr>
              <a:buSzPct val="80000"/>
              <a:buFont typeface="Wingdings" panose="05000000000000000000" pitchFamily="2" charset="2"/>
              <a:buNone/>
            </a:pPr>
            <a:endParaRPr lang="en-US" altLang="de-DE" sz="2000" b="1">
              <a:solidFill>
                <a:srgbClr val="455F55"/>
              </a:solidFill>
              <a:latin typeface="+mn-lt"/>
            </a:endParaRPr>
          </a:p>
        </p:txBody>
      </p:sp>
      <p:grpSp>
        <p:nvGrpSpPr>
          <p:cNvPr id="5" name="Group 6"/>
          <p:cNvGrpSpPr/>
          <p:nvPr/>
        </p:nvGrpSpPr>
        <p:grpSpPr>
          <a:xfrm>
            <a:off x="2515823" y="2406298"/>
            <a:ext cx="3660811" cy="2205692"/>
            <a:chOff x="251518" y="188640"/>
            <a:chExt cx="8637815" cy="5881647"/>
          </a:xfrm>
          <a:solidFill>
            <a:srgbClr val="DAE2E0"/>
          </a:solidFill>
        </p:grpSpPr>
        <p:sp>
          <p:nvSpPr>
            <p:cNvPr id="6" name="Freeform 5"/>
            <p:cNvSpPr>
              <a:spLocks/>
            </p:cNvSpPr>
            <p:nvPr/>
          </p:nvSpPr>
          <p:spPr bwMode="gray">
            <a:xfrm>
              <a:off x="1406341" y="1064412"/>
              <a:ext cx="445624" cy="446405"/>
            </a:xfrm>
            <a:custGeom>
              <a:avLst/>
              <a:gdLst>
                <a:gd name="T0" fmla="*/ 0 w 237"/>
                <a:gd name="T1" fmla="*/ 93403626 h 203"/>
                <a:gd name="T2" fmla="*/ 19307647 w 237"/>
                <a:gd name="T3" fmla="*/ 101799962 h 203"/>
                <a:gd name="T4" fmla="*/ 10861100 w 237"/>
                <a:gd name="T5" fmla="*/ 119641662 h 203"/>
                <a:gd name="T6" fmla="*/ 30168744 w 237"/>
                <a:gd name="T7" fmla="*/ 126987943 h 203"/>
                <a:gd name="T8" fmla="*/ 78438965 w 237"/>
                <a:gd name="T9" fmla="*/ 126987943 h 203"/>
                <a:gd name="T10" fmla="*/ 97746604 w 237"/>
                <a:gd name="T11" fmla="*/ 145878704 h 203"/>
                <a:gd name="T12" fmla="*/ 78438965 w 237"/>
                <a:gd name="T13" fmla="*/ 153224985 h 203"/>
                <a:gd name="T14" fmla="*/ 30168744 w 237"/>
                <a:gd name="T15" fmla="*/ 153224985 h 203"/>
                <a:gd name="T16" fmla="*/ 41029848 w 237"/>
                <a:gd name="T17" fmla="*/ 178411942 h 203"/>
                <a:gd name="T18" fmla="*/ 59131309 w 237"/>
                <a:gd name="T19" fmla="*/ 185758223 h 203"/>
                <a:gd name="T20" fmla="*/ 78438965 w 237"/>
                <a:gd name="T21" fmla="*/ 185758223 h 203"/>
                <a:gd name="T22" fmla="*/ 89300061 w 237"/>
                <a:gd name="T23" fmla="*/ 211996258 h 203"/>
                <a:gd name="T24" fmla="*/ 137570257 w 237"/>
                <a:gd name="T25" fmla="*/ 204648953 h 203"/>
                <a:gd name="T26" fmla="*/ 187046665 w 237"/>
                <a:gd name="T27" fmla="*/ 185758223 h 203"/>
                <a:gd name="T28" fmla="*/ 195494307 w 237"/>
                <a:gd name="T29" fmla="*/ 178411942 h 203"/>
                <a:gd name="T30" fmla="*/ 236524138 w 237"/>
                <a:gd name="T31" fmla="*/ 204648953 h 203"/>
                <a:gd name="T32" fmla="*/ 254624500 w 237"/>
                <a:gd name="T33" fmla="*/ 195203588 h 203"/>
                <a:gd name="T34" fmla="*/ 265485596 w 237"/>
                <a:gd name="T35" fmla="*/ 185758223 h 203"/>
                <a:gd name="T36" fmla="*/ 265485596 w 237"/>
                <a:gd name="T37" fmla="*/ 170016631 h 203"/>
                <a:gd name="T38" fmla="*/ 273933238 w 237"/>
                <a:gd name="T39" fmla="*/ 170016631 h 203"/>
                <a:gd name="T40" fmla="*/ 284793235 w 237"/>
                <a:gd name="T41" fmla="*/ 153224985 h 203"/>
                <a:gd name="T42" fmla="*/ 236524138 w 237"/>
                <a:gd name="T43" fmla="*/ 126987943 h 203"/>
                <a:gd name="T44" fmla="*/ 217215400 w 237"/>
                <a:gd name="T45" fmla="*/ 119641662 h 203"/>
                <a:gd name="T46" fmla="*/ 217215400 w 237"/>
                <a:gd name="T47" fmla="*/ 93403626 h 203"/>
                <a:gd name="T48" fmla="*/ 206354304 w 237"/>
                <a:gd name="T49" fmla="*/ 51425008 h 203"/>
                <a:gd name="T50" fmla="*/ 224455765 w 237"/>
                <a:gd name="T51" fmla="*/ 8396339 h 203"/>
                <a:gd name="T52" fmla="*/ 217215400 w 237"/>
                <a:gd name="T53" fmla="*/ 0 h 203"/>
                <a:gd name="T54" fmla="*/ 187046665 w 237"/>
                <a:gd name="T55" fmla="*/ 0 h 203"/>
                <a:gd name="T56" fmla="*/ 167739027 w 237"/>
                <a:gd name="T57" fmla="*/ 41979643 h 203"/>
                <a:gd name="T58" fmla="*/ 146016834 w 237"/>
                <a:gd name="T59" fmla="*/ 34633362 h 203"/>
                <a:gd name="T60" fmla="*/ 127915339 w 237"/>
                <a:gd name="T61" fmla="*/ 34633362 h 203"/>
                <a:gd name="T62" fmla="*/ 107401522 w 237"/>
                <a:gd name="T63" fmla="*/ 26237019 h 203"/>
                <a:gd name="T64" fmla="*/ 89300061 w 237"/>
                <a:gd name="T65" fmla="*/ 41979643 h 203"/>
                <a:gd name="T66" fmla="*/ 78438965 w 237"/>
                <a:gd name="T67" fmla="*/ 15742620 h 203"/>
                <a:gd name="T68" fmla="*/ 59131309 w 237"/>
                <a:gd name="T69" fmla="*/ 15742620 h 203"/>
                <a:gd name="T70" fmla="*/ 10861100 w 237"/>
                <a:gd name="T71" fmla="*/ 51425008 h 203"/>
                <a:gd name="T72" fmla="*/ 10861100 w 237"/>
                <a:gd name="T73" fmla="*/ 58771289 h 203"/>
                <a:gd name="T74" fmla="*/ 0 w 237"/>
                <a:gd name="T75" fmla="*/ 77662035 h 203"/>
                <a:gd name="T76" fmla="*/ 0 w 237"/>
                <a:gd name="T77" fmla="*/ 93403626 h 2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37"/>
                <a:gd name="T118" fmla="*/ 0 h 203"/>
                <a:gd name="T119" fmla="*/ 237 w 237"/>
                <a:gd name="T120" fmla="*/ 203 h 20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37" h="203">
                  <a:moveTo>
                    <a:pt x="0" y="89"/>
                  </a:moveTo>
                  <a:lnTo>
                    <a:pt x="16" y="97"/>
                  </a:lnTo>
                  <a:lnTo>
                    <a:pt x="9" y="114"/>
                  </a:lnTo>
                  <a:lnTo>
                    <a:pt x="25" y="121"/>
                  </a:lnTo>
                  <a:lnTo>
                    <a:pt x="65" y="121"/>
                  </a:lnTo>
                  <a:lnTo>
                    <a:pt x="81" y="139"/>
                  </a:lnTo>
                  <a:lnTo>
                    <a:pt x="65" y="146"/>
                  </a:lnTo>
                  <a:lnTo>
                    <a:pt x="25" y="146"/>
                  </a:lnTo>
                  <a:lnTo>
                    <a:pt x="34" y="170"/>
                  </a:lnTo>
                  <a:lnTo>
                    <a:pt x="49" y="177"/>
                  </a:lnTo>
                  <a:lnTo>
                    <a:pt x="65" y="177"/>
                  </a:lnTo>
                  <a:lnTo>
                    <a:pt x="74" y="202"/>
                  </a:lnTo>
                  <a:lnTo>
                    <a:pt x="114" y="195"/>
                  </a:lnTo>
                  <a:lnTo>
                    <a:pt x="155" y="177"/>
                  </a:lnTo>
                  <a:lnTo>
                    <a:pt x="162" y="170"/>
                  </a:lnTo>
                  <a:lnTo>
                    <a:pt x="196" y="195"/>
                  </a:lnTo>
                  <a:lnTo>
                    <a:pt x="211" y="186"/>
                  </a:lnTo>
                  <a:lnTo>
                    <a:pt x="220" y="177"/>
                  </a:lnTo>
                  <a:lnTo>
                    <a:pt x="220" y="162"/>
                  </a:lnTo>
                  <a:lnTo>
                    <a:pt x="227" y="162"/>
                  </a:lnTo>
                  <a:lnTo>
                    <a:pt x="236" y="146"/>
                  </a:lnTo>
                  <a:lnTo>
                    <a:pt x="196" y="121"/>
                  </a:lnTo>
                  <a:lnTo>
                    <a:pt x="180" y="114"/>
                  </a:lnTo>
                  <a:lnTo>
                    <a:pt x="180" y="89"/>
                  </a:lnTo>
                  <a:lnTo>
                    <a:pt x="171" y="49"/>
                  </a:lnTo>
                  <a:lnTo>
                    <a:pt x="186" y="8"/>
                  </a:lnTo>
                  <a:lnTo>
                    <a:pt x="180" y="0"/>
                  </a:lnTo>
                  <a:lnTo>
                    <a:pt x="155" y="0"/>
                  </a:lnTo>
                  <a:lnTo>
                    <a:pt x="139" y="40"/>
                  </a:lnTo>
                  <a:lnTo>
                    <a:pt x="121" y="33"/>
                  </a:lnTo>
                  <a:lnTo>
                    <a:pt x="106" y="33"/>
                  </a:lnTo>
                  <a:lnTo>
                    <a:pt x="89" y="25"/>
                  </a:lnTo>
                  <a:lnTo>
                    <a:pt x="74" y="40"/>
                  </a:lnTo>
                  <a:lnTo>
                    <a:pt x="65" y="15"/>
                  </a:lnTo>
                  <a:lnTo>
                    <a:pt x="49" y="15"/>
                  </a:lnTo>
                  <a:lnTo>
                    <a:pt x="9" y="49"/>
                  </a:lnTo>
                  <a:lnTo>
                    <a:pt x="9" y="56"/>
                  </a:lnTo>
                  <a:lnTo>
                    <a:pt x="0" y="74"/>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 name="Freeform 6"/>
            <p:cNvSpPr>
              <a:spLocks/>
            </p:cNvSpPr>
            <p:nvPr/>
          </p:nvSpPr>
          <p:spPr bwMode="gray">
            <a:xfrm>
              <a:off x="2107387" y="1043964"/>
              <a:ext cx="690176" cy="909851"/>
            </a:xfrm>
            <a:custGeom>
              <a:avLst/>
              <a:gdLst>
                <a:gd name="T0" fmla="*/ 41043254 w 367"/>
                <a:gd name="T1" fmla="*/ 155135558 h 414"/>
                <a:gd name="T2" fmla="*/ 119508413 w 367"/>
                <a:gd name="T3" fmla="*/ 170858376 h 414"/>
                <a:gd name="T4" fmla="*/ 158136731 w 367"/>
                <a:gd name="T5" fmla="*/ 179243470 h 414"/>
                <a:gd name="T6" fmla="*/ 176244494 w 367"/>
                <a:gd name="T7" fmla="*/ 155135558 h 414"/>
                <a:gd name="T8" fmla="*/ 216080254 w 367"/>
                <a:gd name="T9" fmla="*/ 194967312 h 414"/>
                <a:gd name="T10" fmla="*/ 225737874 w 367"/>
                <a:gd name="T11" fmla="*/ 204400798 h 414"/>
                <a:gd name="T12" fmla="*/ 254709635 w 367"/>
                <a:gd name="T13" fmla="*/ 236895852 h 414"/>
                <a:gd name="T14" fmla="*/ 236601872 w 367"/>
                <a:gd name="T15" fmla="*/ 306077545 h 414"/>
                <a:gd name="T16" fmla="*/ 236601872 w 367"/>
                <a:gd name="T17" fmla="*/ 332282242 h 414"/>
                <a:gd name="T18" fmla="*/ 187108492 w 367"/>
                <a:gd name="T19" fmla="*/ 340668360 h 414"/>
                <a:gd name="T20" fmla="*/ 176244494 w 367"/>
                <a:gd name="T21" fmla="*/ 366873057 h 414"/>
                <a:gd name="T22" fmla="*/ 216080254 w 367"/>
                <a:gd name="T23" fmla="*/ 357439571 h 414"/>
                <a:gd name="T24" fmla="*/ 274023777 w 367"/>
                <a:gd name="T25" fmla="*/ 382596899 h 414"/>
                <a:gd name="T26" fmla="*/ 315067083 w 367"/>
                <a:gd name="T27" fmla="*/ 416139322 h 414"/>
                <a:gd name="T28" fmla="*/ 363352986 w 367"/>
                <a:gd name="T29" fmla="*/ 432910533 h 414"/>
                <a:gd name="T30" fmla="*/ 323517226 w 367"/>
                <a:gd name="T31" fmla="*/ 390981993 h 414"/>
                <a:gd name="T32" fmla="*/ 374218083 w 367"/>
                <a:gd name="T33" fmla="*/ 408801597 h 414"/>
                <a:gd name="T34" fmla="*/ 393532225 w 367"/>
                <a:gd name="T35" fmla="*/ 382596899 h 414"/>
                <a:gd name="T36" fmla="*/ 382668226 w 367"/>
                <a:gd name="T37" fmla="*/ 357439571 h 414"/>
                <a:gd name="T38" fmla="*/ 344038844 w 367"/>
                <a:gd name="T39" fmla="*/ 314462639 h 414"/>
                <a:gd name="T40" fmla="*/ 374218083 w 367"/>
                <a:gd name="T41" fmla="*/ 314462639 h 414"/>
                <a:gd name="T42" fmla="*/ 401982367 w 367"/>
                <a:gd name="T43" fmla="*/ 340668360 h 414"/>
                <a:gd name="T44" fmla="*/ 422503986 w 367"/>
                <a:gd name="T45" fmla="*/ 322848756 h 414"/>
                <a:gd name="T46" fmla="*/ 382668226 w 367"/>
                <a:gd name="T47" fmla="*/ 236895852 h 414"/>
                <a:gd name="T48" fmla="*/ 333174846 w 367"/>
                <a:gd name="T49" fmla="*/ 221172009 h 414"/>
                <a:gd name="T50" fmla="*/ 353696464 w 367"/>
                <a:gd name="T51" fmla="*/ 194967312 h 414"/>
                <a:gd name="T52" fmla="*/ 344038844 w 367"/>
                <a:gd name="T53" fmla="*/ 170858376 h 414"/>
                <a:gd name="T54" fmla="*/ 302995607 w 367"/>
                <a:gd name="T55" fmla="*/ 136267562 h 414"/>
                <a:gd name="T56" fmla="*/ 265573634 w 367"/>
                <a:gd name="T57" fmla="*/ 102724084 h 414"/>
                <a:gd name="T58" fmla="*/ 236601872 w 367"/>
                <a:gd name="T59" fmla="*/ 60796552 h 414"/>
                <a:gd name="T60" fmla="*/ 187108492 w 367"/>
                <a:gd name="T61" fmla="*/ 51362042 h 414"/>
                <a:gd name="T62" fmla="*/ 147272732 w 367"/>
                <a:gd name="T63" fmla="*/ 60796552 h 414"/>
                <a:gd name="T64" fmla="*/ 137615078 w 367"/>
                <a:gd name="T65" fmla="*/ 51362042 h 414"/>
                <a:gd name="T66" fmla="*/ 127958556 w 367"/>
                <a:gd name="T67" fmla="*/ 9433490 h 414"/>
                <a:gd name="T68" fmla="*/ 108644415 w 367"/>
                <a:gd name="T69" fmla="*/ 0 h 414"/>
                <a:gd name="T70" fmla="*/ 59151017 w 367"/>
                <a:gd name="T71" fmla="*/ 77567779 h 414"/>
                <a:gd name="T72" fmla="*/ 48285920 w 367"/>
                <a:gd name="T73" fmla="*/ 87001265 h 414"/>
                <a:gd name="T74" fmla="*/ 71222493 w 367"/>
                <a:gd name="T75" fmla="*/ 17819612 h 414"/>
                <a:gd name="T76" fmla="*/ 41043254 w 367"/>
                <a:gd name="T77" fmla="*/ 0 h 414"/>
                <a:gd name="T78" fmla="*/ 0 w 367"/>
                <a:gd name="T79" fmla="*/ 68133269 h 4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7"/>
                <a:gd name="T121" fmla="*/ 0 h 414"/>
                <a:gd name="T122" fmla="*/ 367 w 367"/>
                <a:gd name="T123" fmla="*/ 414 h 4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7" h="414">
                  <a:moveTo>
                    <a:pt x="0" y="89"/>
                  </a:moveTo>
                  <a:lnTo>
                    <a:pt x="34" y="148"/>
                  </a:lnTo>
                  <a:lnTo>
                    <a:pt x="49" y="155"/>
                  </a:lnTo>
                  <a:lnTo>
                    <a:pt x="99" y="163"/>
                  </a:lnTo>
                  <a:lnTo>
                    <a:pt x="106" y="163"/>
                  </a:lnTo>
                  <a:lnTo>
                    <a:pt x="131" y="171"/>
                  </a:lnTo>
                  <a:lnTo>
                    <a:pt x="139" y="171"/>
                  </a:lnTo>
                  <a:lnTo>
                    <a:pt x="146" y="148"/>
                  </a:lnTo>
                  <a:lnTo>
                    <a:pt x="155" y="163"/>
                  </a:lnTo>
                  <a:lnTo>
                    <a:pt x="179" y="186"/>
                  </a:lnTo>
                  <a:lnTo>
                    <a:pt x="171" y="204"/>
                  </a:lnTo>
                  <a:lnTo>
                    <a:pt x="187" y="195"/>
                  </a:lnTo>
                  <a:lnTo>
                    <a:pt x="196" y="211"/>
                  </a:lnTo>
                  <a:lnTo>
                    <a:pt x="211" y="226"/>
                  </a:lnTo>
                  <a:lnTo>
                    <a:pt x="220" y="251"/>
                  </a:lnTo>
                  <a:lnTo>
                    <a:pt x="196" y="292"/>
                  </a:lnTo>
                  <a:lnTo>
                    <a:pt x="202" y="308"/>
                  </a:lnTo>
                  <a:lnTo>
                    <a:pt x="196" y="317"/>
                  </a:lnTo>
                  <a:lnTo>
                    <a:pt x="155" y="308"/>
                  </a:lnTo>
                  <a:lnTo>
                    <a:pt x="155" y="325"/>
                  </a:lnTo>
                  <a:lnTo>
                    <a:pt x="146" y="325"/>
                  </a:lnTo>
                  <a:lnTo>
                    <a:pt x="146" y="350"/>
                  </a:lnTo>
                  <a:lnTo>
                    <a:pt x="171" y="350"/>
                  </a:lnTo>
                  <a:lnTo>
                    <a:pt x="179" y="341"/>
                  </a:lnTo>
                  <a:lnTo>
                    <a:pt x="196" y="341"/>
                  </a:lnTo>
                  <a:lnTo>
                    <a:pt x="227" y="365"/>
                  </a:lnTo>
                  <a:lnTo>
                    <a:pt x="227" y="373"/>
                  </a:lnTo>
                  <a:lnTo>
                    <a:pt x="261" y="397"/>
                  </a:lnTo>
                  <a:lnTo>
                    <a:pt x="276" y="407"/>
                  </a:lnTo>
                  <a:lnTo>
                    <a:pt x="301" y="413"/>
                  </a:lnTo>
                  <a:lnTo>
                    <a:pt x="301" y="407"/>
                  </a:lnTo>
                  <a:lnTo>
                    <a:pt x="268" y="373"/>
                  </a:lnTo>
                  <a:lnTo>
                    <a:pt x="268" y="357"/>
                  </a:lnTo>
                  <a:lnTo>
                    <a:pt x="310" y="390"/>
                  </a:lnTo>
                  <a:lnTo>
                    <a:pt x="326" y="390"/>
                  </a:lnTo>
                  <a:lnTo>
                    <a:pt x="326" y="365"/>
                  </a:lnTo>
                  <a:lnTo>
                    <a:pt x="317" y="357"/>
                  </a:lnTo>
                  <a:lnTo>
                    <a:pt x="317" y="341"/>
                  </a:lnTo>
                  <a:lnTo>
                    <a:pt x="293" y="317"/>
                  </a:lnTo>
                  <a:lnTo>
                    <a:pt x="285" y="300"/>
                  </a:lnTo>
                  <a:lnTo>
                    <a:pt x="293" y="285"/>
                  </a:lnTo>
                  <a:lnTo>
                    <a:pt x="310" y="300"/>
                  </a:lnTo>
                  <a:lnTo>
                    <a:pt x="317" y="317"/>
                  </a:lnTo>
                  <a:lnTo>
                    <a:pt x="333" y="325"/>
                  </a:lnTo>
                  <a:lnTo>
                    <a:pt x="333" y="308"/>
                  </a:lnTo>
                  <a:lnTo>
                    <a:pt x="350" y="308"/>
                  </a:lnTo>
                  <a:lnTo>
                    <a:pt x="366" y="276"/>
                  </a:lnTo>
                  <a:lnTo>
                    <a:pt x="317" y="226"/>
                  </a:lnTo>
                  <a:lnTo>
                    <a:pt x="293" y="226"/>
                  </a:lnTo>
                  <a:lnTo>
                    <a:pt x="276" y="211"/>
                  </a:lnTo>
                  <a:lnTo>
                    <a:pt x="276" y="195"/>
                  </a:lnTo>
                  <a:lnTo>
                    <a:pt x="293" y="186"/>
                  </a:lnTo>
                  <a:lnTo>
                    <a:pt x="276" y="171"/>
                  </a:lnTo>
                  <a:lnTo>
                    <a:pt x="285" y="163"/>
                  </a:lnTo>
                  <a:lnTo>
                    <a:pt x="276" y="139"/>
                  </a:lnTo>
                  <a:lnTo>
                    <a:pt x="251" y="130"/>
                  </a:lnTo>
                  <a:lnTo>
                    <a:pt x="236" y="106"/>
                  </a:lnTo>
                  <a:lnTo>
                    <a:pt x="220" y="98"/>
                  </a:lnTo>
                  <a:lnTo>
                    <a:pt x="202" y="89"/>
                  </a:lnTo>
                  <a:lnTo>
                    <a:pt x="196" y="58"/>
                  </a:lnTo>
                  <a:lnTo>
                    <a:pt x="179" y="58"/>
                  </a:lnTo>
                  <a:lnTo>
                    <a:pt x="155" y="49"/>
                  </a:lnTo>
                  <a:lnTo>
                    <a:pt x="139" y="58"/>
                  </a:lnTo>
                  <a:lnTo>
                    <a:pt x="122" y="58"/>
                  </a:lnTo>
                  <a:lnTo>
                    <a:pt x="106" y="74"/>
                  </a:lnTo>
                  <a:lnTo>
                    <a:pt x="114" y="49"/>
                  </a:lnTo>
                  <a:lnTo>
                    <a:pt x="106" y="34"/>
                  </a:lnTo>
                  <a:lnTo>
                    <a:pt x="106" y="9"/>
                  </a:lnTo>
                  <a:lnTo>
                    <a:pt x="106" y="0"/>
                  </a:lnTo>
                  <a:lnTo>
                    <a:pt x="90" y="0"/>
                  </a:lnTo>
                  <a:lnTo>
                    <a:pt x="59" y="42"/>
                  </a:lnTo>
                  <a:lnTo>
                    <a:pt x="49" y="74"/>
                  </a:lnTo>
                  <a:lnTo>
                    <a:pt x="59" y="98"/>
                  </a:lnTo>
                  <a:lnTo>
                    <a:pt x="40" y="83"/>
                  </a:lnTo>
                  <a:lnTo>
                    <a:pt x="40" y="42"/>
                  </a:lnTo>
                  <a:lnTo>
                    <a:pt x="59" y="17"/>
                  </a:lnTo>
                  <a:lnTo>
                    <a:pt x="74" y="0"/>
                  </a:lnTo>
                  <a:lnTo>
                    <a:pt x="34" y="0"/>
                  </a:lnTo>
                  <a:lnTo>
                    <a:pt x="9" y="34"/>
                  </a:lnTo>
                  <a:lnTo>
                    <a:pt x="0" y="6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 name="Freeform 7"/>
            <p:cNvSpPr>
              <a:spLocks/>
            </p:cNvSpPr>
            <p:nvPr/>
          </p:nvSpPr>
          <p:spPr bwMode="gray">
            <a:xfrm>
              <a:off x="1273197" y="2584237"/>
              <a:ext cx="1383069" cy="868956"/>
            </a:xfrm>
            <a:custGeom>
              <a:avLst/>
              <a:gdLst>
                <a:gd name="T0" fmla="*/ 455546721 w 738"/>
                <a:gd name="T1" fmla="*/ 0 h 396"/>
                <a:gd name="T2" fmla="*/ 503498993 w 738"/>
                <a:gd name="T3" fmla="*/ 33439922 h 396"/>
                <a:gd name="T4" fmla="*/ 514289240 w 738"/>
                <a:gd name="T5" fmla="*/ 50159887 h 396"/>
                <a:gd name="T6" fmla="*/ 552650181 w 738"/>
                <a:gd name="T7" fmla="*/ 58519866 h 396"/>
                <a:gd name="T8" fmla="*/ 604199339 w 738"/>
                <a:gd name="T9" fmla="*/ 58519866 h 396"/>
                <a:gd name="T10" fmla="*/ 622181988 w 738"/>
                <a:gd name="T11" fmla="*/ 75239839 h 396"/>
                <a:gd name="T12" fmla="*/ 574229716 w 738"/>
                <a:gd name="T13" fmla="*/ 91959796 h 396"/>
                <a:gd name="T14" fmla="*/ 563439333 w 738"/>
                <a:gd name="T15" fmla="*/ 151525442 h 396"/>
                <a:gd name="T16" fmla="*/ 581422119 w 738"/>
                <a:gd name="T17" fmla="*/ 107635012 h 396"/>
                <a:gd name="T18" fmla="*/ 604199339 w 738"/>
                <a:gd name="T19" fmla="*/ 75239839 h 396"/>
                <a:gd name="T20" fmla="*/ 622181988 w 738"/>
                <a:gd name="T21" fmla="*/ 118085496 h 396"/>
                <a:gd name="T22" fmla="*/ 652151611 w 738"/>
                <a:gd name="T23" fmla="*/ 127490216 h 396"/>
                <a:gd name="T24" fmla="*/ 660544025 w 738"/>
                <a:gd name="T25" fmla="*/ 151525442 h 396"/>
                <a:gd name="T26" fmla="*/ 738465920 w 738"/>
                <a:gd name="T27" fmla="*/ 118085496 h 396"/>
                <a:gd name="T28" fmla="*/ 805599757 w 738"/>
                <a:gd name="T29" fmla="*/ 91959796 h 396"/>
                <a:gd name="T30" fmla="*/ 854749851 w 738"/>
                <a:gd name="T31" fmla="*/ 50159887 h 396"/>
                <a:gd name="T32" fmla="*/ 875130333 w 738"/>
                <a:gd name="T33" fmla="*/ 75239839 h 396"/>
                <a:gd name="T34" fmla="*/ 875130333 w 738"/>
                <a:gd name="T35" fmla="*/ 101364517 h 396"/>
                <a:gd name="T36" fmla="*/ 827178061 w 738"/>
                <a:gd name="T37" fmla="*/ 151525442 h 396"/>
                <a:gd name="T38" fmla="*/ 805599757 w 738"/>
                <a:gd name="T39" fmla="*/ 151525442 h 396"/>
                <a:gd name="T40" fmla="*/ 768436637 w 738"/>
                <a:gd name="T41" fmla="*/ 202730055 h 396"/>
                <a:gd name="T42" fmla="*/ 748056155 w 738"/>
                <a:gd name="T43" fmla="*/ 227809991 h 396"/>
                <a:gd name="T44" fmla="*/ 738465920 w 738"/>
                <a:gd name="T45" fmla="*/ 186010098 h 396"/>
                <a:gd name="T46" fmla="*/ 748056155 w 738"/>
                <a:gd name="T47" fmla="*/ 252889927 h 396"/>
                <a:gd name="T48" fmla="*/ 670134261 w 738"/>
                <a:gd name="T49" fmla="*/ 312455605 h 396"/>
                <a:gd name="T50" fmla="*/ 679724496 w 738"/>
                <a:gd name="T51" fmla="*/ 413820089 h 396"/>
                <a:gd name="T52" fmla="*/ 641362459 w 738"/>
                <a:gd name="T53" fmla="*/ 387695412 h 396"/>
                <a:gd name="T54" fmla="*/ 604199339 w 738"/>
                <a:gd name="T55" fmla="*/ 345895519 h 396"/>
                <a:gd name="T56" fmla="*/ 533469710 w 738"/>
                <a:gd name="T57" fmla="*/ 345895519 h 396"/>
                <a:gd name="T58" fmla="*/ 503498993 w 738"/>
                <a:gd name="T59" fmla="*/ 345895519 h 396"/>
                <a:gd name="T60" fmla="*/ 417185779 w 738"/>
                <a:gd name="T61" fmla="*/ 380380175 h 396"/>
                <a:gd name="T62" fmla="*/ 350051942 w 738"/>
                <a:gd name="T63" fmla="*/ 345895519 h 396"/>
                <a:gd name="T64" fmla="*/ 321281235 w 738"/>
                <a:gd name="T65" fmla="*/ 354255498 h 396"/>
                <a:gd name="T66" fmla="*/ 280521298 w 738"/>
                <a:gd name="T67" fmla="*/ 312455605 h 396"/>
                <a:gd name="T68" fmla="*/ 116283965 w 738"/>
                <a:gd name="T69" fmla="*/ 303049862 h 396"/>
                <a:gd name="T70" fmla="*/ 97103495 w 738"/>
                <a:gd name="T71" fmla="*/ 279014668 h 396"/>
                <a:gd name="T72" fmla="*/ 38362054 w 738"/>
                <a:gd name="T73" fmla="*/ 244529948 h 396"/>
                <a:gd name="T74" fmla="*/ 28771810 w 738"/>
                <a:gd name="T75" fmla="*/ 219450013 h 396"/>
                <a:gd name="T76" fmla="*/ 28771810 w 738"/>
                <a:gd name="T77" fmla="*/ 211090034 h 396"/>
                <a:gd name="T78" fmla="*/ 0 w 738"/>
                <a:gd name="T79" fmla="*/ 176605378 h 396"/>
                <a:gd name="T80" fmla="*/ 8391321 w 738"/>
                <a:gd name="T81" fmla="*/ 65835103 h 396"/>
                <a:gd name="T82" fmla="*/ 19180479 w 738"/>
                <a:gd name="T83" fmla="*/ 41799909 h 39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8"/>
                <a:gd name="T127" fmla="*/ 0 h 396"/>
                <a:gd name="T128" fmla="*/ 738 w 738"/>
                <a:gd name="T129" fmla="*/ 396 h 39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8" h="396">
                  <a:moveTo>
                    <a:pt x="24" y="8"/>
                  </a:moveTo>
                  <a:lnTo>
                    <a:pt x="373" y="8"/>
                  </a:lnTo>
                  <a:lnTo>
                    <a:pt x="380" y="0"/>
                  </a:lnTo>
                  <a:lnTo>
                    <a:pt x="389" y="16"/>
                  </a:lnTo>
                  <a:lnTo>
                    <a:pt x="405" y="16"/>
                  </a:lnTo>
                  <a:lnTo>
                    <a:pt x="420" y="32"/>
                  </a:lnTo>
                  <a:lnTo>
                    <a:pt x="445" y="32"/>
                  </a:lnTo>
                  <a:lnTo>
                    <a:pt x="414" y="56"/>
                  </a:lnTo>
                  <a:lnTo>
                    <a:pt x="429" y="48"/>
                  </a:lnTo>
                  <a:lnTo>
                    <a:pt x="438" y="56"/>
                  </a:lnTo>
                  <a:lnTo>
                    <a:pt x="461" y="48"/>
                  </a:lnTo>
                  <a:lnTo>
                    <a:pt x="461" y="56"/>
                  </a:lnTo>
                  <a:lnTo>
                    <a:pt x="470" y="48"/>
                  </a:lnTo>
                  <a:lnTo>
                    <a:pt x="479" y="56"/>
                  </a:lnTo>
                  <a:lnTo>
                    <a:pt x="504" y="56"/>
                  </a:lnTo>
                  <a:lnTo>
                    <a:pt x="510" y="56"/>
                  </a:lnTo>
                  <a:lnTo>
                    <a:pt x="519" y="63"/>
                  </a:lnTo>
                  <a:lnTo>
                    <a:pt x="519" y="72"/>
                  </a:lnTo>
                  <a:lnTo>
                    <a:pt x="479" y="72"/>
                  </a:lnTo>
                  <a:lnTo>
                    <a:pt x="470" y="97"/>
                  </a:lnTo>
                  <a:lnTo>
                    <a:pt x="479" y="88"/>
                  </a:lnTo>
                  <a:lnTo>
                    <a:pt x="470" y="122"/>
                  </a:lnTo>
                  <a:lnTo>
                    <a:pt x="470" y="137"/>
                  </a:lnTo>
                  <a:lnTo>
                    <a:pt x="470" y="145"/>
                  </a:lnTo>
                  <a:lnTo>
                    <a:pt x="479" y="145"/>
                  </a:lnTo>
                  <a:lnTo>
                    <a:pt x="485" y="137"/>
                  </a:lnTo>
                  <a:lnTo>
                    <a:pt x="485" y="103"/>
                  </a:lnTo>
                  <a:lnTo>
                    <a:pt x="494" y="88"/>
                  </a:lnTo>
                  <a:lnTo>
                    <a:pt x="504" y="81"/>
                  </a:lnTo>
                  <a:lnTo>
                    <a:pt x="504" y="72"/>
                  </a:lnTo>
                  <a:lnTo>
                    <a:pt x="526" y="81"/>
                  </a:lnTo>
                  <a:lnTo>
                    <a:pt x="526" y="97"/>
                  </a:lnTo>
                  <a:lnTo>
                    <a:pt x="519" y="113"/>
                  </a:lnTo>
                  <a:lnTo>
                    <a:pt x="535" y="103"/>
                  </a:lnTo>
                  <a:lnTo>
                    <a:pt x="535" y="122"/>
                  </a:lnTo>
                  <a:lnTo>
                    <a:pt x="544" y="122"/>
                  </a:lnTo>
                  <a:lnTo>
                    <a:pt x="526" y="145"/>
                  </a:lnTo>
                  <a:lnTo>
                    <a:pt x="535" y="145"/>
                  </a:lnTo>
                  <a:lnTo>
                    <a:pt x="551" y="145"/>
                  </a:lnTo>
                  <a:lnTo>
                    <a:pt x="584" y="122"/>
                  </a:lnTo>
                  <a:lnTo>
                    <a:pt x="584" y="113"/>
                  </a:lnTo>
                  <a:lnTo>
                    <a:pt x="616" y="113"/>
                  </a:lnTo>
                  <a:lnTo>
                    <a:pt x="616" y="97"/>
                  </a:lnTo>
                  <a:lnTo>
                    <a:pt x="632" y="88"/>
                  </a:lnTo>
                  <a:lnTo>
                    <a:pt x="672" y="88"/>
                  </a:lnTo>
                  <a:lnTo>
                    <a:pt x="690" y="81"/>
                  </a:lnTo>
                  <a:lnTo>
                    <a:pt x="706" y="40"/>
                  </a:lnTo>
                  <a:lnTo>
                    <a:pt x="713" y="48"/>
                  </a:lnTo>
                  <a:lnTo>
                    <a:pt x="721" y="40"/>
                  </a:lnTo>
                  <a:lnTo>
                    <a:pt x="721" y="48"/>
                  </a:lnTo>
                  <a:lnTo>
                    <a:pt x="730" y="72"/>
                  </a:lnTo>
                  <a:lnTo>
                    <a:pt x="738" y="81"/>
                  </a:lnTo>
                  <a:lnTo>
                    <a:pt x="738" y="88"/>
                  </a:lnTo>
                  <a:lnTo>
                    <a:pt x="730" y="97"/>
                  </a:lnTo>
                  <a:lnTo>
                    <a:pt x="713" y="97"/>
                  </a:lnTo>
                  <a:lnTo>
                    <a:pt x="681" y="128"/>
                  </a:lnTo>
                  <a:lnTo>
                    <a:pt x="690" y="145"/>
                  </a:lnTo>
                  <a:lnTo>
                    <a:pt x="696" y="137"/>
                  </a:lnTo>
                  <a:lnTo>
                    <a:pt x="696" y="153"/>
                  </a:lnTo>
                  <a:lnTo>
                    <a:pt x="672" y="145"/>
                  </a:lnTo>
                  <a:lnTo>
                    <a:pt x="656" y="153"/>
                  </a:lnTo>
                  <a:lnTo>
                    <a:pt x="647" y="162"/>
                  </a:lnTo>
                  <a:lnTo>
                    <a:pt x="641" y="194"/>
                  </a:lnTo>
                  <a:lnTo>
                    <a:pt x="632" y="185"/>
                  </a:lnTo>
                  <a:lnTo>
                    <a:pt x="632" y="194"/>
                  </a:lnTo>
                  <a:lnTo>
                    <a:pt x="624" y="218"/>
                  </a:lnTo>
                  <a:lnTo>
                    <a:pt x="624" y="202"/>
                  </a:lnTo>
                  <a:lnTo>
                    <a:pt x="616" y="194"/>
                  </a:lnTo>
                  <a:lnTo>
                    <a:pt x="616" y="178"/>
                  </a:lnTo>
                  <a:lnTo>
                    <a:pt x="607" y="194"/>
                  </a:lnTo>
                  <a:lnTo>
                    <a:pt x="616" y="218"/>
                  </a:lnTo>
                  <a:lnTo>
                    <a:pt x="624" y="242"/>
                  </a:lnTo>
                  <a:lnTo>
                    <a:pt x="616" y="259"/>
                  </a:lnTo>
                  <a:lnTo>
                    <a:pt x="584" y="274"/>
                  </a:lnTo>
                  <a:lnTo>
                    <a:pt x="559" y="299"/>
                  </a:lnTo>
                  <a:lnTo>
                    <a:pt x="551" y="315"/>
                  </a:lnTo>
                  <a:lnTo>
                    <a:pt x="567" y="371"/>
                  </a:lnTo>
                  <a:lnTo>
                    <a:pt x="567" y="396"/>
                  </a:lnTo>
                  <a:lnTo>
                    <a:pt x="559" y="396"/>
                  </a:lnTo>
                  <a:lnTo>
                    <a:pt x="551" y="387"/>
                  </a:lnTo>
                  <a:lnTo>
                    <a:pt x="535" y="371"/>
                  </a:lnTo>
                  <a:lnTo>
                    <a:pt x="535" y="339"/>
                  </a:lnTo>
                  <a:lnTo>
                    <a:pt x="519" y="324"/>
                  </a:lnTo>
                  <a:lnTo>
                    <a:pt x="504" y="331"/>
                  </a:lnTo>
                  <a:lnTo>
                    <a:pt x="504" y="324"/>
                  </a:lnTo>
                  <a:lnTo>
                    <a:pt x="454" y="324"/>
                  </a:lnTo>
                  <a:lnTo>
                    <a:pt x="445" y="331"/>
                  </a:lnTo>
                  <a:lnTo>
                    <a:pt x="454" y="339"/>
                  </a:lnTo>
                  <a:lnTo>
                    <a:pt x="429" y="339"/>
                  </a:lnTo>
                  <a:lnTo>
                    <a:pt x="420" y="331"/>
                  </a:lnTo>
                  <a:lnTo>
                    <a:pt x="397" y="331"/>
                  </a:lnTo>
                  <a:lnTo>
                    <a:pt x="380" y="339"/>
                  </a:lnTo>
                  <a:lnTo>
                    <a:pt x="348" y="364"/>
                  </a:lnTo>
                  <a:lnTo>
                    <a:pt x="348" y="387"/>
                  </a:lnTo>
                  <a:lnTo>
                    <a:pt x="323" y="380"/>
                  </a:lnTo>
                  <a:lnTo>
                    <a:pt x="292" y="331"/>
                  </a:lnTo>
                  <a:lnTo>
                    <a:pt x="283" y="331"/>
                  </a:lnTo>
                  <a:lnTo>
                    <a:pt x="276" y="339"/>
                  </a:lnTo>
                  <a:lnTo>
                    <a:pt x="268" y="339"/>
                  </a:lnTo>
                  <a:lnTo>
                    <a:pt x="252" y="331"/>
                  </a:lnTo>
                  <a:lnTo>
                    <a:pt x="252" y="315"/>
                  </a:lnTo>
                  <a:lnTo>
                    <a:pt x="234" y="299"/>
                  </a:lnTo>
                  <a:lnTo>
                    <a:pt x="169" y="308"/>
                  </a:lnTo>
                  <a:lnTo>
                    <a:pt x="121" y="290"/>
                  </a:lnTo>
                  <a:lnTo>
                    <a:pt x="97" y="290"/>
                  </a:lnTo>
                  <a:lnTo>
                    <a:pt x="88" y="274"/>
                  </a:lnTo>
                  <a:lnTo>
                    <a:pt x="81" y="274"/>
                  </a:lnTo>
                  <a:lnTo>
                    <a:pt x="81" y="267"/>
                  </a:lnTo>
                  <a:lnTo>
                    <a:pt x="47" y="259"/>
                  </a:lnTo>
                  <a:lnTo>
                    <a:pt x="47" y="250"/>
                  </a:lnTo>
                  <a:lnTo>
                    <a:pt x="32" y="234"/>
                  </a:lnTo>
                  <a:lnTo>
                    <a:pt x="32" y="218"/>
                  </a:lnTo>
                  <a:lnTo>
                    <a:pt x="24" y="218"/>
                  </a:lnTo>
                  <a:lnTo>
                    <a:pt x="24" y="210"/>
                  </a:lnTo>
                  <a:lnTo>
                    <a:pt x="32" y="210"/>
                  </a:lnTo>
                  <a:lnTo>
                    <a:pt x="32" y="202"/>
                  </a:lnTo>
                  <a:lnTo>
                    <a:pt x="24" y="202"/>
                  </a:lnTo>
                  <a:lnTo>
                    <a:pt x="7" y="185"/>
                  </a:lnTo>
                  <a:lnTo>
                    <a:pt x="7" y="178"/>
                  </a:lnTo>
                  <a:lnTo>
                    <a:pt x="0" y="169"/>
                  </a:lnTo>
                  <a:lnTo>
                    <a:pt x="7" y="145"/>
                  </a:lnTo>
                  <a:lnTo>
                    <a:pt x="0" y="122"/>
                  </a:lnTo>
                  <a:lnTo>
                    <a:pt x="7" y="63"/>
                  </a:lnTo>
                  <a:lnTo>
                    <a:pt x="0" y="23"/>
                  </a:lnTo>
                  <a:lnTo>
                    <a:pt x="16" y="23"/>
                  </a:lnTo>
                  <a:lnTo>
                    <a:pt x="16" y="40"/>
                  </a:lnTo>
                  <a:lnTo>
                    <a:pt x="24" y="40"/>
                  </a:lnTo>
                  <a:lnTo>
                    <a:pt x="24"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 name="Freeform 8"/>
            <p:cNvSpPr>
              <a:spLocks/>
            </p:cNvSpPr>
            <p:nvPr/>
          </p:nvSpPr>
          <p:spPr bwMode="gray">
            <a:xfrm>
              <a:off x="873761" y="1009892"/>
              <a:ext cx="2059658" cy="1887854"/>
            </a:xfrm>
            <a:custGeom>
              <a:avLst/>
              <a:gdLst>
                <a:gd name="T0" fmla="*/ 911311048 w 1096"/>
                <a:gd name="T1" fmla="*/ 889978593 h 860"/>
                <a:gd name="T2" fmla="*/ 919748593 w 1096"/>
                <a:gd name="T3" fmla="*/ 864879816 h 860"/>
                <a:gd name="T4" fmla="*/ 929392755 w 1096"/>
                <a:gd name="T5" fmla="*/ 822001331 h 860"/>
                <a:gd name="T6" fmla="*/ 851038326 w 1096"/>
                <a:gd name="T7" fmla="*/ 780169012 h 860"/>
                <a:gd name="T8" fmla="*/ 761836411 w 1096"/>
                <a:gd name="T9" fmla="*/ 780169012 h 860"/>
                <a:gd name="T10" fmla="*/ 705181348 w 1096"/>
                <a:gd name="T11" fmla="*/ 755070235 h 860"/>
                <a:gd name="T12" fmla="*/ 206129769 w 1096"/>
                <a:gd name="T13" fmla="*/ 711146607 h 860"/>
                <a:gd name="T14" fmla="*/ 166350892 w 1096"/>
                <a:gd name="T15" fmla="*/ 643169344 h 860"/>
                <a:gd name="T16" fmla="*/ 109694697 w 1096"/>
                <a:gd name="T17" fmla="*/ 533359635 h 860"/>
                <a:gd name="T18" fmla="*/ 57860600 w 1096"/>
                <a:gd name="T19" fmla="*/ 526039542 h 860"/>
                <a:gd name="T20" fmla="*/ 0 w 1096"/>
                <a:gd name="T21" fmla="*/ 491527317 h 860"/>
                <a:gd name="T22" fmla="*/ 79558885 w 1096"/>
                <a:gd name="T23" fmla="*/ 211251944 h 860"/>
                <a:gd name="T24" fmla="*/ 177199477 w 1096"/>
                <a:gd name="T25" fmla="*/ 171511957 h 860"/>
                <a:gd name="T26" fmla="*/ 225416996 w 1096"/>
                <a:gd name="T27" fmla="*/ 178832051 h 860"/>
                <a:gd name="T28" fmla="*/ 255552808 w 1096"/>
                <a:gd name="T29" fmla="*/ 203931851 h 860"/>
                <a:gd name="T30" fmla="*/ 323057622 w 1096"/>
                <a:gd name="T31" fmla="*/ 203931851 h 860"/>
                <a:gd name="T32" fmla="*/ 411054017 w 1096"/>
                <a:gd name="T33" fmla="*/ 230076794 h 860"/>
                <a:gd name="T34" fmla="*/ 431546765 w 1096"/>
                <a:gd name="T35" fmla="*/ 272954320 h 860"/>
                <a:gd name="T36" fmla="*/ 500257031 w 1096"/>
                <a:gd name="T37" fmla="*/ 246809313 h 860"/>
                <a:gd name="T38" fmla="*/ 607540790 w 1096"/>
                <a:gd name="T39" fmla="*/ 263542854 h 860"/>
                <a:gd name="T40" fmla="*/ 665401374 w 1096"/>
                <a:gd name="T41" fmla="*/ 237396888 h 860"/>
                <a:gd name="T42" fmla="*/ 685894121 w 1096"/>
                <a:gd name="T43" fmla="*/ 211251944 h 860"/>
                <a:gd name="T44" fmla="*/ 695537186 w 1096"/>
                <a:gd name="T45" fmla="*/ 272954320 h 860"/>
                <a:gd name="T46" fmla="*/ 724467477 w 1096"/>
                <a:gd name="T47" fmla="*/ 203931851 h 860"/>
                <a:gd name="T48" fmla="*/ 713618892 w 1096"/>
                <a:gd name="T49" fmla="*/ 109809613 h 860"/>
                <a:gd name="T50" fmla="*/ 743754704 w 1096"/>
                <a:gd name="T51" fmla="*/ 0 h 860"/>
                <a:gd name="T52" fmla="*/ 743754704 w 1096"/>
                <a:gd name="T53" fmla="*/ 67977294 h 860"/>
                <a:gd name="T54" fmla="*/ 761836411 w 1096"/>
                <a:gd name="T55" fmla="*/ 178832051 h 860"/>
                <a:gd name="T56" fmla="*/ 802821906 w 1096"/>
                <a:gd name="T57" fmla="*/ 211251944 h 860"/>
                <a:gd name="T58" fmla="*/ 840189742 w 1096"/>
                <a:gd name="T59" fmla="*/ 279229270 h 860"/>
                <a:gd name="T60" fmla="*/ 881175236 w 1096"/>
                <a:gd name="T61" fmla="*/ 187199332 h 860"/>
                <a:gd name="T62" fmla="*/ 919748593 w 1096"/>
                <a:gd name="T63" fmla="*/ 237396888 h 860"/>
                <a:gd name="T64" fmla="*/ 919748593 w 1096"/>
                <a:gd name="T65" fmla="*/ 288641696 h 860"/>
                <a:gd name="T66" fmla="*/ 840189742 w 1096"/>
                <a:gd name="T67" fmla="*/ 305374214 h 860"/>
                <a:gd name="T68" fmla="*/ 811259450 w 1096"/>
                <a:gd name="T69" fmla="*/ 390085017 h 860"/>
                <a:gd name="T70" fmla="*/ 754604387 w 1096"/>
                <a:gd name="T71" fmla="*/ 431917336 h 860"/>
                <a:gd name="T72" fmla="*/ 713618892 w 1096"/>
                <a:gd name="T73" fmla="*/ 499893576 h 860"/>
                <a:gd name="T74" fmla="*/ 754604387 w 1096"/>
                <a:gd name="T75" fmla="*/ 585649650 h 860"/>
                <a:gd name="T76" fmla="*/ 863093530 w 1096"/>
                <a:gd name="T77" fmla="*/ 620161876 h 860"/>
                <a:gd name="T78" fmla="*/ 949884404 w 1096"/>
                <a:gd name="T79" fmla="*/ 711146607 h 860"/>
                <a:gd name="T80" fmla="*/ 987253338 w 1096"/>
                <a:gd name="T81" fmla="*/ 601337026 h 860"/>
                <a:gd name="T82" fmla="*/ 978814696 w 1096"/>
                <a:gd name="T83" fmla="*/ 526039542 h 860"/>
                <a:gd name="T84" fmla="*/ 967966111 w 1096"/>
                <a:gd name="T85" fmla="*/ 448649855 h 860"/>
                <a:gd name="T86" fmla="*/ 1035470857 w 1096"/>
                <a:gd name="T87" fmla="*/ 431917336 h 860"/>
                <a:gd name="T88" fmla="*/ 1106591066 w 1096"/>
                <a:gd name="T89" fmla="*/ 474794798 h 860"/>
                <a:gd name="T90" fmla="*/ 1165658542 w 1096"/>
                <a:gd name="T91" fmla="*/ 509306001 h 860"/>
                <a:gd name="T92" fmla="*/ 1223519125 w 1096"/>
                <a:gd name="T93" fmla="*/ 601337026 h 860"/>
                <a:gd name="T94" fmla="*/ 1271736644 w 1096"/>
                <a:gd name="T95" fmla="*/ 627481969 h 860"/>
                <a:gd name="T96" fmla="*/ 1289818350 w 1096"/>
                <a:gd name="T97" fmla="*/ 661994195 h 860"/>
                <a:gd name="T98" fmla="*/ 1319954162 w 1096"/>
                <a:gd name="T99" fmla="*/ 695459232 h 860"/>
                <a:gd name="T100" fmla="*/ 1223519125 w 1096"/>
                <a:gd name="T101" fmla="*/ 737291550 h 860"/>
                <a:gd name="T102" fmla="*/ 1124672772 w 1096"/>
                <a:gd name="T103" fmla="*/ 755070235 h 860"/>
                <a:gd name="T104" fmla="*/ 1115029708 w 1096"/>
                <a:gd name="T105" fmla="*/ 770757610 h 860"/>
                <a:gd name="T106" fmla="*/ 1184944671 w 1096"/>
                <a:gd name="T107" fmla="*/ 770757610 h 860"/>
                <a:gd name="T108" fmla="*/ 1174096086 w 1096"/>
                <a:gd name="T109" fmla="*/ 780169012 h 860"/>
                <a:gd name="T110" fmla="*/ 1223519125 w 1096"/>
                <a:gd name="T111" fmla="*/ 822001331 h 860"/>
                <a:gd name="T112" fmla="*/ 1252449417 w 1096"/>
                <a:gd name="T113" fmla="*/ 812588906 h 860"/>
                <a:gd name="T114" fmla="*/ 1165658542 w 1096"/>
                <a:gd name="T115" fmla="*/ 864879816 h 860"/>
                <a:gd name="T116" fmla="*/ 1174096086 w 1096"/>
                <a:gd name="T117" fmla="*/ 822001331 h 860"/>
                <a:gd name="T118" fmla="*/ 1124672772 w 1096"/>
                <a:gd name="T119" fmla="*/ 796902553 h 860"/>
                <a:gd name="T120" fmla="*/ 1087304937 w 1096"/>
                <a:gd name="T121" fmla="*/ 831413756 h 860"/>
                <a:gd name="T122" fmla="*/ 987253338 w 1096"/>
                <a:gd name="T123" fmla="*/ 854421225 h 8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96"/>
                <a:gd name="T187" fmla="*/ 0 h 860"/>
                <a:gd name="T188" fmla="*/ 1096 w 1096"/>
                <a:gd name="T189" fmla="*/ 860 h 8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96" h="860">
                  <a:moveTo>
                    <a:pt x="796" y="817"/>
                  </a:moveTo>
                  <a:lnTo>
                    <a:pt x="796" y="836"/>
                  </a:lnTo>
                  <a:lnTo>
                    <a:pt x="763" y="842"/>
                  </a:lnTo>
                  <a:lnTo>
                    <a:pt x="756" y="851"/>
                  </a:lnTo>
                  <a:lnTo>
                    <a:pt x="738" y="859"/>
                  </a:lnTo>
                  <a:lnTo>
                    <a:pt x="756" y="836"/>
                  </a:lnTo>
                  <a:lnTo>
                    <a:pt x="747" y="836"/>
                  </a:lnTo>
                  <a:lnTo>
                    <a:pt x="763" y="827"/>
                  </a:lnTo>
                  <a:lnTo>
                    <a:pt x="763" y="795"/>
                  </a:lnTo>
                  <a:lnTo>
                    <a:pt x="779" y="811"/>
                  </a:lnTo>
                  <a:lnTo>
                    <a:pt x="788" y="802"/>
                  </a:lnTo>
                  <a:lnTo>
                    <a:pt x="771" y="786"/>
                  </a:lnTo>
                  <a:lnTo>
                    <a:pt x="731" y="777"/>
                  </a:lnTo>
                  <a:lnTo>
                    <a:pt x="722" y="770"/>
                  </a:lnTo>
                  <a:lnTo>
                    <a:pt x="716" y="746"/>
                  </a:lnTo>
                  <a:lnTo>
                    <a:pt x="706" y="746"/>
                  </a:lnTo>
                  <a:lnTo>
                    <a:pt x="697" y="730"/>
                  </a:lnTo>
                  <a:lnTo>
                    <a:pt x="682" y="722"/>
                  </a:lnTo>
                  <a:lnTo>
                    <a:pt x="657" y="746"/>
                  </a:lnTo>
                  <a:lnTo>
                    <a:pt x="632" y="746"/>
                  </a:lnTo>
                  <a:lnTo>
                    <a:pt x="617" y="730"/>
                  </a:lnTo>
                  <a:lnTo>
                    <a:pt x="601" y="730"/>
                  </a:lnTo>
                  <a:lnTo>
                    <a:pt x="592" y="714"/>
                  </a:lnTo>
                  <a:lnTo>
                    <a:pt x="585" y="722"/>
                  </a:lnTo>
                  <a:lnTo>
                    <a:pt x="236" y="722"/>
                  </a:lnTo>
                  <a:lnTo>
                    <a:pt x="228" y="722"/>
                  </a:lnTo>
                  <a:lnTo>
                    <a:pt x="219" y="714"/>
                  </a:lnTo>
                  <a:lnTo>
                    <a:pt x="171" y="680"/>
                  </a:lnTo>
                  <a:lnTo>
                    <a:pt x="162" y="656"/>
                  </a:lnTo>
                  <a:lnTo>
                    <a:pt x="154" y="649"/>
                  </a:lnTo>
                  <a:lnTo>
                    <a:pt x="131" y="625"/>
                  </a:lnTo>
                  <a:lnTo>
                    <a:pt x="138" y="615"/>
                  </a:lnTo>
                  <a:lnTo>
                    <a:pt x="138" y="600"/>
                  </a:lnTo>
                  <a:lnTo>
                    <a:pt x="138" y="575"/>
                  </a:lnTo>
                  <a:lnTo>
                    <a:pt x="114" y="560"/>
                  </a:lnTo>
                  <a:lnTo>
                    <a:pt x="91" y="510"/>
                  </a:lnTo>
                  <a:lnTo>
                    <a:pt x="82" y="510"/>
                  </a:lnTo>
                  <a:lnTo>
                    <a:pt x="73" y="487"/>
                  </a:lnTo>
                  <a:lnTo>
                    <a:pt x="57" y="494"/>
                  </a:lnTo>
                  <a:lnTo>
                    <a:pt x="48" y="503"/>
                  </a:lnTo>
                  <a:lnTo>
                    <a:pt x="25" y="478"/>
                  </a:lnTo>
                  <a:lnTo>
                    <a:pt x="25" y="470"/>
                  </a:lnTo>
                  <a:lnTo>
                    <a:pt x="0" y="478"/>
                  </a:lnTo>
                  <a:lnTo>
                    <a:pt x="0" y="470"/>
                  </a:lnTo>
                  <a:lnTo>
                    <a:pt x="0" y="187"/>
                  </a:lnTo>
                  <a:lnTo>
                    <a:pt x="17" y="187"/>
                  </a:lnTo>
                  <a:lnTo>
                    <a:pt x="66" y="220"/>
                  </a:lnTo>
                  <a:lnTo>
                    <a:pt x="66" y="202"/>
                  </a:lnTo>
                  <a:lnTo>
                    <a:pt x="73" y="195"/>
                  </a:lnTo>
                  <a:lnTo>
                    <a:pt x="91" y="187"/>
                  </a:lnTo>
                  <a:lnTo>
                    <a:pt x="97" y="195"/>
                  </a:lnTo>
                  <a:lnTo>
                    <a:pt x="147" y="164"/>
                  </a:lnTo>
                  <a:lnTo>
                    <a:pt x="147" y="179"/>
                  </a:lnTo>
                  <a:lnTo>
                    <a:pt x="162" y="179"/>
                  </a:lnTo>
                  <a:lnTo>
                    <a:pt x="171" y="155"/>
                  </a:lnTo>
                  <a:lnTo>
                    <a:pt x="187" y="171"/>
                  </a:lnTo>
                  <a:lnTo>
                    <a:pt x="187" y="187"/>
                  </a:lnTo>
                  <a:lnTo>
                    <a:pt x="203" y="195"/>
                  </a:lnTo>
                  <a:lnTo>
                    <a:pt x="212" y="179"/>
                  </a:lnTo>
                  <a:lnTo>
                    <a:pt x="212" y="195"/>
                  </a:lnTo>
                  <a:lnTo>
                    <a:pt x="228" y="195"/>
                  </a:lnTo>
                  <a:lnTo>
                    <a:pt x="228" y="179"/>
                  </a:lnTo>
                  <a:lnTo>
                    <a:pt x="253" y="179"/>
                  </a:lnTo>
                  <a:lnTo>
                    <a:pt x="268" y="195"/>
                  </a:lnTo>
                  <a:lnTo>
                    <a:pt x="284" y="202"/>
                  </a:lnTo>
                  <a:lnTo>
                    <a:pt x="300" y="211"/>
                  </a:lnTo>
                  <a:lnTo>
                    <a:pt x="318" y="211"/>
                  </a:lnTo>
                  <a:lnTo>
                    <a:pt x="341" y="220"/>
                  </a:lnTo>
                  <a:lnTo>
                    <a:pt x="341" y="236"/>
                  </a:lnTo>
                  <a:lnTo>
                    <a:pt x="333" y="242"/>
                  </a:lnTo>
                  <a:lnTo>
                    <a:pt x="333" y="252"/>
                  </a:lnTo>
                  <a:lnTo>
                    <a:pt x="358" y="261"/>
                  </a:lnTo>
                  <a:lnTo>
                    <a:pt x="398" y="242"/>
                  </a:lnTo>
                  <a:lnTo>
                    <a:pt x="423" y="261"/>
                  </a:lnTo>
                  <a:lnTo>
                    <a:pt x="423" y="242"/>
                  </a:lnTo>
                  <a:lnTo>
                    <a:pt x="415" y="236"/>
                  </a:lnTo>
                  <a:lnTo>
                    <a:pt x="423" y="227"/>
                  </a:lnTo>
                  <a:lnTo>
                    <a:pt x="455" y="211"/>
                  </a:lnTo>
                  <a:lnTo>
                    <a:pt x="464" y="236"/>
                  </a:lnTo>
                  <a:lnTo>
                    <a:pt x="504" y="252"/>
                  </a:lnTo>
                  <a:lnTo>
                    <a:pt x="529" y="261"/>
                  </a:lnTo>
                  <a:lnTo>
                    <a:pt x="544" y="261"/>
                  </a:lnTo>
                  <a:lnTo>
                    <a:pt x="544" y="236"/>
                  </a:lnTo>
                  <a:lnTo>
                    <a:pt x="552" y="227"/>
                  </a:lnTo>
                  <a:lnTo>
                    <a:pt x="529" y="211"/>
                  </a:lnTo>
                  <a:lnTo>
                    <a:pt x="544" y="202"/>
                  </a:lnTo>
                  <a:lnTo>
                    <a:pt x="552" y="179"/>
                  </a:lnTo>
                  <a:lnTo>
                    <a:pt x="569" y="202"/>
                  </a:lnTo>
                  <a:lnTo>
                    <a:pt x="585" y="220"/>
                  </a:lnTo>
                  <a:lnTo>
                    <a:pt x="569" y="236"/>
                  </a:lnTo>
                  <a:lnTo>
                    <a:pt x="569" y="252"/>
                  </a:lnTo>
                  <a:lnTo>
                    <a:pt x="577" y="261"/>
                  </a:lnTo>
                  <a:lnTo>
                    <a:pt x="585" y="242"/>
                  </a:lnTo>
                  <a:lnTo>
                    <a:pt x="601" y="227"/>
                  </a:lnTo>
                  <a:lnTo>
                    <a:pt x="592" y="211"/>
                  </a:lnTo>
                  <a:lnTo>
                    <a:pt x="601" y="195"/>
                  </a:lnTo>
                  <a:lnTo>
                    <a:pt x="585" y="179"/>
                  </a:lnTo>
                  <a:lnTo>
                    <a:pt x="569" y="164"/>
                  </a:lnTo>
                  <a:lnTo>
                    <a:pt x="577" y="114"/>
                  </a:lnTo>
                  <a:lnTo>
                    <a:pt x="592" y="105"/>
                  </a:lnTo>
                  <a:lnTo>
                    <a:pt x="592" y="65"/>
                  </a:lnTo>
                  <a:lnTo>
                    <a:pt x="585" y="25"/>
                  </a:lnTo>
                  <a:lnTo>
                    <a:pt x="585" y="9"/>
                  </a:lnTo>
                  <a:lnTo>
                    <a:pt x="617" y="0"/>
                  </a:lnTo>
                  <a:lnTo>
                    <a:pt x="641" y="9"/>
                  </a:lnTo>
                  <a:lnTo>
                    <a:pt x="650" y="16"/>
                  </a:lnTo>
                  <a:lnTo>
                    <a:pt x="626" y="65"/>
                  </a:lnTo>
                  <a:lnTo>
                    <a:pt x="617" y="65"/>
                  </a:lnTo>
                  <a:lnTo>
                    <a:pt x="601" y="74"/>
                  </a:lnTo>
                  <a:lnTo>
                    <a:pt x="609" y="90"/>
                  </a:lnTo>
                  <a:lnTo>
                    <a:pt x="601" y="99"/>
                  </a:lnTo>
                  <a:lnTo>
                    <a:pt x="632" y="171"/>
                  </a:lnTo>
                  <a:lnTo>
                    <a:pt x="626" y="187"/>
                  </a:lnTo>
                  <a:lnTo>
                    <a:pt x="632" y="195"/>
                  </a:lnTo>
                  <a:lnTo>
                    <a:pt x="657" y="227"/>
                  </a:lnTo>
                  <a:lnTo>
                    <a:pt x="666" y="202"/>
                  </a:lnTo>
                  <a:lnTo>
                    <a:pt x="682" y="220"/>
                  </a:lnTo>
                  <a:lnTo>
                    <a:pt x="673" y="252"/>
                  </a:lnTo>
                  <a:lnTo>
                    <a:pt x="691" y="267"/>
                  </a:lnTo>
                  <a:lnTo>
                    <a:pt x="697" y="267"/>
                  </a:lnTo>
                  <a:lnTo>
                    <a:pt x="697" y="252"/>
                  </a:lnTo>
                  <a:lnTo>
                    <a:pt x="716" y="242"/>
                  </a:lnTo>
                  <a:lnTo>
                    <a:pt x="716" y="179"/>
                  </a:lnTo>
                  <a:lnTo>
                    <a:pt x="731" y="179"/>
                  </a:lnTo>
                  <a:lnTo>
                    <a:pt x="747" y="187"/>
                  </a:lnTo>
                  <a:lnTo>
                    <a:pt x="747" y="202"/>
                  </a:lnTo>
                  <a:lnTo>
                    <a:pt x="763" y="202"/>
                  </a:lnTo>
                  <a:lnTo>
                    <a:pt x="763" y="227"/>
                  </a:lnTo>
                  <a:lnTo>
                    <a:pt x="747" y="236"/>
                  </a:lnTo>
                  <a:lnTo>
                    <a:pt x="747" y="252"/>
                  </a:lnTo>
                  <a:lnTo>
                    <a:pt x="763" y="261"/>
                  </a:lnTo>
                  <a:lnTo>
                    <a:pt x="763" y="276"/>
                  </a:lnTo>
                  <a:lnTo>
                    <a:pt x="731" y="308"/>
                  </a:lnTo>
                  <a:lnTo>
                    <a:pt x="716" y="301"/>
                  </a:lnTo>
                  <a:lnTo>
                    <a:pt x="716" y="292"/>
                  </a:lnTo>
                  <a:lnTo>
                    <a:pt x="697" y="292"/>
                  </a:lnTo>
                  <a:lnTo>
                    <a:pt x="706" y="308"/>
                  </a:lnTo>
                  <a:lnTo>
                    <a:pt x="691" y="324"/>
                  </a:lnTo>
                  <a:lnTo>
                    <a:pt x="691" y="341"/>
                  </a:lnTo>
                  <a:lnTo>
                    <a:pt x="673" y="373"/>
                  </a:lnTo>
                  <a:lnTo>
                    <a:pt x="657" y="373"/>
                  </a:lnTo>
                  <a:lnTo>
                    <a:pt x="641" y="389"/>
                  </a:lnTo>
                  <a:lnTo>
                    <a:pt x="650" y="406"/>
                  </a:lnTo>
                  <a:lnTo>
                    <a:pt x="626" y="413"/>
                  </a:lnTo>
                  <a:lnTo>
                    <a:pt x="626" y="429"/>
                  </a:lnTo>
                  <a:lnTo>
                    <a:pt x="617" y="429"/>
                  </a:lnTo>
                  <a:lnTo>
                    <a:pt x="609" y="438"/>
                  </a:lnTo>
                  <a:lnTo>
                    <a:pt x="592" y="478"/>
                  </a:lnTo>
                  <a:lnTo>
                    <a:pt x="592" y="503"/>
                  </a:lnTo>
                  <a:lnTo>
                    <a:pt x="601" y="510"/>
                  </a:lnTo>
                  <a:lnTo>
                    <a:pt x="617" y="510"/>
                  </a:lnTo>
                  <a:lnTo>
                    <a:pt x="626" y="560"/>
                  </a:lnTo>
                  <a:lnTo>
                    <a:pt x="641" y="551"/>
                  </a:lnTo>
                  <a:lnTo>
                    <a:pt x="666" y="560"/>
                  </a:lnTo>
                  <a:lnTo>
                    <a:pt x="682" y="575"/>
                  </a:lnTo>
                  <a:lnTo>
                    <a:pt x="716" y="593"/>
                  </a:lnTo>
                  <a:lnTo>
                    <a:pt x="747" y="593"/>
                  </a:lnTo>
                  <a:lnTo>
                    <a:pt x="756" y="600"/>
                  </a:lnTo>
                  <a:lnTo>
                    <a:pt x="756" y="649"/>
                  </a:lnTo>
                  <a:lnTo>
                    <a:pt x="788" y="680"/>
                  </a:lnTo>
                  <a:lnTo>
                    <a:pt x="803" y="665"/>
                  </a:lnTo>
                  <a:lnTo>
                    <a:pt x="788" y="609"/>
                  </a:lnTo>
                  <a:lnTo>
                    <a:pt x="803" y="600"/>
                  </a:lnTo>
                  <a:lnTo>
                    <a:pt x="819" y="575"/>
                  </a:lnTo>
                  <a:lnTo>
                    <a:pt x="812" y="528"/>
                  </a:lnTo>
                  <a:lnTo>
                    <a:pt x="796" y="510"/>
                  </a:lnTo>
                  <a:lnTo>
                    <a:pt x="803" y="503"/>
                  </a:lnTo>
                  <a:lnTo>
                    <a:pt x="812" y="503"/>
                  </a:lnTo>
                  <a:lnTo>
                    <a:pt x="812" y="470"/>
                  </a:lnTo>
                  <a:lnTo>
                    <a:pt x="803" y="463"/>
                  </a:lnTo>
                  <a:lnTo>
                    <a:pt x="812" y="438"/>
                  </a:lnTo>
                  <a:lnTo>
                    <a:pt x="803" y="429"/>
                  </a:lnTo>
                  <a:lnTo>
                    <a:pt x="803" y="423"/>
                  </a:lnTo>
                  <a:lnTo>
                    <a:pt x="812" y="413"/>
                  </a:lnTo>
                  <a:lnTo>
                    <a:pt x="836" y="423"/>
                  </a:lnTo>
                  <a:lnTo>
                    <a:pt x="859" y="413"/>
                  </a:lnTo>
                  <a:lnTo>
                    <a:pt x="893" y="438"/>
                  </a:lnTo>
                  <a:lnTo>
                    <a:pt x="884" y="447"/>
                  </a:lnTo>
                  <a:lnTo>
                    <a:pt x="893" y="454"/>
                  </a:lnTo>
                  <a:lnTo>
                    <a:pt x="918" y="454"/>
                  </a:lnTo>
                  <a:lnTo>
                    <a:pt x="918" y="503"/>
                  </a:lnTo>
                  <a:lnTo>
                    <a:pt x="942" y="528"/>
                  </a:lnTo>
                  <a:lnTo>
                    <a:pt x="974" y="494"/>
                  </a:lnTo>
                  <a:lnTo>
                    <a:pt x="967" y="487"/>
                  </a:lnTo>
                  <a:lnTo>
                    <a:pt x="974" y="470"/>
                  </a:lnTo>
                  <a:lnTo>
                    <a:pt x="1023" y="551"/>
                  </a:lnTo>
                  <a:lnTo>
                    <a:pt x="1015" y="560"/>
                  </a:lnTo>
                  <a:lnTo>
                    <a:pt x="1015" y="575"/>
                  </a:lnTo>
                  <a:lnTo>
                    <a:pt x="1030" y="584"/>
                  </a:lnTo>
                  <a:lnTo>
                    <a:pt x="1030" y="593"/>
                  </a:lnTo>
                  <a:lnTo>
                    <a:pt x="1047" y="600"/>
                  </a:lnTo>
                  <a:lnTo>
                    <a:pt x="1055" y="600"/>
                  </a:lnTo>
                  <a:lnTo>
                    <a:pt x="1070" y="609"/>
                  </a:lnTo>
                  <a:lnTo>
                    <a:pt x="1055" y="615"/>
                  </a:lnTo>
                  <a:lnTo>
                    <a:pt x="1070" y="615"/>
                  </a:lnTo>
                  <a:lnTo>
                    <a:pt x="1070" y="633"/>
                  </a:lnTo>
                  <a:lnTo>
                    <a:pt x="1079" y="633"/>
                  </a:lnTo>
                  <a:lnTo>
                    <a:pt x="1089" y="640"/>
                  </a:lnTo>
                  <a:lnTo>
                    <a:pt x="1089" y="649"/>
                  </a:lnTo>
                  <a:lnTo>
                    <a:pt x="1095" y="665"/>
                  </a:lnTo>
                  <a:lnTo>
                    <a:pt x="1079" y="674"/>
                  </a:lnTo>
                  <a:lnTo>
                    <a:pt x="1055" y="680"/>
                  </a:lnTo>
                  <a:lnTo>
                    <a:pt x="1039" y="705"/>
                  </a:lnTo>
                  <a:lnTo>
                    <a:pt x="1015" y="705"/>
                  </a:lnTo>
                  <a:lnTo>
                    <a:pt x="990" y="697"/>
                  </a:lnTo>
                  <a:lnTo>
                    <a:pt x="950" y="705"/>
                  </a:lnTo>
                  <a:lnTo>
                    <a:pt x="942" y="722"/>
                  </a:lnTo>
                  <a:lnTo>
                    <a:pt x="933" y="722"/>
                  </a:lnTo>
                  <a:lnTo>
                    <a:pt x="918" y="730"/>
                  </a:lnTo>
                  <a:lnTo>
                    <a:pt x="893" y="762"/>
                  </a:lnTo>
                  <a:lnTo>
                    <a:pt x="902" y="762"/>
                  </a:lnTo>
                  <a:lnTo>
                    <a:pt x="925" y="737"/>
                  </a:lnTo>
                  <a:lnTo>
                    <a:pt x="950" y="722"/>
                  </a:lnTo>
                  <a:lnTo>
                    <a:pt x="974" y="722"/>
                  </a:lnTo>
                  <a:lnTo>
                    <a:pt x="983" y="722"/>
                  </a:lnTo>
                  <a:lnTo>
                    <a:pt x="983" y="737"/>
                  </a:lnTo>
                  <a:lnTo>
                    <a:pt x="967" y="746"/>
                  </a:lnTo>
                  <a:lnTo>
                    <a:pt x="958" y="746"/>
                  </a:lnTo>
                  <a:lnTo>
                    <a:pt x="967" y="754"/>
                  </a:lnTo>
                  <a:lnTo>
                    <a:pt x="974" y="746"/>
                  </a:lnTo>
                  <a:lnTo>
                    <a:pt x="974" y="770"/>
                  </a:lnTo>
                  <a:lnTo>
                    <a:pt x="983" y="777"/>
                  </a:lnTo>
                  <a:lnTo>
                    <a:pt x="999" y="786"/>
                  </a:lnTo>
                  <a:lnTo>
                    <a:pt x="1015" y="786"/>
                  </a:lnTo>
                  <a:lnTo>
                    <a:pt x="1015" y="777"/>
                  </a:lnTo>
                  <a:lnTo>
                    <a:pt x="1030" y="762"/>
                  </a:lnTo>
                  <a:lnTo>
                    <a:pt x="1030" y="777"/>
                  </a:lnTo>
                  <a:lnTo>
                    <a:pt x="1039" y="777"/>
                  </a:lnTo>
                  <a:lnTo>
                    <a:pt x="1030" y="786"/>
                  </a:lnTo>
                  <a:lnTo>
                    <a:pt x="1023" y="795"/>
                  </a:lnTo>
                  <a:lnTo>
                    <a:pt x="983" y="811"/>
                  </a:lnTo>
                  <a:lnTo>
                    <a:pt x="967" y="827"/>
                  </a:lnTo>
                  <a:lnTo>
                    <a:pt x="958" y="811"/>
                  </a:lnTo>
                  <a:lnTo>
                    <a:pt x="983" y="795"/>
                  </a:lnTo>
                  <a:lnTo>
                    <a:pt x="974" y="795"/>
                  </a:lnTo>
                  <a:lnTo>
                    <a:pt x="974" y="786"/>
                  </a:lnTo>
                  <a:lnTo>
                    <a:pt x="958" y="795"/>
                  </a:lnTo>
                  <a:lnTo>
                    <a:pt x="950" y="795"/>
                  </a:lnTo>
                  <a:lnTo>
                    <a:pt x="942" y="786"/>
                  </a:lnTo>
                  <a:lnTo>
                    <a:pt x="933" y="762"/>
                  </a:lnTo>
                  <a:lnTo>
                    <a:pt x="933" y="754"/>
                  </a:lnTo>
                  <a:lnTo>
                    <a:pt x="925" y="762"/>
                  </a:lnTo>
                  <a:lnTo>
                    <a:pt x="918" y="754"/>
                  </a:lnTo>
                  <a:lnTo>
                    <a:pt x="902" y="795"/>
                  </a:lnTo>
                  <a:lnTo>
                    <a:pt x="884" y="802"/>
                  </a:lnTo>
                  <a:lnTo>
                    <a:pt x="844" y="802"/>
                  </a:lnTo>
                  <a:lnTo>
                    <a:pt x="828" y="811"/>
                  </a:lnTo>
                  <a:lnTo>
                    <a:pt x="819" y="817"/>
                  </a:lnTo>
                  <a:lnTo>
                    <a:pt x="796" y="8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 name="Freeform 9"/>
            <p:cNvSpPr>
              <a:spLocks/>
            </p:cNvSpPr>
            <p:nvPr/>
          </p:nvSpPr>
          <p:spPr bwMode="gray">
            <a:xfrm>
              <a:off x="6050083" y="2407038"/>
              <a:ext cx="1467303" cy="1189276"/>
            </a:xfrm>
            <a:custGeom>
              <a:avLst/>
              <a:gdLst>
                <a:gd name="T0" fmla="*/ 234329283 w 780"/>
                <a:gd name="T1" fmla="*/ 117640502 h 543"/>
                <a:gd name="T2" fmla="*/ 264526454 w 780"/>
                <a:gd name="T3" fmla="*/ 168652728 h 543"/>
                <a:gd name="T4" fmla="*/ 410681008 w 780"/>
                <a:gd name="T5" fmla="*/ 211336005 h 543"/>
                <a:gd name="T6" fmla="*/ 519391264 w 780"/>
                <a:gd name="T7" fmla="*/ 217582438 h 543"/>
                <a:gd name="T8" fmla="*/ 579784645 w 780"/>
                <a:gd name="T9" fmla="*/ 185309542 h 543"/>
                <a:gd name="T10" fmla="*/ 646219301 w 780"/>
                <a:gd name="T11" fmla="*/ 159283079 h 543"/>
                <a:gd name="T12" fmla="*/ 694534116 w 780"/>
                <a:gd name="T13" fmla="*/ 125968399 h 543"/>
                <a:gd name="T14" fmla="*/ 646219301 w 780"/>
                <a:gd name="T15" fmla="*/ 125968399 h 543"/>
                <a:gd name="T16" fmla="*/ 676416473 w 780"/>
                <a:gd name="T17" fmla="*/ 84325854 h 543"/>
                <a:gd name="T18" fmla="*/ 724731287 w 780"/>
                <a:gd name="T19" fmla="*/ 33313636 h 543"/>
                <a:gd name="T20" fmla="*/ 724731287 w 780"/>
                <a:gd name="T21" fmla="*/ 7287167 h 543"/>
                <a:gd name="T22" fmla="*/ 811699273 w 780"/>
                <a:gd name="T23" fmla="*/ 23943987 h 543"/>
                <a:gd name="T24" fmla="*/ 882964201 w 780"/>
                <a:gd name="T25" fmla="*/ 100983688 h 543"/>
                <a:gd name="T26" fmla="*/ 940942858 w 780"/>
                <a:gd name="T27" fmla="*/ 108270853 h 543"/>
                <a:gd name="T28" fmla="*/ 902290787 w 780"/>
                <a:gd name="T29" fmla="*/ 168652728 h 543"/>
                <a:gd name="T30" fmla="*/ 882964201 w 780"/>
                <a:gd name="T31" fmla="*/ 217582438 h 543"/>
                <a:gd name="T32" fmla="*/ 841896444 w 780"/>
                <a:gd name="T33" fmla="*/ 226952087 h 543"/>
                <a:gd name="T34" fmla="*/ 785125630 w 780"/>
                <a:gd name="T35" fmla="*/ 260265715 h 543"/>
                <a:gd name="T36" fmla="*/ 735601873 w 780"/>
                <a:gd name="T37" fmla="*/ 286293262 h 543"/>
                <a:gd name="T38" fmla="*/ 745265716 w 780"/>
                <a:gd name="T39" fmla="*/ 252978550 h 543"/>
                <a:gd name="T40" fmla="*/ 694534116 w 780"/>
                <a:gd name="T41" fmla="*/ 276923613 h 543"/>
                <a:gd name="T42" fmla="*/ 706613644 w 780"/>
                <a:gd name="T43" fmla="*/ 311277973 h 543"/>
                <a:gd name="T44" fmla="*/ 754928459 w 780"/>
                <a:gd name="T45" fmla="*/ 320647622 h 543"/>
                <a:gd name="T46" fmla="*/ 706613644 w 780"/>
                <a:gd name="T47" fmla="*/ 344592621 h 543"/>
                <a:gd name="T48" fmla="*/ 745265716 w 780"/>
                <a:gd name="T49" fmla="*/ 395604815 h 543"/>
                <a:gd name="T50" fmla="*/ 715068544 w 780"/>
                <a:gd name="T51" fmla="*/ 421631278 h 543"/>
                <a:gd name="T52" fmla="*/ 715068544 w 780"/>
                <a:gd name="T53" fmla="*/ 470560988 h 543"/>
                <a:gd name="T54" fmla="*/ 694534116 w 780"/>
                <a:gd name="T55" fmla="*/ 504916368 h 543"/>
                <a:gd name="T56" fmla="*/ 657089887 w 780"/>
                <a:gd name="T57" fmla="*/ 530942831 h 543"/>
                <a:gd name="T58" fmla="*/ 617229973 w 780"/>
                <a:gd name="T59" fmla="*/ 530942831 h 543"/>
                <a:gd name="T60" fmla="*/ 567706079 w 780"/>
                <a:gd name="T61" fmla="*/ 554887957 h 543"/>
                <a:gd name="T62" fmla="*/ 538716750 w 780"/>
                <a:gd name="T63" fmla="*/ 547599772 h 543"/>
                <a:gd name="T64" fmla="*/ 510935265 w 780"/>
                <a:gd name="T65" fmla="*/ 530942831 h 543"/>
                <a:gd name="T66" fmla="*/ 439670336 w 780"/>
                <a:gd name="T67" fmla="*/ 530942831 h 543"/>
                <a:gd name="T68" fmla="*/ 432423279 w 780"/>
                <a:gd name="T69" fmla="*/ 554887957 h 543"/>
                <a:gd name="T70" fmla="*/ 410681008 w 780"/>
                <a:gd name="T71" fmla="*/ 547599772 h 543"/>
                <a:gd name="T72" fmla="*/ 391354423 w 780"/>
                <a:gd name="T73" fmla="*/ 522614934 h 543"/>
                <a:gd name="T74" fmla="*/ 382899522 w 780"/>
                <a:gd name="T75" fmla="*/ 470560988 h 543"/>
                <a:gd name="T76" fmla="*/ 343039608 w 780"/>
                <a:gd name="T77" fmla="*/ 437247360 h 543"/>
                <a:gd name="T78" fmla="*/ 243993125 w 780"/>
                <a:gd name="T79" fmla="*/ 453904174 h 543"/>
                <a:gd name="T80" fmla="*/ 215003797 w 780"/>
                <a:gd name="T81" fmla="*/ 453904174 h 543"/>
                <a:gd name="T82" fmla="*/ 155817297 w 780"/>
                <a:gd name="T83" fmla="*/ 437247360 h 543"/>
                <a:gd name="T84" fmla="*/ 106293506 w 780"/>
                <a:gd name="T85" fmla="*/ 421631278 h 543"/>
                <a:gd name="T86" fmla="*/ 88175863 w 780"/>
                <a:gd name="T87" fmla="*/ 386235166 h 543"/>
                <a:gd name="T88" fmla="*/ 99046449 w 780"/>
                <a:gd name="T89" fmla="*/ 336263704 h 543"/>
                <a:gd name="T90" fmla="*/ 38652089 w 780"/>
                <a:gd name="T91" fmla="*/ 327935807 h 543"/>
                <a:gd name="T92" fmla="*/ 19326594 w 780"/>
                <a:gd name="T93" fmla="*/ 311277973 h 543"/>
                <a:gd name="T94" fmla="*/ 0 w 780"/>
                <a:gd name="T95" fmla="*/ 260265715 h 543"/>
                <a:gd name="T96" fmla="*/ 48315931 w 780"/>
                <a:gd name="T97" fmla="*/ 243608901 h 543"/>
                <a:gd name="T98" fmla="*/ 106293506 w 780"/>
                <a:gd name="T99" fmla="*/ 211336005 h 543"/>
                <a:gd name="T100" fmla="*/ 128035777 w 780"/>
                <a:gd name="T101" fmla="*/ 168652728 h 543"/>
                <a:gd name="T102" fmla="*/ 177559568 w 780"/>
                <a:gd name="T103" fmla="*/ 134297348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80"/>
                <a:gd name="T157" fmla="*/ 0 h 543"/>
                <a:gd name="T158" fmla="*/ 780 w 780"/>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80" h="543">
                  <a:moveTo>
                    <a:pt x="162" y="97"/>
                  </a:moveTo>
                  <a:lnTo>
                    <a:pt x="178" y="89"/>
                  </a:lnTo>
                  <a:lnTo>
                    <a:pt x="194" y="113"/>
                  </a:lnTo>
                  <a:lnTo>
                    <a:pt x="212" y="113"/>
                  </a:lnTo>
                  <a:lnTo>
                    <a:pt x="219" y="129"/>
                  </a:lnTo>
                  <a:lnTo>
                    <a:pt x="219" y="162"/>
                  </a:lnTo>
                  <a:lnTo>
                    <a:pt x="268" y="178"/>
                  </a:lnTo>
                  <a:lnTo>
                    <a:pt x="293" y="203"/>
                  </a:lnTo>
                  <a:lnTo>
                    <a:pt x="340" y="203"/>
                  </a:lnTo>
                  <a:lnTo>
                    <a:pt x="364" y="218"/>
                  </a:lnTo>
                  <a:lnTo>
                    <a:pt x="398" y="226"/>
                  </a:lnTo>
                  <a:lnTo>
                    <a:pt x="430" y="209"/>
                  </a:lnTo>
                  <a:lnTo>
                    <a:pt x="463" y="209"/>
                  </a:lnTo>
                  <a:lnTo>
                    <a:pt x="486" y="184"/>
                  </a:lnTo>
                  <a:lnTo>
                    <a:pt x="480" y="178"/>
                  </a:lnTo>
                  <a:lnTo>
                    <a:pt x="495" y="162"/>
                  </a:lnTo>
                  <a:lnTo>
                    <a:pt x="511" y="169"/>
                  </a:lnTo>
                  <a:lnTo>
                    <a:pt x="535" y="153"/>
                  </a:lnTo>
                  <a:lnTo>
                    <a:pt x="551" y="137"/>
                  </a:lnTo>
                  <a:lnTo>
                    <a:pt x="585" y="137"/>
                  </a:lnTo>
                  <a:lnTo>
                    <a:pt x="575" y="121"/>
                  </a:lnTo>
                  <a:lnTo>
                    <a:pt x="567" y="113"/>
                  </a:lnTo>
                  <a:lnTo>
                    <a:pt x="551" y="121"/>
                  </a:lnTo>
                  <a:lnTo>
                    <a:pt x="535" y="121"/>
                  </a:lnTo>
                  <a:lnTo>
                    <a:pt x="535" y="89"/>
                  </a:lnTo>
                  <a:lnTo>
                    <a:pt x="544" y="72"/>
                  </a:lnTo>
                  <a:lnTo>
                    <a:pt x="560" y="81"/>
                  </a:lnTo>
                  <a:lnTo>
                    <a:pt x="585" y="72"/>
                  </a:lnTo>
                  <a:lnTo>
                    <a:pt x="592" y="41"/>
                  </a:lnTo>
                  <a:lnTo>
                    <a:pt x="600" y="32"/>
                  </a:lnTo>
                  <a:lnTo>
                    <a:pt x="600" y="23"/>
                  </a:lnTo>
                  <a:lnTo>
                    <a:pt x="592" y="23"/>
                  </a:lnTo>
                  <a:lnTo>
                    <a:pt x="600" y="7"/>
                  </a:lnTo>
                  <a:lnTo>
                    <a:pt x="632" y="0"/>
                  </a:lnTo>
                  <a:lnTo>
                    <a:pt x="657" y="7"/>
                  </a:lnTo>
                  <a:lnTo>
                    <a:pt x="672" y="23"/>
                  </a:lnTo>
                  <a:lnTo>
                    <a:pt x="690" y="81"/>
                  </a:lnTo>
                  <a:lnTo>
                    <a:pt x="706" y="81"/>
                  </a:lnTo>
                  <a:lnTo>
                    <a:pt x="731" y="97"/>
                  </a:lnTo>
                  <a:lnTo>
                    <a:pt x="731" y="113"/>
                  </a:lnTo>
                  <a:lnTo>
                    <a:pt x="747" y="113"/>
                  </a:lnTo>
                  <a:lnTo>
                    <a:pt x="779" y="104"/>
                  </a:lnTo>
                  <a:lnTo>
                    <a:pt x="779" y="121"/>
                  </a:lnTo>
                  <a:lnTo>
                    <a:pt x="756" y="169"/>
                  </a:lnTo>
                  <a:lnTo>
                    <a:pt x="747" y="162"/>
                  </a:lnTo>
                  <a:lnTo>
                    <a:pt x="731" y="169"/>
                  </a:lnTo>
                  <a:lnTo>
                    <a:pt x="737" y="194"/>
                  </a:lnTo>
                  <a:lnTo>
                    <a:pt x="731" y="209"/>
                  </a:lnTo>
                  <a:lnTo>
                    <a:pt x="722" y="209"/>
                  </a:lnTo>
                  <a:lnTo>
                    <a:pt x="706" y="218"/>
                  </a:lnTo>
                  <a:lnTo>
                    <a:pt x="697" y="218"/>
                  </a:lnTo>
                  <a:lnTo>
                    <a:pt x="690" y="226"/>
                  </a:lnTo>
                  <a:lnTo>
                    <a:pt x="682" y="226"/>
                  </a:lnTo>
                  <a:lnTo>
                    <a:pt x="650" y="250"/>
                  </a:lnTo>
                  <a:lnTo>
                    <a:pt x="650" y="259"/>
                  </a:lnTo>
                  <a:lnTo>
                    <a:pt x="632" y="259"/>
                  </a:lnTo>
                  <a:lnTo>
                    <a:pt x="609" y="275"/>
                  </a:lnTo>
                  <a:lnTo>
                    <a:pt x="609" y="266"/>
                  </a:lnTo>
                  <a:lnTo>
                    <a:pt x="609" y="259"/>
                  </a:lnTo>
                  <a:lnTo>
                    <a:pt x="617" y="243"/>
                  </a:lnTo>
                  <a:lnTo>
                    <a:pt x="609" y="234"/>
                  </a:lnTo>
                  <a:lnTo>
                    <a:pt x="585" y="259"/>
                  </a:lnTo>
                  <a:lnTo>
                    <a:pt x="575" y="266"/>
                  </a:lnTo>
                  <a:lnTo>
                    <a:pt x="567" y="266"/>
                  </a:lnTo>
                  <a:lnTo>
                    <a:pt x="560" y="275"/>
                  </a:lnTo>
                  <a:lnTo>
                    <a:pt x="585" y="299"/>
                  </a:lnTo>
                  <a:lnTo>
                    <a:pt x="600" y="291"/>
                  </a:lnTo>
                  <a:lnTo>
                    <a:pt x="625" y="299"/>
                  </a:lnTo>
                  <a:lnTo>
                    <a:pt x="625" y="308"/>
                  </a:lnTo>
                  <a:lnTo>
                    <a:pt x="617" y="299"/>
                  </a:lnTo>
                  <a:lnTo>
                    <a:pt x="600" y="308"/>
                  </a:lnTo>
                  <a:lnTo>
                    <a:pt x="585" y="331"/>
                  </a:lnTo>
                  <a:lnTo>
                    <a:pt x="592" y="340"/>
                  </a:lnTo>
                  <a:lnTo>
                    <a:pt x="600" y="371"/>
                  </a:lnTo>
                  <a:lnTo>
                    <a:pt x="617" y="380"/>
                  </a:lnTo>
                  <a:lnTo>
                    <a:pt x="609" y="380"/>
                  </a:lnTo>
                  <a:lnTo>
                    <a:pt x="617" y="396"/>
                  </a:lnTo>
                  <a:lnTo>
                    <a:pt x="592" y="405"/>
                  </a:lnTo>
                  <a:lnTo>
                    <a:pt x="617" y="405"/>
                  </a:lnTo>
                  <a:lnTo>
                    <a:pt x="609" y="436"/>
                  </a:lnTo>
                  <a:lnTo>
                    <a:pt x="592" y="452"/>
                  </a:lnTo>
                  <a:lnTo>
                    <a:pt x="585" y="452"/>
                  </a:lnTo>
                  <a:lnTo>
                    <a:pt x="585" y="468"/>
                  </a:lnTo>
                  <a:lnTo>
                    <a:pt x="575" y="485"/>
                  </a:lnTo>
                  <a:lnTo>
                    <a:pt x="567" y="485"/>
                  </a:lnTo>
                  <a:lnTo>
                    <a:pt x="567" y="493"/>
                  </a:lnTo>
                  <a:lnTo>
                    <a:pt x="544" y="510"/>
                  </a:lnTo>
                  <a:lnTo>
                    <a:pt x="520" y="510"/>
                  </a:lnTo>
                  <a:lnTo>
                    <a:pt x="520" y="517"/>
                  </a:lnTo>
                  <a:lnTo>
                    <a:pt x="511" y="510"/>
                  </a:lnTo>
                  <a:lnTo>
                    <a:pt x="511" y="517"/>
                  </a:lnTo>
                  <a:lnTo>
                    <a:pt x="503" y="517"/>
                  </a:lnTo>
                  <a:lnTo>
                    <a:pt x="470" y="533"/>
                  </a:lnTo>
                  <a:lnTo>
                    <a:pt x="463" y="542"/>
                  </a:lnTo>
                  <a:lnTo>
                    <a:pt x="463" y="526"/>
                  </a:lnTo>
                  <a:lnTo>
                    <a:pt x="446" y="526"/>
                  </a:lnTo>
                  <a:lnTo>
                    <a:pt x="438" y="526"/>
                  </a:lnTo>
                  <a:lnTo>
                    <a:pt x="423" y="526"/>
                  </a:lnTo>
                  <a:lnTo>
                    <a:pt x="423" y="510"/>
                  </a:lnTo>
                  <a:lnTo>
                    <a:pt x="405" y="510"/>
                  </a:lnTo>
                  <a:lnTo>
                    <a:pt x="373" y="517"/>
                  </a:lnTo>
                  <a:lnTo>
                    <a:pt x="364" y="510"/>
                  </a:lnTo>
                  <a:lnTo>
                    <a:pt x="364" y="517"/>
                  </a:lnTo>
                  <a:lnTo>
                    <a:pt x="358" y="517"/>
                  </a:lnTo>
                  <a:lnTo>
                    <a:pt x="358" y="533"/>
                  </a:lnTo>
                  <a:lnTo>
                    <a:pt x="349" y="533"/>
                  </a:lnTo>
                  <a:lnTo>
                    <a:pt x="349" y="526"/>
                  </a:lnTo>
                  <a:lnTo>
                    <a:pt x="340" y="526"/>
                  </a:lnTo>
                  <a:lnTo>
                    <a:pt x="324" y="517"/>
                  </a:lnTo>
                  <a:lnTo>
                    <a:pt x="324" y="510"/>
                  </a:lnTo>
                  <a:lnTo>
                    <a:pt x="324" y="502"/>
                  </a:lnTo>
                  <a:lnTo>
                    <a:pt x="317" y="493"/>
                  </a:lnTo>
                  <a:lnTo>
                    <a:pt x="308" y="493"/>
                  </a:lnTo>
                  <a:lnTo>
                    <a:pt x="317" y="452"/>
                  </a:lnTo>
                  <a:lnTo>
                    <a:pt x="308" y="436"/>
                  </a:lnTo>
                  <a:lnTo>
                    <a:pt x="299" y="436"/>
                  </a:lnTo>
                  <a:lnTo>
                    <a:pt x="284" y="420"/>
                  </a:lnTo>
                  <a:lnTo>
                    <a:pt x="268" y="420"/>
                  </a:lnTo>
                  <a:lnTo>
                    <a:pt x="227" y="436"/>
                  </a:lnTo>
                  <a:lnTo>
                    <a:pt x="202" y="436"/>
                  </a:lnTo>
                  <a:lnTo>
                    <a:pt x="194" y="445"/>
                  </a:lnTo>
                  <a:lnTo>
                    <a:pt x="187" y="436"/>
                  </a:lnTo>
                  <a:lnTo>
                    <a:pt x="178" y="436"/>
                  </a:lnTo>
                  <a:lnTo>
                    <a:pt x="154" y="436"/>
                  </a:lnTo>
                  <a:lnTo>
                    <a:pt x="137" y="428"/>
                  </a:lnTo>
                  <a:lnTo>
                    <a:pt x="129" y="420"/>
                  </a:lnTo>
                  <a:lnTo>
                    <a:pt x="122" y="420"/>
                  </a:lnTo>
                  <a:lnTo>
                    <a:pt x="106" y="405"/>
                  </a:lnTo>
                  <a:lnTo>
                    <a:pt x="88" y="405"/>
                  </a:lnTo>
                  <a:lnTo>
                    <a:pt x="65" y="396"/>
                  </a:lnTo>
                  <a:lnTo>
                    <a:pt x="57" y="371"/>
                  </a:lnTo>
                  <a:lnTo>
                    <a:pt x="73" y="371"/>
                  </a:lnTo>
                  <a:lnTo>
                    <a:pt x="65" y="355"/>
                  </a:lnTo>
                  <a:lnTo>
                    <a:pt x="82" y="340"/>
                  </a:lnTo>
                  <a:lnTo>
                    <a:pt x="82" y="323"/>
                  </a:lnTo>
                  <a:lnTo>
                    <a:pt x="73" y="315"/>
                  </a:lnTo>
                  <a:lnTo>
                    <a:pt x="48" y="323"/>
                  </a:lnTo>
                  <a:lnTo>
                    <a:pt x="32" y="315"/>
                  </a:lnTo>
                  <a:lnTo>
                    <a:pt x="25" y="308"/>
                  </a:lnTo>
                  <a:lnTo>
                    <a:pt x="8" y="299"/>
                  </a:lnTo>
                  <a:lnTo>
                    <a:pt x="16" y="299"/>
                  </a:lnTo>
                  <a:lnTo>
                    <a:pt x="16" y="275"/>
                  </a:lnTo>
                  <a:lnTo>
                    <a:pt x="0" y="275"/>
                  </a:lnTo>
                  <a:lnTo>
                    <a:pt x="0" y="250"/>
                  </a:lnTo>
                  <a:lnTo>
                    <a:pt x="16" y="243"/>
                  </a:lnTo>
                  <a:lnTo>
                    <a:pt x="32" y="243"/>
                  </a:lnTo>
                  <a:lnTo>
                    <a:pt x="40" y="234"/>
                  </a:lnTo>
                  <a:lnTo>
                    <a:pt x="57" y="234"/>
                  </a:lnTo>
                  <a:lnTo>
                    <a:pt x="82" y="218"/>
                  </a:lnTo>
                  <a:lnTo>
                    <a:pt x="88" y="203"/>
                  </a:lnTo>
                  <a:lnTo>
                    <a:pt x="82" y="169"/>
                  </a:lnTo>
                  <a:lnTo>
                    <a:pt x="82" y="162"/>
                  </a:lnTo>
                  <a:lnTo>
                    <a:pt x="106" y="162"/>
                  </a:lnTo>
                  <a:lnTo>
                    <a:pt x="113" y="129"/>
                  </a:lnTo>
                  <a:lnTo>
                    <a:pt x="137" y="129"/>
                  </a:lnTo>
                  <a:lnTo>
                    <a:pt x="147" y="129"/>
                  </a:lnTo>
                  <a:lnTo>
                    <a:pt x="154" y="104"/>
                  </a:lnTo>
                  <a:lnTo>
                    <a:pt x="162" y="97"/>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 name="Freeform 10"/>
            <p:cNvSpPr>
              <a:spLocks/>
            </p:cNvSpPr>
            <p:nvPr/>
          </p:nvSpPr>
          <p:spPr bwMode="gray">
            <a:xfrm>
              <a:off x="5743033" y="3057903"/>
              <a:ext cx="396714" cy="449810"/>
            </a:xfrm>
            <a:custGeom>
              <a:avLst/>
              <a:gdLst>
                <a:gd name="T0" fmla="*/ 9653265 w 211"/>
                <a:gd name="T1" fmla="*/ 187817413 h 204"/>
                <a:gd name="T2" fmla="*/ 9653265 w 211"/>
                <a:gd name="T3" fmla="*/ 170934262 h 204"/>
                <a:gd name="T4" fmla="*/ 27752585 w 211"/>
                <a:gd name="T5" fmla="*/ 161438774 h 204"/>
                <a:gd name="T6" fmla="*/ 19305432 w 211"/>
                <a:gd name="T7" fmla="*/ 144555623 h 204"/>
                <a:gd name="T8" fmla="*/ 9653265 w 211"/>
                <a:gd name="T9" fmla="*/ 136115075 h 204"/>
                <a:gd name="T10" fmla="*/ 0 w 211"/>
                <a:gd name="T11" fmla="*/ 119231892 h 204"/>
                <a:gd name="T12" fmla="*/ 19305432 w 211"/>
                <a:gd name="T13" fmla="*/ 127673467 h 204"/>
                <a:gd name="T14" fmla="*/ 78430035 w 211"/>
                <a:gd name="T15" fmla="*/ 119231892 h 204"/>
                <a:gd name="T16" fmla="*/ 78430035 w 211"/>
                <a:gd name="T17" fmla="*/ 102349768 h 204"/>
                <a:gd name="T18" fmla="*/ 88083297 w 211"/>
                <a:gd name="T19" fmla="*/ 94964160 h 204"/>
                <a:gd name="T20" fmla="*/ 129107460 w 211"/>
                <a:gd name="T21" fmla="*/ 85467645 h 204"/>
                <a:gd name="T22" fmla="*/ 129107460 w 211"/>
                <a:gd name="T23" fmla="*/ 69640461 h 204"/>
                <a:gd name="T24" fmla="*/ 136347406 w 211"/>
                <a:gd name="T25" fmla="*/ 59088990 h 204"/>
                <a:gd name="T26" fmla="*/ 136347406 w 211"/>
                <a:gd name="T27" fmla="*/ 51702354 h 204"/>
                <a:gd name="T28" fmla="*/ 147206809 w 211"/>
                <a:gd name="T29" fmla="*/ 51702354 h 204"/>
                <a:gd name="T30" fmla="*/ 155652864 w 211"/>
                <a:gd name="T31" fmla="*/ 33765291 h 204"/>
                <a:gd name="T32" fmla="*/ 155652864 w 211"/>
                <a:gd name="T33" fmla="*/ 16882132 h 204"/>
                <a:gd name="T34" fmla="*/ 177372701 w 211"/>
                <a:gd name="T35" fmla="*/ 9496520 h 204"/>
                <a:gd name="T36" fmla="*/ 195470919 w 211"/>
                <a:gd name="T37" fmla="*/ 0 h 204"/>
                <a:gd name="T38" fmla="*/ 205124180 w 211"/>
                <a:gd name="T39" fmla="*/ 0 h 204"/>
                <a:gd name="T40" fmla="*/ 225636810 w 211"/>
                <a:gd name="T41" fmla="*/ 9496520 h 204"/>
                <a:gd name="T42" fmla="*/ 234082865 w 211"/>
                <a:gd name="T43" fmla="*/ 16882132 h 204"/>
                <a:gd name="T44" fmla="*/ 253389387 w 211"/>
                <a:gd name="T45" fmla="*/ 25323707 h 204"/>
                <a:gd name="T46" fmla="*/ 243736126 w 211"/>
                <a:gd name="T47" fmla="*/ 33765291 h 204"/>
                <a:gd name="T48" fmla="*/ 225636810 w 211"/>
                <a:gd name="T49" fmla="*/ 43260779 h 204"/>
                <a:gd name="T50" fmla="*/ 205124180 w 211"/>
                <a:gd name="T51" fmla="*/ 33765291 h 204"/>
                <a:gd name="T52" fmla="*/ 195470919 w 211"/>
                <a:gd name="T53" fmla="*/ 43260779 h 204"/>
                <a:gd name="T54" fmla="*/ 205124180 w 211"/>
                <a:gd name="T55" fmla="*/ 51702354 h 204"/>
                <a:gd name="T56" fmla="*/ 195470919 w 211"/>
                <a:gd name="T57" fmla="*/ 69640461 h 204"/>
                <a:gd name="T58" fmla="*/ 214777441 w 211"/>
                <a:gd name="T59" fmla="*/ 75971129 h 204"/>
                <a:gd name="T60" fmla="*/ 214777441 w 211"/>
                <a:gd name="T61" fmla="*/ 85467645 h 204"/>
                <a:gd name="T62" fmla="*/ 205124180 w 211"/>
                <a:gd name="T63" fmla="*/ 85467645 h 204"/>
                <a:gd name="T64" fmla="*/ 214777441 w 211"/>
                <a:gd name="T65" fmla="*/ 94964160 h 204"/>
                <a:gd name="T66" fmla="*/ 166512233 w 211"/>
                <a:gd name="T67" fmla="*/ 144555623 h 204"/>
                <a:gd name="T68" fmla="*/ 147206809 w 211"/>
                <a:gd name="T69" fmla="*/ 154052139 h 204"/>
                <a:gd name="T70" fmla="*/ 136347406 w 211"/>
                <a:gd name="T71" fmla="*/ 144555623 h 204"/>
                <a:gd name="T72" fmla="*/ 129107460 w 211"/>
                <a:gd name="T73" fmla="*/ 154052139 h 204"/>
                <a:gd name="T74" fmla="*/ 129107460 w 211"/>
                <a:gd name="T75" fmla="*/ 170934262 h 204"/>
                <a:gd name="T76" fmla="*/ 136347406 w 211"/>
                <a:gd name="T77" fmla="*/ 170934262 h 204"/>
                <a:gd name="T78" fmla="*/ 136347406 w 211"/>
                <a:gd name="T79" fmla="*/ 178320898 h 204"/>
                <a:gd name="T80" fmla="*/ 147206809 w 211"/>
                <a:gd name="T81" fmla="*/ 178320898 h 204"/>
                <a:gd name="T82" fmla="*/ 147206809 w 211"/>
                <a:gd name="T83" fmla="*/ 196257961 h 204"/>
                <a:gd name="T84" fmla="*/ 147206809 w 211"/>
                <a:gd name="T85" fmla="*/ 204699537 h 204"/>
                <a:gd name="T86" fmla="*/ 117041982 w 211"/>
                <a:gd name="T87" fmla="*/ 204699537 h 204"/>
                <a:gd name="T88" fmla="*/ 106181514 w 211"/>
                <a:gd name="T89" fmla="*/ 214196052 h 204"/>
                <a:gd name="T90" fmla="*/ 98942666 w 211"/>
                <a:gd name="T91" fmla="*/ 204699537 h 204"/>
                <a:gd name="T92" fmla="*/ 88083297 w 211"/>
                <a:gd name="T93" fmla="*/ 187817413 h 204"/>
                <a:gd name="T94" fmla="*/ 57917387 w 211"/>
                <a:gd name="T95" fmla="*/ 187817413 h 204"/>
                <a:gd name="T96" fmla="*/ 38611963 w 211"/>
                <a:gd name="T97" fmla="*/ 187817413 h 204"/>
                <a:gd name="T98" fmla="*/ 9653265 w 211"/>
                <a:gd name="T99" fmla="*/ 18781741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204"/>
                <a:gd name="T152" fmla="*/ 211 w 211"/>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204">
                  <a:moveTo>
                    <a:pt x="8" y="178"/>
                  </a:moveTo>
                  <a:lnTo>
                    <a:pt x="8" y="162"/>
                  </a:lnTo>
                  <a:lnTo>
                    <a:pt x="23" y="153"/>
                  </a:lnTo>
                  <a:lnTo>
                    <a:pt x="16" y="137"/>
                  </a:lnTo>
                  <a:lnTo>
                    <a:pt x="8" y="129"/>
                  </a:lnTo>
                  <a:lnTo>
                    <a:pt x="0" y="113"/>
                  </a:lnTo>
                  <a:lnTo>
                    <a:pt x="16" y="121"/>
                  </a:lnTo>
                  <a:lnTo>
                    <a:pt x="65" y="113"/>
                  </a:lnTo>
                  <a:lnTo>
                    <a:pt x="65" y="97"/>
                  </a:lnTo>
                  <a:lnTo>
                    <a:pt x="73" y="90"/>
                  </a:lnTo>
                  <a:lnTo>
                    <a:pt x="107" y="81"/>
                  </a:lnTo>
                  <a:lnTo>
                    <a:pt x="107" y="66"/>
                  </a:lnTo>
                  <a:lnTo>
                    <a:pt x="113" y="56"/>
                  </a:lnTo>
                  <a:lnTo>
                    <a:pt x="113" y="49"/>
                  </a:lnTo>
                  <a:lnTo>
                    <a:pt x="122" y="49"/>
                  </a:lnTo>
                  <a:lnTo>
                    <a:pt x="129" y="32"/>
                  </a:lnTo>
                  <a:lnTo>
                    <a:pt x="129" y="16"/>
                  </a:lnTo>
                  <a:lnTo>
                    <a:pt x="147" y="9"/>
                  </a:lnTo>
                  <a:lnTo>
                    <a:pt x="162" y="0"/>
                  </a:lnTo>
                  <a:lnTo>
                    <a:pt x="170" y="0"/>
                  </a:lnTo>
                  <a:lnTo>
                    <a:pt x="187" y="9"/>
                  </a:lnTo>
                  <a:lnTo>
                    <a:pt x="194" y="16"/>
                  </a:lnTo>
                  <a:lnTo>
                    <a:pt x="210" y="24"/>
                  </a:lnTo>
                  <a:lnTo>
                    <a:pt x="202" y="32"/>
                  </a:lnTo>
                  <a:lnTo>
                    <a:pt x="187" y="41"/>
                  </a:lnTo>
                  <a:lnTo>
                    <a:pt x="170" y="32"/>
                  </a:lnTo>
                  <a:lnTo>
                    <a:pt x="162" y="41"/>
                  </a:lnTo>
                  <a:lnTo>
                    <a:pt x="170" y="49"/>
                  </a:lnTo>
                  <a:lnTo>
                    <a:pt x="162" y="66"/>
                  </a:lnTo>
                  <a:lnTo>
                    <a:pt x="178" y="72"/>
                  </a:lnTo>
                  <a:lnTo>
                    <a:pt x="178" y="81"/>
                  </a:lnTo>
                  <a:lnTo>
                    <a:pt x="170" y="81"/>
                  </a:lnTo>
                  <a:lnTo>
                    <a:pt x="178" y="90"/>
                  </a:lnTo>
                  <a:lnTo>
                    <a:pt x="138" y="137"/>
                  </a:lnTo>
                  <a:lnTo>
                    <a:pt x="122" y="146"/>
                  </a:lnTo>
                  <a:lnTo>
                    <a:pt x="113" y="137"/>
                  </a:lnTo>
                  <a:lnTo>
                    <a:pt x="107" y="146"/>
                  </a:lnTo>
                  <a:lnTo>
                    <a:pt x="107" y="162"/>
                  </a:lnTo>
                  <a:lnTo>
                    <a:pt x="113" y="162"/>
                  </a:lnTo>
                  <a:lnTo>
                    <a:pt x="113" y="169"/>
                  </a:lnTo>
                  <a:lnTo>
                    <a:pt x="122" y="169"/>
                  </a:lnTo>
                  <a:lnTo>
                    <a:pt x="122" y="186"/>
                  </a:lnTo>
                  <a:lnTo>
                    <a:pt x="122" y="194"/>
                  </a:lnTo>
                  <a:lnTo>
                    <a:pt x="97" y="194"/>
                  </a:lnTo>
                  <a:lnTo>
                    <a:pt x="88" y="203"/>
                  </a:lnTo>
                  <a:lnTo>
                    <a:pt x="82" y="194"/>
                  </a:lnTo>
                  <a:lnTo>
                    <a:pt x="73" y="178"/>
                  </a:lnTo>
                  <a:lnTo>
                    <a:pt x="48" y="178"/>
                  </a:lnTo>
                  <a:lnTo>
                    <a:pt x="32" y="178"/>
                  </a:lnTo>
                  <a:lnTo>
                    <a:pt x="8"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 name="Freeform 11"/>
            <p:cNvSpPr>
              <a:spLocks/>
            </p:cNvSpPr>
            <p:nvPr/>
          </p:nvSpPr>
          <p:spPr bwMode="gray">
            <a:xfrm>
              <a:off x="5729450" y="3013602"/>
              <a:ext cx="353239" cy="313507"/>
            </a:xfrm>
            <a:custGeom>
              <a:avLst/>
              <a:gdLst>
                <a:gd name="T0" fmla="*/ 215700294 w 188"/>
                <a:gd name="T1" fmla="*/ 24016220 h 146"/>
                <a:gd name="T2" fmla="*/ 206059951 w 188"/>
                <a:gd name="T3" fmla="*/ 24016220 h 146"/>
                <a:gd name="T4" fmla="*/ 187984580 w 188"/>
                <a:gd name="T5" fmla="*/ 33022307 h 146"/>
                <a:gd name="T6" fmla="*/ 166294355 w 188"/>
                <a:gd name="T7" fmla="*/ 40027702 h 146"/>
                <a:gd name="T8" fmla="*/ 166294355 w 188"/>
                <a:gd name="T9" fmla="*/ 56038177 h 146"/>
                <a:gd name="T10" fmla="*/ 157859329 w 188"/>
                <a:gd name="T11" fmla="*/ 73050009 h 146"/>
                <a:gd name="T12" fmla="*/ 147013667 w 188"/>
                <a:gd name="T13" fmla="*/ 73050009 h 146"/>
                <a:gd name="T14" fmla="*/ 147013667 w 188"/>
                <a:gd name="T15" fmla="*/ 80054404 h 146"/>
                <a:gd name="T16" fmla="*/ 139783924 w 188"/>
                <a:gd name="T17" fmla="*/ 90061826 h 146"/>
                <a:gd name="T18" fmla="*/ 139783924 w 188"/>
                <a:gd name="T19" fmla="*/ 105071959 h 146"/>
                <a:gd name="T20" fmla="*/ 98813011 w 188"/>
                <a:gd name="T21" fmla="*/ 114078038 h 146"/>
                <a:gd name="T22" fmla="*/ 89172667 w 188"/>
                <a:gd name="T23" fmla="*/ 121082433 h 146"/>
                <a:gd name="T24" fmla="*/ 89172667 w 188"/>
                <a:gd name="T25" fmla="*/ 137093939 h 146"/>
                <a:gd name="T26" fmla="*/ 30125260 w 188"/>
                <a:gd name="T27" fmla="*/ 145099677 h 146"/>
                <a:gd name="T28" fmla="*/ 10845666 w 188"/>
                <a:gd name="T29" fmla="*/ 137093939 h 146"/>
                <a:gd name="T30" fmla="*/ 20486014 w 188"/>
                <a:gd name="T31" fmla="*/ 121082433 h 146"/>
                <a:gd name="T32" fmla="*/ 20486014 w 188"/>
                <a:gd name="T33" fmla="*/ 114078038 h 146"/>
                <a:gd name="T34" fmla="*/ 0 w 188"/>
                <a:gd name="T35" fmla="*/ 105071959 h 146"/>
                <a:gd name="T36" fmla="*/ 0 w 188"/>
                <a:gd name="T37" fmla="*/ 73050009 h 146"/>
                <a:gd name="T38" fmla="*/ 10845666 w 188"/>
                <a:gd name="T39" fmla="*/ 56038177 h 146"/>
                <a:gd name="T40" fmla="*/ 10845666 w 188"/>
                <a:gd name="T41" fmla="*/ 48032439 h 146"/>
                <a:gd name="T42" fmla="*/ 38561393 w 188"/>
                <a:gd name="T43" fmla="*/ 48032439 h 146"/>
                <a:gd name="T44" fmla="*/ 38561393 w 188"/>
                <a:gd name="T45" fmla="*/ 40027702 h 146"/>
                <a:gd name="T46" fmla="*/ 60251618 w 188"/>
                <a:gd name="T47" fmla="*/ 40027702 h 146"/>
                <a:gd name="T48" fmla="*/ 68686644 w 188"/>
                <a:gd name="T49" fmla="*/ 24016220 h 146"/>
                <a:gd name="T50" fmla="*/ 79532323 w 188"/>
                <a:gd name="T51" fmla="*/ 24016220 h 146"/>
                <a:gd name="T52" fmla="*/ 79532323 w 188"/>
                <a:gd name="T53" fmla="*/ 16010478 h 146"/>
                <a:gd name="T54" fmla="*/ 116888381 w 188"/>
                <a:gd name="T55" fmla="*/ 24016220 h 146"/>
                <a:gd name="T56" fmla="*/ 139783924 w 188"/>
                <a:gd name="T57" fmla="*/ 24016220 h 146"/>
                <a:gd name="T58" fmla="*/ 139783924 w 188"/>
                <a:gd name="T59" fmla="*/ 16010478 h 146"/>
                <a:gd name="T60" fmla="*/ 147013667 w 188"/>
                <a:gd name="T61" fmla="*/ 16010478 h 146"/>
                <a:gd name="T62" fmla="*/ 157859329 w 188"/>
                <a:gd name="T63" fmla="*/ 0 h 146"/>
                <a:gd name="T64" fmla="*/ 166294355 w 188"/>
                <a:gd name="T65" fmla="*/ 8005739 h 146"/>
                <a:gd name="T66" fmla="*/ 177140016 w 188"/>
                <a:gd name="T67" fmla="*/ 33022307 h 146"/>
                <a:gd name="T68" fmla="*/ 195215387 w 188"/>
                <a:gd name="T69" fmla="*/ 16010478 h 146"/>
                <a:gd name="T70" fmla="*/ 225340638 w 188"/>
                <a:gd name="T71" fmla="*/ 24016220 h 146"/>
                <a:gd name="T72" fmla="*/ 215700294 w 188"/>
                <a:gd name="T73" fmla="*/ 24016220 h 1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8"/>
                <a:gd name="T112" fmla="*/ 0 h 146"/>
                <a:gd name="T113" fmla="*/ 188 w 188"/>
                <a:gd name="T114" fmla="*/ 146 h 1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8" h="146">
                  <a:moveTo>
                    <a:pt x="179" y="24"/>
                  </a:moveTo>
                  <a:lnTo>
                    <a:pt x="171" y="24"/>
                  </a:lnTo>
                  <a:lnTo>
                    <a:pt x="156" y="33"/>
                  </a:lnTo>
                  <a:lnTo>
                    <a:pt x="138" y="40"/>
                  </a:lnTo>
                  <a:lnTo>
                    <a:pt x="138" y="56"/>
                  </a:lnTo>
                  <a:lnTo>
                    <a:pt x="131" y="73"/>
                  </a:lnTo>
                  <a:lnTo>
                    <a:pt x="122" y="73"/>
                  </a:lnTo>
                  <a:lnTo>
                    <a:pt x="122" y="80"/>
                  </a:lnTo>
                  <a:lnTo>
                    <a:pt x="116" y="90"/>
                  </a:lnTo>
                  <a:lnTo>
                    <a:pt x="116" y="105"/>
                  </a:lnTo>
                  <a:lnTo>
                    <a:pt x="82" y="114"/>
                  </a:lnTo>
                  <a:lnTo>
                    <a:pt x="74" y="121"/>
                  </a:lnTo>
                  <a:lnTo>
                    <a:pt x="74" y="137"/>
                  </a:lnTo>
                  <a:lnTo>
                    <a:pt x="25" y="145"/>
                  </a:lnTo>
                  <a:lnTo>
                    <a:pt x="9" y="137"/>
                  </a:lnTo>
                  <a:lnTo>
                    <a:pt x="17" y="121"/>
                  </a:lnTo>
                  <a:lnTo>
                    <a:pt x="17" y="114"/>
                  </a:lnTo>
                  <a:lnTo>
                    <a:pt x="0" y="105"/>
                  </a:lnTo>
                  <a:lnTo>
                    <a:pt x="0" y="73"/>
                  </a:lnTo>
                  <a:lnTo>
                    <a:pt x="9" y="56"/>
                  </a:lnTo>
                  <a:lnTo>
                    <a:pt x="9" y="48"/>
                  </a:lnTo>
                  <a:lnTo>
                    <a:pt x="32" y="48"/>
                  </a:lnTo>
                  <a:lnTo>
                    <a:pt x="32" y="40"/>
                  </a:lnTo>
                  <a:lnTo>
                    <a:pt x="50" y="40"/>
                  </a:lnTo>
                  <a:lnTo>
                    <a:pt x="57" y="24"/>
                  </a:lnTo>
                  <a:lnTo>
                    <a:pt x="66" y="24"/>
                  </a:lnTo>
                  <a:lnTo>
                    <a:pt x="66" y="16"/>
                  </a:lnTo>
                  <a:lnTo>
                    <a:pt x="97" y="24"/>
                  </a:lnTo>
                  <a:lnTo>
                    <a:pt x="116" y="24"/>
                  </a:lnTo>
                  <a:lnTo>
                    <a:pt x="116" y="16"/>
                  </a:lnTo>
                  <a:lnTo>
                    <a:pt x="122" y="16"/>
                  </a:lnTo>
                  <a:lnTo>
                    <a:pt x="131" y="0"/>
                  </a:lnTo>
                  <a:lnTo>
                    <a:pt x="138" y="8"/>
                  </a:lnTo>
                  <a:lnTo>
                    <a:pt x="147" y="33"/>
                  </a:lnTo>
                  <a:lnTo>
                    <a:pt x="162" y="16"/>
                  </a:lnTo>
                  <a:lnTo>
                    <a:pt x="187" y="24"/>
                  </a:lnTo>
                  <a:lnTo>
                    <a:pt x="179"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 name="Freeform 12"/>
            <p:cNvSpPr>
              <a:spLocks/>
            </p:cNvSpPr>
            <p:nvPr/>
          </p:nvSpPr>
          <p:spPr bwMode="gray">
            <a:xfrm>
              <a:off x="5330016" y="2952266"/>
              <a:ext cx="459212" cy="500927"/>
            </a:xfrm>
            <a:custGeom>
              <a:avLst/>
              <a:gdLst>
                <a:gd name="T0" fmla="*/ 276704293 w 243"/>
                <a:gd name="T1" fmla="*/ 237802019 h 228"/>
                <a:gd name="T2" fmla="*/ 207223239 w 243"/>
                <a:gd name="T3" fmla="*/ 228374402 h 228"/>
                <a:gd name="T4" fmla="*/ 197472132 w 243"/>
                <a:gd name="T5" fmla="*/ 211613283 h 228"/>
                <a:gd name="T6" fmla="*/ 166997714 w 243"/>
                <a:gd name="T7" fmla="*/ 221040901 h 228"/>
                <a:gd name="T8" fmla="*/ 147494396 w 243"/>
                <a:gd name="T9" fmla="*/ 221040901 h 228"/>
                <a:gd name="T10" fmla="*/ 117019944 w 243"/>
                <a:gd name="T11" fmla="*/ 194851141 h 228"/>
                <a:gd name="T12" fmla="*/ 97516626 w 243"/>
                <a:gd name="T13" fmla="*/ 169709462 h 228"/>
                <a:gd name="T14" fmla="*/ 79232196 w 243"/>
                <a:gd name="T15" fmla="*/ 162375961 h 228"/>
                <a:gd name="T16" fmla="*/ 68262183 w 243"/>
                <a:gd name="T17" fmla="*/ 162375961 h 228"/>
                <a:gd name="T18" fmla="*/ 58509972 w 243"/>
                <a:gd name="T19" fmla="*/ 152948344 h 228"/>
                <a:gd name="T20" fmla="*/ 48758865 w 243"/>
                <a:gd name="T21" fmla="*/ 126758552 h 228"/>
                <a:gd name="T22" fmla="*/ 29255538 w 243"/>
                <a:gd name="T23" fmla="*/ 120473132 h 228"/>
                <a:gd name="T24" fmla="*/ 18284438 w 243"/>
                <a:gd name="T25" fmla="*/ 102663932 h 228"/>
                <a:gd name="T26" fmla="*/ 29255538 w 243"/>
                <a:gd name="T27" fmla="*/ 84854731 h 228"/>
                <a:gd name="T28" fmla="*/ 29255538 w 243"/>
                <a:gd name="T29" fmla="*/ 68093612 h 228"/>
                <a:gd name="T30" fmla="*/ 18284438 w 243"/>
                <a:gd name="T31" fmla="*/ 68093612 h 228"/>
                <a:gd name="T32" fmla="*/ 9752215 w 243"/>
                <a:gd name="T33" fmla="*/ 51331454 h 228"/>
                <a:gd name="T34" fmla="*/ 0 w 243"/>
                <a:gd name="T35" fmla="*/ 9428645 h 228"/>
                <a:gd name="T36" fmla="*/ 9752215 w 243"/>
                <a:gd name="T37" fmla="*/ 0 h 228"/>
                <a:gd name="T38" fmla="*/ 18284438 w 243"/>
                <a:gd name="T39" fmla="*/ 16761123 h 228"/>
                <a:gd name="T40" fmla="*/ 29255538 w 243"/>
                <a:gd name="T41" fmla="*/ 16761123 h 228"/>
                <a:gd name="T42" fmla="*/ 37787765 w 243"/>
                <a:gd name="T43" fmla="*/ 16761123 h 228"/>
                <a:gd name="T44" fmla="*/ 58509972 w 243"/>
                <a:gd name="T45" fmla="*/ 9428645 h 228"/>
                <a:gd name="T46" fmla="*/ 68262183 w 243"/>
                <a:gd name="T47" fmla="*/ 9428645 h 228"/>
                <a:gd name="T48" fmla="*/ 58509972 w 243"/>
                <a:gd name="T49" fmla="*/ 16761123 h 228"/>
                <a:gd name="T50" fmla="*/ 79232196 w 243"/>
                <a:gd name="T51" fmla="*/ 26189768 h 228"/>
                <a:gd name="T52" fmla="*/ 79232196 w 243"/>
                <a:gd name="T53" fmla="*/ 42950895 h 228"/>
                <a:gd name="T54" fmla="*/ 117019944 w 243"/>
                <a:gd name="T55" fmla="*/ 60760095 h 228"/>
                <a:gd name="T56" fmla="*/ 158465496 w 243"/>
                <a:gd name="T57" fmla="*/ 60760095 h 228"/>
                <a:gd name="T58" fmla="*/ 158465496 w 243"/>
                <a:gd name="T59" fmla="*/ 42950895 h 228"/>
                <a:gd name="T60" fmla="*/ 176749926 w 243"/>
                <a:gd name="T61" fmla="*/ 34570335 h 228"/>
                <a:gd name="T62" fmla="*/ 207223239 w 243"/>
                <a:gd name="T63" fmla="*/ 34570335 h 228"/>
                <a:gd name="T64" fmla="*/ 266952082 w 243"/>
                <a:gd name="T65" fmla="*/ 60760095 h 228"/>
                <a:gd name="T66" fmla="*/ 266952082 w 243"/>
                <a:gd name="T67" fmla="*/ 68093612 h 228"/>
                <a:gd name="T68" fmla="*/ 266952082 w 243"/>
                <a:gd name="T69" fmla="*/ 76474172 h 228"/>
                <a:gd name="T70" fmla="*/ 266952082 w 243"/>
                <a:gd name="T71" fmla="*/ 84854731 h 228"/>
                <a:gd name="T72" fmla="*/ 255982087 w 243"/>
                <a:gd name="T73" fmla="*/ 102663932 h 228"/>
                <a:gd name="T74" fmla="*/ 255982087 w 243"/>
                <a:gd name="T75" fmla="*/ 136186201 h 228"/>
                <a:gd name="T76" fmla="*/ 276704293 w 243"/>
                <a:gd name="T77" fmla="*/ 145614842 h 228"/>
                <a:gd name="T78" fmla="*/ 276704293 w 243"/>
                <a:gd name="T79" fmla="*/ 152948344 h 228"/>
                <a:gd name="T80" fmla="*/ 266952082 w 243"/>
                <a:gd name="T81" fmla="*/ 169709462 h 228"/>
                <a:gd name="T82" fmla="*/ 276704293 w 243"/>
                <a:gd name="T83" fmla="*/ 186470581 h 228"/>
                <a:gd name="T84" fmla="*/ 286455401 w 243"/>
                <a:gd name="T85" fmla="*/ 194851141 h 228"/>
                <a:gd name="T86" fmla="*/ 294988792 w 243"/>
                <a:gd name="T87" fmla="*/ 211613283 h 228"/>
                <a:gd name="T88" fmla="*/ 276704293 w 243"/>
                <a:gd name="T89" fmla="*/ 221040901 h 228"/>
                <a:gd name="T90" fmla="*/ 276704293 w 243"/>
                <a:gd name="T91" fmla="*/ 237802019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3"/>
                <a:gd name="T139" fmla="*/ 0 h 228"/>
                <a:gd name="T140" fmla="*/ 243 w 2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3" h="228">
                  <a:moveTo>
                    <a:pt x="227" y="227"/>
                  </a:moveTo>
                  <a:lnTo>
                    <a:pt x="170" y="218"/>
                  </a:lnTo>
                  <a:lnTo>
                    <a:pt x="162" y="202"/>
                  </a:lnTo>
                  <a:lnTo>
                    <a:pt x="137" y="211"/>
                  </a:lnTo>
                  <a:lnTo>
                    <a:pt x="121" y="211"/>
                  </a:lnTo>
                  <a:lnTo>
                    <a:pt x="96" y="186"/>
                  </a:lnTo>
                  <a:lnTo>
                    <a:pt x="80" y="162"/>
                  </a:lnTo>
                  <a:lnTo>
                    <a:pt x="65" y="155"/>
                  </a:lnTo>
                  <a:lnTo>
                    <a:pt x="56" y="155"/>
                  </a:lnTo>
                  <a:lnTo>
                    <a:pt x="48" y="146"/>
                  </a:lnTo>
                  <a:lnTo>
                    <a:pt x="40" y="121"/>
                  </a:lnTo>
                  <a:lnTo>
                    <a:pt x="24" y="115"/>
                  </a:lnTo>
                  <a:lnTo>
                    <a:pt x="15" y="98"/>
                  </a:lnTo>
                  <a:lnTo>
                    <a:pt x="24" y="81"/>
                  </a:lnTo>
                  <a:lnTo>
                    <a:pt x="24" y="65"/>
                  </a:lnTo>
                  <a:lnTo>
                    <a:pt x="15" y="65"/>
                  </a:lnTo>
                  <a:lnTo>
                    <a:pt x="8" y="49"/>
                  </a:lnTo>
                  <a:lnTo>
                    <a:pt x="0" y="9"/>
                  </a:lnTo>
                  <a:lnTo>
                    <a:pt x="8" y="0"/>
                  </a:lnTo>
                  <a:lnTo>
                    <a:pt x="15" y="16"/>
                  </a:lnTo>
                  <a:lnTo>
                    <a:pt x="24" y="16"/>
                  </a:lnTo>
                  <a:lnTo>
                    <a:pt x="31" y="16"/>
                  </a:lnTo>
                  <a:lnTo>
                    <a:pt x="48" y="9"/>
                  </a:lnTo>
                  <a:lnTo>
                    <a:pt x="56" y="9"/>
                  </a:lnTo>
                  <a:lnTo>
                    <a:pt x="48" y="16"/>
                  </a:lnTo>
                  <a:lnTo>
                    <a:pt x="65" y="25"/>
                  </a:lnTo>
                  <a:lnTo>
                    <a:pt x="65" y="41"/>
                  </a:lnTo>
                  <a:lnTo>
                    <a:pt x="96" y="58"/>
                  </a:lnTo>
                  <a:lnTo>
                    <a:pt x="130" y="58"/>
                  </a:lnTo>
                  <a:lnTo>
                    <a:pt x="130" y="41"/>
                  </a:lnTo>
                  <a:lnTo>
                    <a:pt x="145" y="33"/>
                  </a:lnTo>
                  <a:lnTo>
                    <a:pt x="170" y="33"/>
                  </a:lnTo>
                  <a:lnTo>
                    <a:pt x="219" y="58"/>
                  </a:lnTo>
                  <a:lnTo>
                    <a:pt x="219" y="65"/>
                  </a:lnTo>
                  <a:lnTo>
                    <a:pt x="219" y="73"/>
                  </a:lnTo>
                  <a:lnTo>
                    <a:pt x="219" y="81"/>
                  </a:lnTo>
                  <a:lnTo>
                    <a:pt x="210" y="98"/>
                  </a:lnTo>
                  <a:lnTo>
                    <a:pt x="210" y="130"/>
                  </a:lnTo>
                  <a:lnTo>
                    <a:pt x="227" y="139"/>
                  </a:lnTo>
                  <a:lnTo>
                    <a:pt x="227" y="146"/>
                  </a:lnTo>
                  <a:lnTo>
                    <a:pt x="219" y="162"/>
                  </a:lnTo>
                  <a:lnTo>
                    <a:pt x="227" y="178"/>
                  </a:lnTo>
                  <a:lnTo>
                    <a:pt x="235" y="186"/>
                  </a:lnTo>
                  <a:lnTo>
                    <a:pt x="242" y="202"/>
                  </a:lnTo>
                  <a:lnTo>
                    <a:pt x="227" y="211"/>
                  </a:lnTo>
                  <a:lnTo>
                    <a:pt x="227" y="22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 name="Freeform 13"/>
            <p:cNvSpPr>
              <a:spLocks/>
            </p:cNvSpPr>
            <p:nvPr/>
          </p:nvSpPr>
          <p:spPr bwMode="gray">
            <a:xfrm>
              <a:off x="5944110" y="2829590"/>
              <a:ext cx="260853" cy="143122"/>
            </a:xfrm>
            <a:custGeom>
              <a:avLst/>
              <a:gdLst>
                <a:gd name="T0" fmla="*/ 167083404 w 138"/>
                <a:gd name="T1" fmla="*/ 15307971 h 66"/>
                <a:gd name="T2" fmla="*/ 167083404 w 138"/>
                <a:gd name="T3" fmla="*/ 24492957 h 66"/>
                <a:gd name="T4" fmla="*/ 136593444 w 138"/>
                <a:gd name="T5" fmla="*/ 40822271 h 66"/>
                <a:gd name="T6" fmla="*/ 115860427 w 138"/>
                <a:gd name="T7" fmla="*/ 40822271 h 66"/>
                <a:gd name="T8" fmla="*/ 106103518 w 138"/>
                <a:gd name="T9" fmla="*/ 50007253 h 66"/>
                <a:gd name="T10" fmla="*/ 86590805 w 138"/>
                <a:gd name="T11" fmla="*/ 50007253 h 66"/>
                <a:gd name="T12" fmla="*/ 67076970 w 138"/>
                <a:gd name="T13" fmla="*/ 57151577 h 66"/>
                <a:gd name="T14" fmla="*/ 67076970 w 138"/>
                <a:gd name="T15" fmla="*/ 66336575 h 66"/>
                <a:gd name="T16" fmla="*/ 37807348 w 138"/>
                <a:gd name="T17" fmla="*/ 66336575 h 66"/>
                <a:gd name="T18" fmla="*/ 26831232 w 138"/>
                <a:gd name="T19" fmla="*/ 66336575 h 66"/>
                <a:gd name="T20" fmla="*/ 0 w 138"/>
                <a:gd name="T21" fmla="*/ 66336575 h 66"/>
                <a:gd name="T22" fmla="*/ 0 w 138"/>
                <a:gd name="T23" fmla="*/ 57151577 h 66"/>
                <a:gd name="T24" fmla="*/ 18293522 w 138"/>
                <a:gd name="T25" fmla="*/ 57151577 h 66"/>
                <a:gd name="T26" fmla="*/ 18293522 w 138"/>
                <a:gd name="T27" fmla="*/ 50007253 h 66"/>
                <a:gd name="T28" fmla="*/ 37807348 w 138"/>
                <a:gd name="T29" fmla="*/ 50007253 h 66"/>
                <a:gd name="T30" fmla="*/ 56100862 w 138"/>
                <a:gd name="T31" fmla="*/ 40822271 h 66"/>
                <a:gd name="T32" fmla="*/ 37807348 w 138"/>
                <a:gd name="T33" fmla="*/ 32657610 h 66"/>
                <a:gd name="T34" fmla="*/ 26831232 w 138"/>
                <a:gd name="T35" fmla="*/ 32657610 h 66"/>
                <a:gd name="T36" fmla="*/ 7317408 w 138"/>
                <a:gd name="T37" fmla="*/ 32657610 h 66"/>
                <a:gd name="T38" fmla="*/ 26831232 w 138"/>
                <a:gd name="T39" fmla="*/ 15307971 h 66"/>
                <a:gd name="T40" fmla="*/ 18293522 w 138"/>
                <a:gd name="T41" fmla="*/ 15307971 h 66"/>
                <a:gd name="T42" fmla="*/ 26831232 w 138"/>
                <a:gd name="T43" fmla="*/ 9184986 h 66"/>
                <a:gd name="T44" fmla="*/ 56100862 w 138"/>
                <a:gd name="T45" fmla="*/ 15307971 h 66"/>
                <a:gd name="T46" fmla="*/ 56100862 w 138"/>
                <a:gd name="T47" fmla="*/ 9184986 h 66"/>
                <a:gd name="T48" fmla="*/ 67076970 w 138"/>
                <a:gd name="T49" fmla="*/ 0 h 66"/>
                <a:gd name="T50" fmla="*/ 86590805 w 138"/>
                <a:gd name="T51" fmla="*/ 9184986 h 66"/>
                <a:gd name="T52" fmla="*/ 146350387 w 138"/>
                <a:gd name="T53" fmla="*/ 9184986 h 66"/>
                <a:gd name="T54" fmla="*/ 167083404 w 138"/>
                <a:gd name="T55" fmla="*/ 15307971 h 6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8"/>
                <a:gd name="T85" fmla="*/ 0 h 66"/>
                <a:gd name="T86" fmla="*/ 138 w 138"/>
                <a:gd name="T87" fmla="*/ 66 h 6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8" h="66">
                  <a:moveTo>
                    <a:pt x="137" y="15"/>
                  </a:moveTo>
                  <a:lnTo>
                    <a:pt x="137" y="24"/>
                  </a:lnTo>
                  <a:lnTo>
                    <a:pt x="112" y="40"/>
                  </a:lnTo>
                  <a:lnTo>
                    <a:pt x="95" y="40"/>
                  </a:lnTo>
                  <a:lnTo>
                    <a:pt x="87" y="49"/>
                  </a:lnTo>
                  <a:lnTo>
                    <a:pt x="71" y="49"/>
                  </a:lnTo>
                  <a:lnTo>
                    <a:pt x="55" y="56"/>
                  </a:lnTo>
                  <a:lnTo>
                    <a:pt x="55" y="65"/>
                  </a:lnTo>
                  <a:lnTo>
                    <a:pt x="31" y="65"/>
                  </a:lnTo>
                  <a:lnTo>
                    <a:pt x="22" y="65"/>
                  </a:lnTo>
                  <a:lnTo>
                    <a:pt x="0" y="65"/>
                  </a:lnTo>
                  <a:lnTo>
                    <a:pt x="0" y="56"/>
                  </a:lnTo>
                  <a:lnTo>
                    <a:pt x="15" y="56"/>
                  </a:lnTo>
                  <a:lnTo>
                    <a:pt x="15" y="49"/>
                  </a:lnTo>
                  <a:lnTo>
                    <a:pt x="31" y="49"/>
                  </a:lnTo>
                  <a:lnTo>
                    <a:pt x="46" y="40"/>
                  </a:lnTo>
                  <a:lnTo>
                    <a:pt x="31" y="32"/>
                  </a:lnTo>
                  <a:lnTo>
                    <a:pt x="22" y="32"/>
                  </a:lnTo>
                  <a:lnTo>
                    <a:pt x="6" y="32"/>
                  </a:lnTo>
                  <a:lnTo>
                    <a:pt x="22" y="15"/>
                  </a:lnTo>
                  <a:lnTo>
                    <a:pt x="15" y="15"/>
                  </a:lnTo>
                  <a:lnTo>
                    <a:pt x="22" y="9"/>
                  </a:lnTo>
                  <a:lnTo>
                    <a:pt x="46" y="15"/>
                  </a:lnTo>
                  <a:lnTo>
                    <a:pt x="46" y="9"/>
                  </a:lnTo>
                  <a:lnTo>
                    <a:pt x="55" y="0"/>
                  </a:lnTo>
                  <a:lnTo>
                    <a:pt x="71" y="9"/>
                  </a:lnTo>
                  <a:lnTo>
                    <a:pt x="120" y="9"/>
                  </a:lnTo>
                  <a:lnTo>
                    <a:pt x="137"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 name="Freeform 14"/>
            <p:cNvSpPr>
              <a:spLocks/>
            </p:cNvSpPr>
            <p:nvPr/>
          </p:nvSpPr>
          <p:spPr bwMode="gray">
            <a:xfrm>
              <a:off x="5525658" y="2850032"/>
              <a:ext cx="358675" cy="262387"/>
            </a:xfrm>
            <a:custGeom>
              <a:avLst/>
              <a:gdLst>
                <a:gd name="T0" fmla="*/ 222388279 w 188"/>
                <a:gd name="T1" fmla="*/ 97972457 h 121"/>
                <a:gd name="T2" fmla="*/ 212449147 w 188"/>
                <a:gd name="T3" fmla="*/ 89808846 h 121"/>
                <a:gd name="T4" fmla="*/ 212449147 w 188"/>
                <a:gd name="T5" fmla="*/ 97972457 h 121"/>
                <a:gd name="T6" fmla="*/ 201268321 w 188"/>
                <a:gd name="T7" fmla="*/ 97972457 h 121"/>
                <a:gd name="T8" fmla="*/ 192570884 w 188"/>
                <a:gd name="T9" fmla="*/ 114301700 h 121"/>
                <a:gd name="T10" fmla="*/ 170208117 w 188"/>
                <a:gd name="T11" fmla="*/ 114301700 h 121"/>
                <a:gd name="T12" fmla="*/ 170208117 w 188"/>
                <a:gd name="T13" fmla="*/ 122466321 h 121"/>
                <a:gd name="T14" fmla="*/ 141633496 w 188"/>
                <a:gd name="T15" fmla="*/ 122466321 h 121"/>
                <a:gd name="T16" fmla="*/ 141633496 w 188"/>
                <a:gd name="T17" fmla="*/ 114301700 h 121"/>
                <a:gd name="T18" fmla="*/ 141633496 w 188"/>
                <a:gd name="T19" fmla="*/ 107157404 h 121"/>
                <a:gd name="T20" fmla="*/ 80755897 w 188"/>
                <a:gd name="T21" fmla="*/ 81644225 h 121"/>
                <a:gd name="T22" fmla="*/ 49695675 w 188"/>
                <a:gd name="T23" fmla="*/ 81644225 h 121"/>
                <a:gd name="T24" fmla="*/ 31060213 w 188"/>
                <a:gd name="T25" fmla="*/ 89808846 h 121"/>
                <a:gd name="T26" fmla="*/ 31060213 w 188"/>
                <a:gd name="T27" fmla="*/ 64294641 h 121"/>
                <a:gd name="T28" fmla="*/ 19878272 w 188"/>
                <a:gd name="T29" fmla="*/ 64294641 h 121"/>
                <a:gd name="T30" fmla="*/ 19878272 w 188"/>
                <a:gd name="T31" fmla="*/ 47965398 h 121"/>
                <a:gd name="T32" fmla="*/ 11181945 w 188"/>
                <a:gd name="T33" fmla="*/ 47965398 h 121"/>
                <a:gd name="T34" fmla="*/ 11181945 w 188"/>
                <a:gd name="T35" fmla="*/ 40822112 h 121"/>
                <a:gd name="T36" fmla="*/ 31060213 w 188"/>
                <a:gd name="T37" fmla="*/ 40822112 h 121"/>
                <a:gd name="T38" fmla="*/ 39756544 w 188"/>
                <a:gd name="T39" fmla="*/ 31637158 h 121"/>
                <a:gd name="T40" fmla="*/ 19878272 w 188"/>
                <a:gd name="T41" fmla="*/ 15307911 h 121"/>
                <a:gd name="T42" fmla="*/ 11181945 w 188"/>
                <a:gd name="T43" fmla="*/ 15307911 h 121"/>
                <a:gd name="T44" fmla="*/ 11181945 w 188"/>
                <a:gd name="T45" fmla="*/ 31637158 h 121"/>
                <a:gd name="T46" fmla="*/ 0 w 188"/>
                <a:gd name="T47" fmla="*/ 15307911 h 121"/>
                <a:gd name="T48" fmla="*/ 31060213 w 188"/>
                <a:gd name="T49" fmla="*/ 6122963 h 121"/>
                <a:gd name="T50" fmla="*/ 49695675 w 188"/>
                <a:gd name="T51" fmla="*/ 23472537 h 121"/>
                <a:gd name="T52" fmla="*/ 60877617 w 188"/>
                <a:gd name="T53" fmla="*/ 23472537 h 121"/>
                <a:gd name="T54" fmla="*/ 70816748 w 188"/>
                <a:gd name="T55" fmla="*/ 23472537 h 121"/>
                <a:gd name="T56" fmla="*/ 70816748 w 188"/>
                <a:gd name="T57" fmla="*/ 15307911 h 121"/>
                <a:gd name="T58" fmla="*/ 91936724 w 188"/>
                <a:gd name="T59" fmla="*/ 6122963 h 121"/>
                <a:gd name="T60" fmla="*/ 100634160 w 188"/>
                <a:gd name="T61" fmla="*/ 6122963 h 121"/>
                <a:gd name="T62" fmla="*/ 91936724 w 188"/>
                <a:gd name="T63" fmla="*/ 0 h 121"/>
                <a:gd name="T64" fmla="*/ 100634160 w 188"/>
                <a:gd name="T65" fmla="*/ 0 h 121"/>
                <a:gd name="T66" fmla="*/ 120512424 w 188"/>
                <a:gd name="T67" fmla="*/ 6122963 h 121"/>
                <a:gd name="T68" fmla="*/ 120512424 w 188"/>
                <a:gd name="T69" fmla="*/ 23472537 h 121"/>
                <a:gd name="T70" fmla="*/ 151572663 w 188"/>
                <a:gd name="T71" fmla="*/ 23472537 h 121"/>
                <a:gd name="T72" fmla="*/ 161511794 w 188"/>
                <a:gd name="T73" fmla="*/ 47965398 h 121"/>
                <a:gd name="T74" fmla="*/ 212449147 w 188"/>
                <a:gd name="T75" fmla="*/ 73479603 h 121"/>
                <a:gd name="T76" fmla="*/ 232327410 w 188"/>
                <a:gd name="T77" fmla="*/ 81644225 h 121"/>
                <a:gd name="T78" fmla="*/ 222388279 w 188"/>
                <a:gd name="T79" fmla="*/ 97972457 h 1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8"/>
                <a:gd name="T121" fmla="*/ 0 h 121"/>
                <a:gd name="T122" fmla="*/ 188 w 188"/>
                <a:gd name="T123" fmla="*/ 121 h 1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8" h="121">
                  <a:moveTo>
                    <a:pt x="179" y="96"/>
                  </a:moveTo>
                  <a:lnTo>
                    <a:pt x="171" y="88"/>
                  </a:lnTo>
                  <a:lnTo>
                    <a:pt x="171" y="96"/>
                  </a:lnTo>
                  <a:lnTo>
                    <a:pt x="162" y="96"/>
                  </a:lnTo>
                  <a:lnTo>
                    <a:pt x="155" y="112"/>
                  </a:lnTo>
                  <a:lnTo>
                    <a:pt x="137" y="112"/>
                  </a:lnTo>
                  <a:lnTo>
                    <a:pt x="137" y="120"/>
                  </a:lnTo>
                  <a:lnTo>
                    <a:pt x="114" y="120"/>
                  </a:lnTo>
                  <a:lnTo>
                    <a:pt x="114" y="112"/>
                  </a:lnTo>
                  <a:lnTo>
                    <a:pt x="114" y="105"/>
                  </a:lnTo>
                  <a:lnTo>
                    <a:pt x="65" y="80"/>
                  </a:lnTo>
                  <a:lnTo>
                    <a:pt x="40" y="80"/>
                  </a:lnTo>
                  <a:lnTo>
                    <a:pt x="25" y="88"/>
                  </a:lnTo>
                  <a:lnTo>
                    <a:pt x="25" y="63"/>
                  </a:lnTo>
                  <a:lnTo>
                    <a:pt x="16" y="63"/>
                  </a:lnTo>
                  <a:lnTo>
                    <a:pt x="16" y="47"/>
                  </a:lnTo>
                  <a:lnTo>
                    <a:pt x="9" y="47"/>
                  </a:lnTo>
                  <a:lnTo>
                    <a:pt x="9" y="40"/>
                  </a:lnTo>
                  <a:lnTo>
                    <a:pt x="25" y="40"/>
                  </a:lnTo>
                  <a:lnTo>
                    <a:pt x="32" y="31"/>
                  </a:lnTo>
                  <a:lnTo>
                    <a:pt x="16" y="15"/>
                  </a:lnTo>
                  <a:lnTo>
                    <a:pt x="9" y="15"/>
                  </a:lnTo>
                  <a:lnTo>
                    <a:pt x="9" y="31"/>
                  </a:lnTo>
                  <a:lnTo>
                    <a:pt x="0" y="15"/>
                  </a:lnTo>
                  <a:lnTo>
                    <a:pt x="25" y="6"/>
                  </a:lnTo>
                  <a:lnTo>
                    <a:pt x="40" y="23"/>
                  </a:lnTo>
                  <a:lnTo>
                    <a:pt x="49" y="23"/>
                  </a:lnTo>
                  <a:lnTo>
                    <a:pt x="57" y="23"/>
                  </a:lnTo>
                  <a:lnTo>
                    <a:pt x="57" y="15"/>
                  </a:lnTo>
                  <a:lnTo>
                    <a:pt x="74" y="6"/>
                  </a:lnTo>
                  <a:lnTo>
                    <a:pt x="81" y="6"/>
                  </a:lnTo>
                  <a:lnTo>
                    <a:pt x="74" y="0"/>
                  </a:lnTo>
                  <a:lnTo>
                    <a:pt x="81" y="0"/>
                  </a:lnTo>
                  <a:lnTo>
                    <a:pt x="97" y="6"/>
                  </a:lnTo>
                  <a:lnTo>
                    <a:pt x="97" y="23"/>
                  </a:lnTo>
                  <a:lnTo>
                    <a:pt x="122" y="23"/>
                  </a:lnTo>
                  <a:lnTo>
                    <a:pt x="130" y="47"/>
                  </a:lnTo>
                  <a:lnTo>
                    <a:pt x="171" y="72"/>
                  </a:lnTo>
                  <a:lnTo>
                    <a:pt x="187" y="80"/>
                  </a:lnTo>
                  <a:lnTo>
                    <a:pt x="179" y="9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 name="Freeform 15"/>
            <p:cNvSpPr>
              <a:spLocks/>
            </p:cNvSpPr>
            <p:nvPr/>
          </p:nvSpPr>
          <p:spPr bwMode="gray">
            <a:xfrm>
              <a:off x="5618045" y="2740988"/>
              <a:ext cx="418453" cy="320320"/>
            </a:xfrm>
            <a:custGeom>
              <a:avLst/>
              <a:gdLst>
                <a:gd name="T0" fmla="*/ 162003225 w 219"/>
                <a:gd name="T1" fmla="*/ 150453316 h 147"/>
                <a:gd name="T2" fmla="*/ 183188820 w 219"/>
                <a:gd name="T3" fmla="*/ 150453316 h 147"/>
                <a:gd name="T4" fmla="*/ 190665957 w 219"/>
                <a:gd name="T5" fmla="*/ 133965483 h 147"/>
                <a:gd name="T6" fmla="*/ 190665957 w 219"/>
                <a:gd name="T7" fmla="*/ 116446240 h 147"/>
                <a:gd name="T8" fmla="*/ 183188820 w 219"/>
                <a:gd name="T9" fmla="*/ 109232686 h 147"/>
                <a:gd name="T10" fmla="*/ 201881664 w 219"/>
                <a:gd name="T11" fmla="*/ 109232686 h 147"/>
                <a:gd name="T12" fmla="*/ 214343187 w 219"/>
                <a:gd name="T13" fmla="*/ 92744853 h 147"/>
                <a:gd name="T14" fmla="*/ 214343187 w 219"/>
                <a:gd name="T15" fmla="*/ 83470574 h 147"/>
                <a:gd name="T16" fmla="*/ 233036031 w 219"/>
                <a:gd name="T17" fmla="*/ 83470574 h 147"/>
                <a:gd name="T18" fmla="*/ 233036031 w 219"/>
                <a:gd name="T19" fmla="*/ 92744853 h 147"/>
                <a:gd name="T20" fmla="*/ 252974692 w 219"/>
                <a:gd name="T21" fmla="*/ 92744853 h 147"/>
                <a:gd name="T22" fmla="*/ 271667535 w 219"/>
                <a:gd name="T23" fmla="*/ 83470574 h 147"/>
                <a:gd name="T24" fmla="*/ 252974692 w 219"/>
                <a:gd name="T25" fmla="*/ 75226658 h 147"/>
                <a:gd name="T26" fmla="*/ 241758986 w 219"/>
                <a:gd name="T27" fmla="*/ 75226658 h 147"/>
                <a:gd name="T28" fmla="*/ 221820325 w 219"/>
                <a:gd name="T29" fmla="*/ 75226658 h 147"/>
                <a:gd name="T30" fmla="*/ 241758986 w 219"/>
                <a:gd name="T31" fmla="*/ 57708446 h 147"/>
                <a:gd name="T32" fmla="*/ 233036031 w 219"/>
                <a:gd name="T33" fmla="*/ 57708446 h 147"/>
                <a:gd name="T34" fmla="*/ 201881664 w 219"/>
                <a:gd name="T35" fmla="*/ 83470574 h 147"/>
                <a:gd name="T36" fmla="*/ 190665957 w 219"/>
                <a:gd name="T37" fmla="*/ 75226658 h 147"/>
                <a:gd name="T38" fmla="*/ 171973114 w 219"/>
                <a:gd name="T39" fmla="*/ 75226658 h 147"/>
                <a:gd name="T40" fmla="*/ 171973114 w 219"/>
                <a:gd name="T41" fmla="*/ 66982741 h 147"/>
                <a:gd name="T42" fmla="*/ 162003225 w 219"/>
                <a:gd name="T43" fmla="*/ 66982741 h 147"/>
                <a:gd name="T44" fmla="*/ 162003225 w 219"/>
                <a:gd name="T45" fmla="*/ 51525255 h 147"/>
                <a:gd name="T46" fmla="*/ 140818712 w 219"/>
                <a:gd name="T47" fmla="*/ 31945311 h 147"/>
                <a:gd name="T48" fmla="*/ 90971501 w 219"/>
                <a:gd name="T49" fmla="*/ 31945311 h 147"/>
                <a:gd name="T50" fmla="*/ 59817117 w 219"/>
                <a:gd name="T51" fmla="*/ 9274283 h 147"/>
                <a:gd name="T52" fmla="*/ 39877339 w 219"/>
                <a:gd name="T53" fmla="*/ 0 h 147"/>
                <a:gd name="T54" fmla="*/ 0 w 219"/>
                <a:gd name="T55" fmla="*/ 9274283 h 147"/>
                <a:gd name="T56" fmla="*/ 0 w 219"/>
                <a:gd name="T57" fmla="*/ 75226658 h 147"/>
                <a:gd name="T58" fmla="*/ 9969893 w 219"/>
                <a:gd name="T59" fmla="*/ 75226658 h 147"/>
                <a:gd name="T60" fmla="*/ 9969893 w 219"/>
                <a:gd name="T61" fmla="*/ 66982741 h 147"/>
                <a:gd name="T62" fmla="*/ 31154376 w 219"/>
                <a:gd name="T63" fmla="*/ 57708446 h 147"/>
                <a:gd name="T64" fmla="*/ 39877339 w 219"/>
                <a:gd name="T65" fmla="*/ 57708446 h 147"/>
                <a:gd name="T66" fmla="*/ 31154376 w 219"/>
                <a:gd name="T67" fmla="*/ 51525255 h 147"/>
                <a:gd name="T68" fmla="*/ 39877339 w 219"/>
                <a:gd name="T69" fmla="*/ 51525255 h 147"/>
                <a:gd name="T70" fmla="*/ 59817117 w 219"/>
                <a:gd name="T71" fmla="*/ 57708446 h 147"/>
                <a:gd name="T72" fmla="*/ 59817117 w 219"/>
                <a:gd name="T73" fmla="*/ 75226658 h 147"/>
                <a:gd name="T74" fmla="*/ 90971501 w 219"/>
                <a:gd name="T75" fmla="*/ 75226658 h 147"/>
                <a:gd name="T76" fmla="*/ 100940274 w 219"/>
                <a:gd name="T77" fmla="*/ 99958407 h 147"/>
                <a:gd name="T78" fmla="*/ 152034453 w 219"/>
                <a:gd name="T79" fmla="*/ 125721534 h 147"/>
                <a:gd name="T80" fmla="*/ 171973114 w 219"/>
                <a:gd name="T81" fmla="*/ 133965483 h 147"/>
                <a:gd name="T82" fmla="*/ 162003225 w 219"/>
                <a:gd name="T83" fmla="*/ 150453316 h 1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9"/>
                <a:gd name="T127" fmla="*/ 0 h 147"/>
                <a:gd name="T128" fmla="*/ 219 w 219"/>
                <a:gd name="T129" fmla="*/ 147 h 1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9" h="147">
                  <a:moveTo>
                    <a:pt x="130" y="146"/>
                  </a:moveTo>
                  <a:lnTo>
                    <a:pt x="147" y="146"/>
                  </a:lnTo>
                  <a:lnTo>
                    <a:pt x="153" y="130"/>
                  </a:lnTo>
                  <a:lnTo>
                    <a:pt x="153" y="113"/>
                  </a:lnTo>
                  <a:lnTo>
                    <a:pt x="147" y="106"/>
                  </a:lnTo>
                  <a:lnTo>
                    <a:pt x="162" y="106"/>
                  </a:lnTo>
                  <a:lnTo>
                    <a:pt x="172" y="90"/>
                  </a:lnTo>
                  <a:lnTo>
                    <a:pt x="172" y="81"/>
                  </a:lnTo>
                  <a:lnTo>
                    <a:pt x="187" y="81"/>
                  </a:lnTo>
                  <a:lnTo>
                    <a:pt x="187" y="90"/>
                  </a:lnTo>
                  <a:lnTo>
                    <a:pt x="203" y="90"/>
                  </a:lnTo>
                  <a:lnTo>
                    <a:pt x="218" y="81"/>
                  </a:lnTo>
                  <a:lnTo>
                    <a:pt x="203" y="73"/>
                  </a:lnTo>
                  <a:lnTo>
                    <a:pt x="194" y="73"/>
                  </a:lnTo>
                  <a:lnTo>
                    <a:pt x="178" y="73"/>
                  </a:lnTo>
                  <a:lnTo>
                    <a:pt x="194" y="56"/>
                  </a:lnTo>
                  <a:lnTo>
                    <a:pt x="187" y="56"/>
                  </a:lnTo>
                  <a:lnTo>
                    <a:pt x="162" y="81"/>
                  </a:lnTo>
                  <a:lnTo>
                    <a:pt x="153" y="73"/>
                  </a:lnTo>
                  <a:lnTo>
                    <a:pt x="138" y="73"/>
                  </a:lnTo>
                  <a:lnTo>
                    <a:pt x="138" y="65"/>
                  </a:lnTo>
                  <a:lnTo>
                    <a:pt x="130" y="65"/>
                  </a:lnTo>
                  <a:lnTo>
                    <a:pt x="130" y="50"/>
                  </a:lnTo>
                  <a:lnTo>
                    <a:pt x="113" y="31"/>
                  </a:lnTo>
                  <a:lnTo>
                    <a:pt x="73" y="31"/>
                  </a:lnTo>
                  <a:lnTo>
                    <a:pt x="48" y="9"/>
                  </a:lnTo>
                  <a:lnTo>
                    <a:pt x="32" y="0"/>
                  </a:lnTo>
                  <a:lnTo>
                    <a:pt x="0" y="9"/>
                  </a:lnTo>
                  <a:lnTo>
                    <a:pt x="0" y="73"/>
                  </a:lnTo>
                  <a:lnTo>
                    <a:pt x="8" y="73"/>
                  </a:lnTo>
                  <a:lnTo>
                    <a:pt x="8" y="65"/>
                  </a:lnTo>
                  <a:lnTo>
                    <a:pt x="25" y="56"/>
                  </a:lnTo>
                  <a:lnTo>
                    <a:pt x="32" y="56"/>
                  </a:lnTo>
                  <a:lnTo>
                    <a:pt x="25" y="50"/>
                  </a:lnTo>
                  <a:lnTo>
                    <a:pt x="32" y="50"/>
                  </a:lnTo>
                  <a:lnTo>
                    <a:pt x="48" y="56"/>
                  </a:lnTo>
                  <a:lnTo>
                    <a:pt x="48" y="73"/>
                  </a:lnTo>
                  <a:lnTo>
                    <a:pt x="73" y="73"/>
                  </a:lnTo>
                  <a:lnTo>
                    <a:pt x="81" y="97"/>
                  </a:lnTo>
                  <a:lnTo>
                    <a:pt x="122" y="122"/>
                  </a:lnTo>
                  <a:lnTo>
                    <a:pt x="138" y="130"/>
                  </a:lnTo>
                  <a:lnTo>
                    <a:pt x="13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 name="Freeform 16"/>
            <p:cNvSpPr>
              <a:spLocks/>
            </p:cNvSpPr>
            <p:nvPr/>
          </p:nvSpPr>
          <p:spPr bwMode="gray">
            <a:xfrm>
              <a:off x="5389796" y="2311621"/>
              <a:ext cx="999938" cy="606566"/>
            </a:xfrm>
            <a:custGeom>
              <a:avLst/>
              <a:gdLst>
                <a:gd name="T0" fmla="*/ 614670053 w 529"/>
                <a:gd name="T1" fmla="*/ 152042815 h 275"/>
                <a:gd name="T2" fmla="*/ 593937037 w 529"/>
                <a:gd name="T3" fmla="*/ 178438391 h 275"/>
                <a:gd name="T4" fmla="*/ 556130673 w 529"/>
                <a:gd name="T5" fmla="*/ 213281414 h 275"/>
                <a:gd name="T6" fmla="*/ 526859947 w 529"/>
                <a:gd name="T7" fmla="*/ 220672545 h 275"/>
                <a:gd name="T8" fmla="*/ 526859947 w 529"/>
                <a:gd name="T9" fmla="*/ 262906700 h 275"/>
                <a:gd name="T10" fmla="*/ 446367384 w 529"/>
                <a:gd name="T11" fmla="*/ 256570858 h 275"/>
                <a:gd name="T12" fmla="*/ 415878564 w 529"/>
                <a:gd name="T13" fmla="*/ 256570858 h 275"/>
                <a:gd name="T14" fmla="*/ 386607838 w 529"/>
                <a:gd name="T15" fmla="*/ 256570858 h 275"/>
                <a:gd name="T16" fmla="*/ 347581308 w 529"/>
                <a:gd name="T17" fmla="*/ 289302340 h 275"/>
                <a:gd name="T18" fmla="*/ 318311687 w 529"/>
                <a:gd name="T19" fmla="*/ 280855920 h 275"/>
                <a:gd name="T20" fmla="*/ 308554778 w 529"/>
                <a:gd name="T21" fmla="*/ 272409500 h 275"/>
                <a:gd name="T22" fmla="*/ 287821693 w 529"/>
                <a:gd name="T23" fmla="*/ 236510097 h 275"/>
                <a:gd name="T24" fmla="*/ 208548329 w 529"/>
                <a:gd name="T25" fmla="*/ 213281414 h 275"/>
                <a:gd name="T26" fmla="*/ 150009087 w 529"/>
                <a:gd name="T27" fmla="*/ 213281414 h 275"/>
                <a:gd name="T28" fmla="*/ 139032944 w 529"/>
                <a:gd name="T29" fmla="*/ 280855920 h 275"/>
                <a:gd name="T30" fmla="*/ 90249506 w 529"/>
                <a:gd name="T31" fmla="*/ 272409500 h 275"/>
                <a:gd name="T32" fmla="*/ 79273398 w 529"/>
                <a:gd name="T33" fmla="*/ 256570858 h 275"/>
                <a:gd name="T34" fmla="*/ 59759564 w 529"/>
                <a:gd name="T35" fmla="*/ 230175282 h 275"/>
                <a:gd name="T36" fmla="*/ 71955975 w 529"/>
                <a:gd name="T37" fmla="*/ 220672545 h 275"/>
                <a:gd name="T38" fmla="*/ 120738327 w 529"/>
                <a:gd name="T39" fmla="*/ 213281414 h 275"/>
                <a:gd name="T40" fmla="*/ 90249506 w 529"/>
                <a:gd name="T41" fmla="*/ 178438391 h 275"/>
                <a:gd name="T42" fmla="*/ 41466050 w 529"/>
                <a:gd name="T43" fmla="*/ 186885838 h 275"/>
                <a:gd name="T44" fmla="*/ 41466050 w 529"/>
                <a:gd name="T45" fmla="*/ 178438391 h 275"/>
                <a:gd name="T46" fmla="*/ 10976112 w 529"/>
                <a:gd name="T47" fmla="*/ 161544524 h 275"/>
                <a:gd name="T48" fmla="*/ 10976112 w 529"/>
                <a:gd name="T49" fmla="*/ 101361181 h 275"/>
                <a:gd name="T50" fmla="*/ 41466050 w 529"/>
                <a:gd name="T51" fmla="*/ 118255048 h 275"/>
                <a:gd name="T52" fmla="*/ 59759564 w 529"/>
                <a:gd name="T53" fmla="*/ 76020894 h 275"/>
                <a:gd name="T54" fmla="*/ 90249506 w 529"/>
                <a:gd name="T55" fmla="*/ 76020894 h 275"/>
                <a:gd name="T56" fmla="*/ 139032944 w 529"/>
                <a:gd name="T57" fmla="*/ 101361181 h 275"/>
                <a:gd name="T58" fmla="*/ 180497907 w 529"/>
                <a:gd name="T59" fmla="*/ 91858445 h 275"/>
                <a:gd name="T60" fmla="*/ 229281346 w 529"/>
                <a:gd name="T61" fmla="*/ 101361181 h 275"/>
                <a:gd name="T62" fmla="*/ 208548329 w 529"/>
                <a:gd name="T63" fmla="*/ 76020894 h 275"/>
                <a:gd name="T64" fmla="*/ 218305238 w 529"/>
                <a:gd name="T65" fmla="*/ 59128038 h 275"/>
                <a:gd name="T66" fmla="*/ 229281346 w 529"/>
                <a:gd name="T67" fmla="*/ 23228690 h 275"/>
                <a:gd name="T68" fmla="*/ 336605200 w 529"/>
                <a:gd name="T69" fmla="*/ 7391133 h 275"/>
                <a:gd name="T70" fmla="*/ 347581308 w 529"/>
                <a:gd name="T71" fmla="*/ 0 h 275"/>
                <a:gd name="T72" fmla="*/ 386607838 w 529"/>
                <a:gd name="T73" fmla="*/ 16893875 h 275"/>
                <a:gd name="T74" fmla="*/ 397583946 w 529"/>
                <a:gd name="T75" fmla="*/ 23228690 h 275"/>
                <a:gd name="T76" fmla="*/ 415878564 w 529"/>
                <a:gd name="T77" fmla="*/ 42234171 h 275"/>
                <a:gd name="T78" fmla="*/ 457343492 w 529"/>
                <a:gd name="T79" fmla="*/ 23228690 h 275"/>
                <a:gd name="T80" fmla="*/ 485393914 w 529"/>
                <a:gd name="T81" fmla="*/ 42234171 h 275"/>
                <a:gd name="T82" fmla="*/ 534177352 w 529"/>
                <a:gd name="T83" fmla="*/ 85523630 h 275"/>
                <a:gd name="T84" fmla="*/ 575643385 w 529"/>
                <a:gd name="T85" fmla="*/ 91858445 h 275"/>
                <a:gd name="T86" fmla="*/ 624426962 w 529"/>
                <a:gd name="T87" fmla="*/ 127757784 h 275"/>
                <a:gd name="T88" fmla="*/ 643940779 w 529"/>
                <a:gd name="T89" fmla="*/ 136204236 h 2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9"/>
                <a:gd name="T136" fmla="*/ 0 h 275"/>
                <a:gd name="T137" fmla="*/ 529 w 529"/>
                <a:gd name="T138" fmla="*/ 275 h 2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9" h="275">
                  <a:moveTo>
                    <a:pt x="512" y="137"/>
                  </a:moveTo>
                  <a:lnTo>
                    <a:pt x="504" y="144"/>
                  </a:lnTo>
                  <a:lnTo>
                    <a:pt x="497" y="169"/>
                  </a:lnTo>
                  <a:lnTo>
                    <a:pt x="487" y="169"/>
                  </a:lnTo>
                  <a:lnTo>
                    <a:pt x="463" y="169"/>
                  </a:lnTo>
                  <a:lnTo>
                    <a:pt x="456" y="202"/>
                  </a:lnTo>
                  <a:lnTo>
                    <a:pt x="432" y="202"/>
                  </a:lnTo>
                  <a:lnTo>
                    <a:pt x="432" y="209"/>
                  </a:lnTo>
                  <a:lnTo>
                    <a:pt x="438" y="243"/>
                  </a:lnTo>
                  <a:lnTo>
                    <a:pt x="432" y="249"/>
                  </a:lnTo>
                  <a:lnTo>
                    <a:pt x="415" y="243"/>
                  </a:lnTo>
                  <a:lnTo>
                    <a:pt x="366" y="243"/>
                  </a:lnTo>
                  <a:lnTo>
                    <a:pt x="350" y="234"/>
                  </a:lnTo>
                  <a:lnTo>
                    <a:pt x="341" y="243"/>
                  </a:lnTo>
                  <a:lnTo>
                    <a:pt x="341" y="249"/>
                  </a:lnTo>
                  <a:lnTo>
                    <a:pt x="317" y="243"/>
                  </a:lnTo>
                  <a:lnTo>
                    <a:pt x="310" y="249"/>
                  </a:lnTo>
                  <a:lnTo>
                    <a:pt x="285" y="274"/>
                  </a:lnTo>
                  <a:lnTo>
                    <a:pt x="276" y="266"/>
                  </a:lnTo>
                  <a:lnTo>
                    <a:pt x="261" y="266"/>
                  </a:lnTo>
                  <a:lnTo>
                    <a:pt x="261" y="258"/>
                  </a:lnTo>
                  <a:lnTo>
                    <a:pt x="253" y="258"/>
                  </a:lnTo>
                  <a:lnTo>
                    <a:pt x="253" y="243"/>
                  </a:lnTo>
                  <a:lnTo>
                    <a:pt x="236" y="224"/>
                  </a:lnTo>
                  <a:lnTo>
                    <a:pt x="196" y="224"/>
                  </a:lnTo>
                  <a:lnTo>
                    <a:pt x="171" y="202"/>
                  </a:lnTo>
                  <a:lnTo>
                    <a:pt x="155" y="193"/>
                  </a:lnTo>
                  <a:lnTo>
                    <a:pt x="123" y="202"/>
                  </a:lnTo>
                  <a:lnTo>
                    <a:pt x="123" y="266"/>
                  </a:lnTo>
                  <a:lnTo>
                    <a:pt x="114" y="266"/>
                  </a:lnTo>
                  <a:lnTo>
                    <a:pt x="99" y="249"/>
                  </a:lnTo>
                  <a:lnTo>
                    <a:pt x="74" y="258"/>
                  </a:lnTo>
                  <a:lnTo>
                    <a:pt x="74" y="243"/>
                  </a:lnTo>
                  <a:lnTo>
                    <a:pt x="65" y="243"/>
                  </a:lnTo>
                  <a:lnTo>
                    <a:pt x="59" y="218"/>
                  </a:lnTo>
                  <a:lnTo>
                    <a:pt x="49" y="218"/>
                  </a:lnTo>
                  <a:lnTo>
                    <a:pt x="65" y="218"/>
                  </a:lnTo>
                  <a:lnTo>
                    <a:pt x="59" y="209"/>
                  </a:lnTo>
                  <a:lnTo>
                    <a:pt x="65" y="202"/>
                  </a:lnTo>
                  <a:lnTo>
                    <a:pt x="99" y="202"/>
                  </a:lnTo>
                  <a:lnTo>
                    <a:pt x="90" y="177"/>
                  </a:lnTo>
                  <a:lnTo>
                    <a:pt x="74" y="169"/>
                  </a:lnTo>
                  <a:lnTo>
                    <a:pt x="59" y="161"/>
                  </a:lnTo>
                  <a:lnTo>
                    <a:pt x="34" y="177"/>
                  </a:lnTo>
                  <a:lnTo>
                    <a:pt x="25" y="177"/>
                  </a:lnTo>
                  <a:lnTo>
                    <a:pt x="34" y="169"/>
                  </a:lnTo>
                  <a:lnTo>
                    <a:pt x="25" y="153"/>
                  </a:lnTo>
                  <a:lnTo>
                    <a:pt x="9" y="153"/>
                  </a:lnTo>
                  <a:lnTo>
                    <a:pt x="0" y="137"/>
                  </a:lnTo>
                  <a:lnTo>
                    <a:pt x="9" y="96"/>
                  </a:lnTo>
                  <a:lnTo>
                    <a:pt x="25" y="112"/>
                  </a:lnTo>
                  <a:lnTo>
                    <a:pt x="34" y="112"/>
                  </a:lnTo>
                  <a:lnTo>
                    <a:pt x="25" y="96"/>
                  </a:lnTo>
                  <a:lnTo>
                    <a:pt x="49" y="72"/>
                  </a:lnTo>
                  <a:lnTo>
                    <a:pt x="65" y="81"/>
                  </a:lnTo>
                  <a:lnTo>
                    <a:pt x="74" y="72"/>
                  </a:lnTo>
                  <a:lnTo>
                    <a:pt x="90" y="81"/>
                  </a:lnTo>
                  <a:lnTo>
                    <a:pt x="114" y="96"/>
                  </a:lnTo>
                  <a:lnTo>
                    <a:pt x="131" y="87"/>
                  </a:lnTo>
                  <a:lnTo>
                    <a:pt x="148" y="87"/>
                  </a:lnTo>
                  <a:lnTo>
                    <a:pt x="155" y="96"/>
                  </a:lnTo>
                  <a:lnTo>
                    <a:pt x="188" y="96"/>
                  </a:lnTo>
                  <a:lnTo>
                    <a:pt x="196" y="81"/>
                  </a:lnTo>
                  <a:lnTo>
                    <a:pt x="171" y="72"/>
                  </a:lnTo>
                  <a:lnTo>
                    <a:pt x="188" y="63"/>
                  </a:lnTo>
                  <a:lnTo>
                    <a:pt x="179" y="56"/>
                  </a:lnTo>
                  <a:lnTo>
                    <a:pt x="188" y="47"/>
                  </a:lnTo>
                  <a:lnTo>
                    <a:pt x="188" y="22"/>
                  </a:lnTo>
                  <a:lnTo>
                    <a:pt x="204" y="32"/>
                  </a:lnTo>
                  <a:lnTo>
                    <a:pt x="276" y="7"/>
                  </a:lnTo>
                  <a:lnTo>
                    <a:pt x="276" y="0"/>
                  </a:lnTo>
                  <a:lnTo>
                    <a:pt x="285" y="0"/>
                  </a:lnTo>
                  <a:lnTo>
                    <a:pt x="310" y="0"/>
                  </a:lnTo>
                  <a:lnTo>
                    <a:pt x="317" y="16"/>
                  </a:lnTo>
                  <a:lnTo>
                    <a:pt x="317" y="22"/>
                  </a:lnTo>
                  <a:lnTo>
                    <a:pt x="326" y="22"/>
                  </a:lnTo>
                  <a:lnTo>
                    <a:pt x="341" y="32"/>
                  </a:lnTo>
                  <a:lnTo>
                    <a:pt x="341" y="40"/>
                  </a:lnTo>
                  <a:lnTo>
                    <a:pt x="358" y="40"/>
                  </a:lnTo>
                  <a:lnTo>
                    <a:pt x="375" y="22"/>
                  </a:lnTo>
                  <a:lnTo>
                    <a:pt x="390" y="16"/>
                  </a:lnTo>
                  <a:lnTo>
                    <a:pt x="398" y="40"/>
                  </a:lnTo>
                  <a:lnTo>
                    <a:pt x="432" y="96"/>
                  </a:lnTo>
                  <a:lnTo>
                    <a:pt x="438" y="81"/>
                  </a:lnTo>
                  <a:lnTo>
                    <a:pt x="447" y="96"/>
                  </a:lnTo>
                  <a:lnTo>
                    <a:pt x="472" y="87"/>
                  </a:lnTo>
                  <a:lnTo>
                    <a:pt x="497" y="112"/>
                  </a:lnTo>
                  <a:lnTo>
                    <a:pt x="512" y="121"/>
                  </a:lnTo>
                  <a:lnTo>
                    <a:pt x="512" y="112"/>
                  </a:lnTo>
                  <a:lnTo>
                    <a:pt x="528" y="129"/>
                  </a:lnTo>
                  <a:lnTo>
                    <a:pt x="512"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 name="Freeform 17"/>
            <p:cNvSpPr>
              <a:spLocks/>
            </p:cNvSpPr>
            <p:nvPr/>
          </p:nvSpPr>
          <p:spPr bwMode="gray">
            <a:xfrm>
              <a:off x="4854501" y="3238509"/>
              <a:ext cx="279876" cy="323731"/>
            </a:xfrm>
            <a:custGeom>
              <a:avLst/>
              <a:gdLst>
                <a:gd name="T0" fmla="*/ 179429004 w 148"/>
                <a:gd name="T1" fmla="*/ 136829580 h 147"/>
                <a:gd name="T2" fmla="*/ 148914142 w 148"/>
                <a:gd name="T3" fmla="*/ 153670247 h 147"/>
                <a:gd name="T4" fmla="*/ 140369505 w 148"/>
                <a:gd name="T5" fmla="*/ 144197821 h 147"/>
                <a:gd name="T6" fmla="*/ 12205949 w 148"/>
                <a:gd name="T7" fmla="*/ 144197821 h 147"/>
                <a:gd name="T8" fmla="*/ 12205949 w 148"/>
                <a:gd name="T9" fmla="*/ 50522015 h 147"/>
                <a:gd name="T10" fmla="*/ 0 w 148"/>
                <a:gd name="T11" fmla="*/ 33681349 h 147"/>
                <a:gd name="T12" fmla="*/ 12205949 w 148"/>
                <a:gd name="T13" fmla="*/ 0 h 147"/>
                <a:gd name="T14" fmla="*/ 12205949 w 148"/>
                <a:gd name="T15" fmla="*/ 9472430 h 147"/>
                <a:gd name="T16" fmla="*/ 41501113 w 148"/>
                <a:gd name="T17" fmla="*/ 9472430 h 147"/>
                <a:gd name="T18" fmla="*/ 69574345 w 148"/>
                <a:gd name="T19" fmla="*/ 16840674 h 147"/>
                <a:gd name="T20" fmla="*/ 111075458 w 148"/>
                <a:gd name="T21" fmla="*/ 9472430 h 147"/>
                <a:gd name="T22" fmla="*/ 118399246 w 148"/>
                <a:gd name="T23" fmla="*/ 9472430 h 147"/>
                <a:gd name="T24" fmla="*/ 118399246 w 148"/>
                <a:gd name="T25" fmla="*/ 16840674 h 147"/>
                <a:gd name="T26" fmla="*/ 130605191 w 148"/>
                <a:gd name="T27" fmla="*/ 9472430 h 147"/>
                <a:gd name="T28" fmla="*/ 130605191 w 148"/>
                <a:gd name="T29" fmla="*/ 16840674 h 147"/>
                <a:gd name="T30" fmla="*/ 148914142 w 148"/>
                <a:gd name="T31" fmla="*/ 9472430 h 147"/>
                <a:gd name="T32" fmla="*/ 159899272 w 148"/>
                <a:gd name="T33" fmla="*/ 42101169 h 147"/>
                <a:gd name="T34" fmla="*/ 148914142 w 148"/>
                <a:gd name="T35" fmla="*/ 68415303 h 147"/>
                <a:gd name="T36" fmla="*/ 140369505 w 148"/>
                <a:gd name="T37" fmla="*/ 50522015 h 147"/>
                <a:gd name="T38" fmla="*/ 130605191 w 148"/>
                <a:gd name="T39" fmla="*/ 26313100 h 147"/>
                <a:gd name="T40" fmla="*/ 130605191 w 148"/>
                <a:gd name="T41" fmla="*/ 33681349 h 147"/>
                <a:gd name="T42" fmla="*/ 130605191 w 148"/>
                <a:gd name="T43" fmla="*/ 42101169 h 147"/>
                <a:gd name="T44" fmla="*/ 179429004 w 148"/>
                <a:gd name="T45" fmla="*/ 136829580 h 1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8"/>
                <a:gd name="T70" fmla="*/ 0 h 147"/>
                <a:gd name="T71" fmla="*/ 148 w 148"/>
                <a:gd name="T72" fmla="*/ 147 h 1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8" h="147">
                  <a:moveTo>
                    <a:pt x="147" y="130"/>
                  </a:moveTo>
                  <a:lnTo>
                    <a:pt x="122" y="146"/>
                  </a:lnTo>
                  <a:lnTo>
                    <a:pt x="115" y="137"/>
                  </a:lnTo>
                  <a:lnTo>
                    <a:pt x="10" y="137"/>
                  </a:lnTo>
                  <a:lnTo>
                    <a:pt x="10" y="48"/>
                  </a:lnTo>
                  <a:lnTo>
                    <a:pt x="0" y="32"/>
                  </a:lnTo>
                  <a:lnTo>
                    <a:pt x="10" y="0"/>
                  </a:lnTo>
                  <a:lnTo>
                    <a:pt x="10" y="9"/>
                  </a:lnTo>
                  <a:lnTo>
                    <a:pt x="34" y="9"/>
                  </a:lnTo>
                  <a:lnTo>
                    <a:pt x="57" y="16"/>
                  </a:lnTo>
                  <a:lnTo>
                    <a:pt x="91" y="9"/>
                  </a:lnTo>
                  <a:lnTo>
                    <a:pt x="97" y="9"/>
                  </a:lnTo>
                  <a:lnTo>
                    <a:pt x="97" y="16"/>
                  </a:lnTo>
                  <a:lnTo>
                    <a:pt x="107" y="9"/>
                  </a:lnTo>
                  <a:lnTo>
                    <a:pt x="107" y="16"/>
                  </a:lnTo>
                  <a:lnTo>
                    <a:pt x="122" y="9"/>
                  </a:lnTo>
                  <a:lnTo>
                    <a:pt x="131" y="40"/>
                  </a:lnTo>
                  <a:lnTo>
                    <a:pt x="122" y="65"/>
                  </a:lnTo>
                  <a:lnTo>
                    <a:pt x="115" y="48"/>
                  </a:lnTo>
                  <a:lnTo>
                    <a:pt x="107" y="25"/>
                  </a:lnTo>
                  <a:lnTo>
                    <a:pt x="107" y="32"/>
                  </a:lnTo>
                  <a:lnTo>
                    <a:pt x="107" y="40"/>
                  </a:lnTo>
                  <a:lnTo>
                    <a:pt x="147"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 name="Freeform 18"/>
            <p:cNvSpPr>
              <a:spLocks/>
            </p:cNvSpPr>
            <p:nvPr/>
          </p:nvSpPr>
          <p:spPr bwMode="gray">
            <a:xfrm>
              <a:off x="4493111" y="3207840"/>
              <a:ext cx="383131" cy="419143"/>
            </a:xfrm>
            <a:custGeom>
              <a:avLst/>
              <a:gdLst>
                <a:gd name="T0" fmla="*/ 37690797 w 203"/>
                <a:gd name="T1" fmla="*/ 140231228 h 193"/>
                <a:gd name="T2" fmla="*/ 26748090 w 203"/>
                <a:gd name="T3" fmla="*/ 122830537 h 193"/>
                <a:gd name="T4" fmla="*/ 18237838 w 203"/>
                <a:gd name="T5" fmla="*/ 122830537 h 193"/>
                <a:gd name="T6" fmla="*/ 0 w 203"/>
                <a:gd name="T7" fmla="*/ 98264841 h 193"/>
                <a:gd name="T8" fmla="*/ 7295134 w 203"/>
                <a:gd name="T9" fmla="*/ 89052072 h 193"/>
                <a:gd name="T10" fmla="*/ 7295134 w 203"/>
                <a:gd name="T11" fmla="*/ 72675278 h 193"/>
                <a:gd name="T12" fmla="*/ 7295134 w 203"/>
                <a:gd name="T13" fmla="*/ 56297457 h 193"/>
                <a:gd name="T14" fmla="*/ 0 w 203"/>
                <a:gd name="T15" fmla="*/ 48108555 h 193"/>
                <a:gd name="T16" fmla="*/ 0 w 203"/>
                <a:gd name="T17" fmla="*/ 40943518 h 193"/>
                <a:gd name="T18" fmla="*/ 7295134 w 203"/>
                <a:gd name="T19" fmla="*/ 31730741 h 193"/>
                <a:gd name="T20" fmla="*/ 7295134 w 203"/>
                <a:gd name="T21" fmla="*/ 24565704 h 193"/>
                <a:gd name="T22" fmla="*/ 26748090 w 203"/>
                <a:gd name="T23" fmla="*/ 6141173 h 193"/>
                <a:gd name="T24" fmla="*/ 26748090 w 203"/>
                <a:gd name="T25" fmla="*/ 0 h 193"/>
                <a:gd name="T26" fmla="*/ 48633494 w 203"/>
                <a:gd name="T27" fmla="*/ 0 h 193"/>
                <a:gd name="T28" fmla="*/ 76597816 w 203"/>
                <a:gd name="T29" fmla="*/ 6141173 h 193"/>
                <a:gd name="T30" fmla="*/ 97266989 w 203"/>
                <a:gd name="T31" fmla="*/ 6141173 h 193"/>
                <a:gd name="T32" fmla="*/ 97266989 w 203"/>
                <a:gd name="T33" fmla="*/ 24565704 h 193"/>
                <a:gd name="T34" fmla="*/ 155626975 w 203"/>
                <a:gd name="T35" fmla="*/ 40943518 h 193"/>
                <a:gd name="T36" fmla="*/ 166569673 w 203"/>
                <a:gd name="T37" fmla="*/ 31730741 h 193"/>
                <a:gd name="T38" fmla="*/ 166569673 w 203"/>
                <a:gd name="T39" fmla="*/ 15353944 h 193"/>
                <a:gd name="T40" fmla="*/ 195750200 w 203"/>
                <a:gd name="T41" fmla="*/ 0 h 193"/>
                <a:gd name="T42" fmla="*/ 215203150 w 203"/>
                <a:gd name="T43" fmla="*/ 6141173 h 193"/>
                <a:gd name="T44" fmla="*/ 215203150 w 203"/>
                <a:gd name="T45" fmla="*/ 15353944 h 193"/>
                <a:gd name="T46" fmla="*/ 245598798 w 203"/>
                <a:gd name="T47" fmla="*/ 15353944 h 193"/>
                <a:gd name="T48" fmla="*/ 233440980 w 203"/>
                <a:gd name="T49" fmla="*/ 48108555 h 193"/>
                <a:gd name="T50" fmla="*/ 245598798 w 203"/>
                <a:gd name="T51" fmla="*/ 64486360 h 193"/>
                <a:gd name="T52" fmla="*/ 245598798 w 203"/>
                <a:gd name="T53" fmla="*/ 155585168 h 193"/>
                <a:gd name="T54" fmla="*/ 245598798 w 203"/>
                <a:gd name="T55" fmla="*/ 181174730 h 193"/>
                <a:gd name="T56" fmla="*/ 233440980 w 203"/>
                <a:gd name="T57" fmla="*/ 190387498 h 193"/>
                <a:gd name="T58" fmla="*/ 223714505 w 203"/>
                <a:gd name="T59" fmla="*/ 196528670 h 193"/>
                <a:gd name="T60" fmla="*/ 105778343 w 203"/>
                <a:gd name="T61" fmla="*/ 140231228 h 193"/>
                <a:gd name="T62" fmla="*/ 87540514 w 203"/>
                <a:gd name="T63" fmla="*/ 148420131 h 193"/>
                <a:gd name="T64" fmla="*/ 76597816 w 203"/>
                <a:gd name="T65" fmla="*/ 140231228 h 193"/>
                <a:gd name="T66" fmla="*/ 37690797 w 203"/>
                <a:gd name="T67" fmla="*/ 140231228 h 1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193"/>
                <a:gd name="T104" fmla="*/ 203 w 203"/>
                <a:gd name="T105" fmla="*/ 193 h 1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193">
                  <a:moveTo>
                    <a:pt x="31" y="137"/>
                  </a:moveTo>
                  <a:lnTo>
                    <a:pt x="22" y="120"/>
                  </a:lnTo>
                  <a:lnTo>
                    <a:pt x="15" y="120"/>
                  </a:lnTo>
                  <a:lnTo>
                    <a:pt x="0" y="96"/>
                  </a:lnTo>
                  <a:lnTo>
                    <a:pt x="6" y="87"/>
                  </a:lnTo>
                  <a:lnTo>
                    <a:pt x="6" y="71"/>
                  </a:lnTo>
                  <a:lnTo>
                    <a:pt x="6" y="55"/>
                  </a:lnTo>
                  <a:lnTo>
                    <a:pt x="0" y="47"/>
                  </a:lnTo>
                  <a:lnTo>
                    <a:pt x="0" y="40"/>
                  </a:lnTo>
                  <a:lnTo>
                    <a:pt x="6" y="31"/>
                  </a:lnTo>
                  <a:lnTo>
                    <a:pt x="6" y="24"/>
                  </a:lnTo>
                  <a:lnTo>
                    <a:pt x="22" y="6"/>
                  </a:lnTo>
                  <a:lnTo>
                    <a:pt x="22" y="0"/>
                  </a:lnTo>
                  <a:lnTo>
                    <a:pt x="40" y="0"/>
                  </a:lnTo>
                  <a:lnTo>
                    <a:pt x="63" y="6"/>
                  </a:lnTo>
                  <a:lnTo>
                    <a:pt x="80" y="6"/>
                  </a:lnTo>
                  <a:lnTo>
                    <a:pt x="80" y="24"/>
                  </a:lnTo>
                  <a:lnTo>
                    <a:pt x="128" y="40"/>
                  </a:lnTo>
                  <a:lnTo>
                    <a:pt x="137" y="31"/>
                  </a:lnTo>
                  <a:lnTo>
                    <a:pt x="137" y="15"/>
                  </a:lnTo>
                  <a:lnTo>
                    <a:pt x="161" y="0"/>
                  </a:lnTo>
                  <a:lnTo>
                    <a:pt x="177" y="6"/>
                  </a:lnTo>
                  <a:lnTo>
                    <a:pt x="177" y="15"/>
                  </a:lnTo>
                  <a:lnTo>
                    <a:pt x="202" y="15"/>
                  </a:lnTo>
                  <a:lnTo>
                    <a:pt x="192" y="47"/>
                  </a:lnTo>
                  <a:lnTo>
                    <a:pt x="202" y="63"/>
                  </a:lnTo>
                  <a:lnTo>
                    <a:pt x="202" y="152"/>
                  </a:lnTo>
                  <a:lnTo>
                    <a:pt x="202" y="177"/>
                  </a:lnTo>
                  <a:lnTo>
                    <a:pt x="192" y="186"/>
                  </a:lnTo>
                  <a:lnTo>
                    <a:pt x="184" y="192"/>
                  </a:lnTo>
                  <a:lnTo>
                    <a:pt x="87" y="137"/>
                  </a:lnTo>
                  <a:lnTo>
                    <a:pt x="72" y="145"/>
                  </a:lnTo>
                  <a:lnTo>
                    <a:pt x="63" y="137"/>
                  </a:lnTo>
                  <a:lnTo>
                    <a:pt x="31"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 name="Freeform 19"/>
            <p:cNvSpPr>
              <a:spLocks/>
            </p:cNvSpPr>
            <p:nvPr/>
          </p:nvSpPr>
          <p:spPr bwMode="gray">
            <a:xfrm>
              <a:off x="4063788" y="3057903"/>
              <a:ext cx="491818" cy="569083"/>
            </a:xfrm>
            <a:custGeom>
              <a:avLst/>
              <a:gdLst>
                <a:gd name="T0" fmla="*/ 99384808 w 261"/>
                <a:gd name="T1" fmla="*/ 33528086 h 259"/>
                <a:gd name="T2" fmla="*/ 109080534 w 261"/>
                <a:gd name="T3" fmla="*/ 33528086 h 259"/>
                <a:gd name="T4" fmla="*/ 118776260 w 261"/>
                <a:gd name="T5" fmla="*/ 75438464 h 259"/>
                <a:gd name="T6" fmla="*/ 78780151 w 261"/>
                <a:gd name="T7" fmla="*/ 84868907 h 259"/>
                <a:gd name="T8" fmla="*/ 78780151 w 261"/>
                <a:gd name="T9" fmla="*/ 94298327 h 259"/>
                <a:gd name="T10" fmla="*/ 50903957 w 261"/>
                <a:gd name="T11" fmla="*/ 111062878 h 259"/>
                <a:gd name="T12" fmla="*/ 9695731 w 261"/>
                <a:gd name="T13" fmla="*/ 126779261 h 259"/>
                <a:gd name="T14" fmla="*/ 0 w 261"/>
                <a:gd name="T15" fmla="*/ 135161568 h 259"/>
                <a:gd name="T16" fmla="*/ 0 w 261"/>
                <a:gd name="T17" fmla="*/ 152973264 h 259"/>
                <a:gd name="T18" fmla="*/ 58176577 w 261"/>
                <a:gd name="T19" fmla="*/ 186501342 h 259"/>
                <a:gd name="T20" fmla="*/ 147864575 w 261"/>
                <a:gd name="T21" fmla="*/ 245176246 h 259"/>
                <a:gd name="T22" fmla="*/ 157561402 w 261"/>
                <a:gd name="T23" fmla="*/ 254605666 h 259"/>
                <a:gd name="T24" fmla="*/ 175740751 w 261"/>
                <a:gd name="T25" fmla="*/ 264036110 h 259"/>
                <a:gd name="T26" fmla="*/ 186648581 w 261"/>
                <a:gd name="T27" fmla="*/ 270322113 h 259"/>
                <a:gd name="T28" fmla="*/ 197557512 w 261"/>
                <a:gd name="T29" fmla="*/ 270322113 h 259"/>
                <a:gd name="T30" fmla="*/ 216948965 w 261"/>
                <a:gd name="T31" fmla="*/ 270322113 h 259"/>
                <a:gd name="T32" fmla="*/ 315121703 w 261"/>
                <a:gd name="T33" fmla="*/ 212695313 h 259"/>
                <a:gd name="T34" fmla="*/ 304213874 w 261"/>
                <a:gd name="T35" fmla="*/ 194883617 h 259"/>
                <a:gd name="T36" fmla="*/ 295729150 w 261"/>
                <a:gd name="T37" fmla="*/ 194883617 h 259"/>
                <a:gd name="T38" fmla="*/ 277549731 w 261"/>
                <a:gd name="T39" fmla="*/ 169737815 h 259"/>
                <a:gd name="T40" fmla="*/ 284821251 w 261"/>
                <a:gd name="T41" fmla="*/ 160307371 h 259"/>
                <a:gd name="T42" fmla="*/ 284821251 w 261"/>
                <a:gd name="T43" fmla="*/ 143543844 h 259"/>
                <a:gd name="T44" fmla="*/ 284821251 w 261"/>
                <a:gd name="T45" fmla="*/ 126779261 h 259"/>
                <a:gd name="T46" fmla="*/ 277549731 w 261"/>
                <a:gd name="T47" fmla="*/ 118396985 h 259"/>
                <a:gd name="T48" fmla="*/ 277549731 w 261"/>
                <a:gd name="T49" fmla="*/ 111062878 h 259"/>
                <a:gd name="T50" fmla="*/ 277549731 w 261"/>
                <a:gd name="T51" fmla="*/ 84868907 h 259"/>
                <a:gd name="T52" fmla="*/ 254520868 w 261"/>
                <a:gd name="T53" fmla="*/ 75438464 h 259"/>
                <a:gd name="T54" fmla="*/ 247249348 w 261"/>
                <a:gd name="T55" fmla="*/ 58674920 h 259"/>
                <a:gd name="T56" fmla="*/ 265429798 w 261"/>
                <a:gd name="T57" fmla="*/ 42958538 h 259"/>
                <a:gd name="T58" fmla="*/ 254520868 w 261"/>
                <a:gd name="T59" fmla="*/ 9429424 h 259"/>
                <a:gd name="T60" fmla="*/ 265429798 w 261"/>
                <a:gd name="T61" fmla="*/ 0 h 259"/>
                <a:gd name="T62" fmla="*/ 254520868 w 261"/>
                <a:gd name="T63" fmla="*/ 9429424 h 259"/>
                <a:gd name="T64" fmla="*/ 226644691 w 261"/>
                <a:gd name="T65" fmla="*/ 0 h 259"/>
                <a:gd name="T66" fmla="*/ 216948965 w 261"/>
                <a:gd name="T67" fmla="*/ 9429424 h 259"/>
                <a:gd name="T68" fmla="*/ 197557512 w 261"/>
                <a:gd name="T69" fmla="*/ 0 h 259"/>
                <a:gd name="T70" fmla="*/ 175740751 w 261"/>
                <a:gd name="T71" fmla="*/ 9429424 h 259"/>
                <a:gd name="T72" fmla="*/ 147864575 w 261"/>
                <a:gd name="T73" fmla="*/ 9429424 h 259"/>
                <a:gd name="T74" fmla="*/ 99384808 w 261"/>
                <a:gd name="T75" fmla="*/ 33528086 h 2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1"/>
                <a:gd name="T115" fmla="*/ 0 h 259"/>
                <a:gd name="T116" fmla="*/ 261 w 261"/>
                <a:gd name="T117" fmla="*/ 259 h 2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1" h="259">
                  <a:moveTo>
                    <a:pt x="82" y="32"/>
                  </a:moveTo>
                  <a:lnTo>
                    <a:pt x="90" y="32"/>
                  </a:lnTo>
                  <a:lnTo>
                    <a:pt x="98" y="72"/>
                  </a:lnTo>
                  <a:lnTo>
                    <a:pt x="65" y="81"/>
                  </a:lnTo>
                  <a:lnTo>
                    <a:pt x="65" y="90"/>
                  </a:lnTo>
                  <a:lnTo>
                    <a:pt x="42" y="106"/>
                  </a:lnTo>
                  <a:lnTo>
                    <a:pt x="8" y="121"/>
                  </a:lnTo>
                  <a:lnTo>
                    <a:pt x="0" y="129"/>
                  </a:lnTo>
                  <a:lnTo>
                    <a:pt x="0" y="146"/>
                  </a:lnTo>
                  <a:lnTo>
                    <a:pt x="48" y="178"/>
                  </a:lnTo>
                  <a:lnTo>
                    <a:pt x="122" y="234"/>
                  </a:lnTo>
                  <a:lnTo>
                    <a:pt x="130" y="243"/>
                  </a:lnTo>
                  <a:lnTo>
                    <a:pt x="145" y="252"/>
                  </a:lnTo>
                  <a:lnTo>
                    <a:pt x="154" y="258"/>
                  </a:lnTo>
                  <a:lnTo>
                    <a:pt x="163" y="258"/>
                  </a:lnTo>
                  <a:lnTo>
                    <a:pt x="179" y="258"/>
                  </a:lnTo>
                  <a:lnTo>
                    <a:pt x="260" y="203"/>
                  </a:lnTo>
                  <a:lnTo>
                    <a:pt x="251" y="186"/>
                  </a:lnTo>
                  <a:lnTo>
                    <a:pt x="244" y="186"/>
                  </a:lnTo>
                  <a:lnTo>
                    <a:pt x="229" y="162"/>
                  </a:lnTo>
                  <a:lnTo>
                    <a:pt x="235" y="153"/>
                  </a:lnTo>
                  <a:lnTo>
                    <a:pt x="235" y="137"/>
                  </a:lnTo>
                  <a:lnTo>
                    <a:pt x="235" y="121"/>
                  </a:lnTo>
                  <a:lnTo>
                    <a:pt x="229" y="113"/>
                  </a:lnTo>
                  <a:lnTo>
                    <a:pt x="229" y="106"/>
                  </a:lnTo>
                  <a:lnTo>
                    <a:pt x="229" y="81"/>
                  </a:lnTo>
                  <a:lnTo>
                    <a:pt x="210" y="72"/>
                  </a:lnTo>
                  <a:lnTo>
                    <a:pt x="204" y="56"/>
                  </a:lnTo>
                  <a:lnTo>
                    <a:pt x="219" y="41"/>
                  </a:lnTo>
                  <a:lnTo>
                    <a:pt x="210" y="9"/>
                  </a:lnTo>
                  <a:lnTo>
                    <a:pt x="219" y="0"/>
                  </a:lnTo>
                  <a:lnTo>
                    <a:pt x="210" y="9"/>
                  </a:lnTo>
                  <a:lnTo>
                    <a:pt x="187" y="0"/>
                  </a:lnTo>
                  <a:lnTo>
                    <a:pt x="179" y="9"/>
                  </a:lnTo>
                  <a:lnTo>
                    <a:pt x="163" y="0"/>
                  </a:lnTo>
                  <a:lnTo>
                    <a:pt x="145" y="9"/>
                  </a:lnTo>
                  <a:lnTo>
                    <a:pt x="122" y="9"/>
                  </a:lnTo>
                  <a:lnTo>
                    <a:pt x="82"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 name="Freeform 20"/>
            <p:cNvSpPr>
              <a:spLocks/>
            </p:cNvSpPr>
            <p:nvPr/>
          </p:nvSpPr>
          <p:spPr bwMode="gray">
            <a:xfrm>
              <a:off x="3974119" y="3453193"/>
              <a:ext cx="393996" cy="446405"/>
            </a:xfrm>
            <a:custGeom>
              <a:avLst/>
              <a:gdLst>
                <a:gd name="T0" fmla="*/ 113178172 w 212"/>
                <a:gd name="T1" fmla="*/ 0 h 203"/>
                <a:gd name="T2" fmla="*/ 200419054 w 212"/>
                <a:gd name="T3" fmla="*/ 58771571 h 203"/>
                <a:gd name="T4" fmla="*/ 209850203 w 212"/>
                <a:gd name="T5" fmla="*/ 68216998 h 203"/>
                <a:gd name="T6" fmla="*/ 227534423 w 212"/>
                <a:gd name="T7" fmla="*/ 77662408 h 203"/>
                <a:gd name="T8" fmla="*/ 238144738 w 212"/>
                <a:gd name="T9" fmla="*/ 83959690 h 203"/>
                <a:gd name="T10" fmla="*/ 248755052 w 212"/>
                <a:gd name="T11" fmla="*/ 83959690 h 203"/>
                <a:gd name="T12" fmla="*/ 248755052 w 212"/>
                <a:gd name="T13" fmla="*/ 126988553 h 203"/>
                <a:gd name="T14" fmla="*/ 238144738 w 212"/>
                <a:gd name="T15" fmla="*/ 136433995 h 203"/>
                <a:gd name="T16" fmla="*/ 190987904 w 212"/>
                <a:gd name="T17" fmla="*/ 143780312 h 203"/>
                <a:gd name="T18" fmla="*/ 172124519 w 212"/>
                <a:gd name="T19" fmla="*/ 143780312 h 203"/>
                <a:gd name="T20" fmla="*/ 153261134 w 212"/>
                <a:gd name="T21" fmla="*/ 162671132 h 203"/>
                <a:gd name="T22" fmla="*/ 133219636 w 212"/>
                <a:gd name="T23" fmla="*/ 170018473 h 203"/>
                <a:gd name="T24" fmla="*/ 113178172 w 212"/>
                <a:gd name="T25" fmla="*/ 196255610 h 203"/>
                <a:gd name="T26" fmla="*/ 106104267 w 212"/>
                <a:gd name="T27" fmla="*/ 204650961 h 203"/>
                <a:gd name="T28" fmla="*/ 95493952 w 212"/>
                <a:gd name="T29" fmla="*/ 211998302 h 203"/>
                <a:gd name="T30" fmla="*/ 84883637 w 212"/>
                <a:gd name="T31" fmla="*/ 204650961 h 203"/>
                <a:gd name="T32" fmla="*/ 76630567 w 212"/>
                <a:gd name="T33" fmla="*/ 211998302 h 203"/>
                <a:gd name="T34" fmla="*/ 66020235 w 212"/>
                <a:gd name="T35" fmla="*/ 211998302 h 203"/>
                <a:gd name="T36" fmla="*/ 48336016 w 212"/>
                <a:gd name="T37" fmla="*/ 178413824 h 203"/>
                <a:gd name="T38" fmla="*/ 27115378 w 212"/>
                <a:gd name="T39" fmla="*/ 185760141 h 203"/>
                <a:gd name="T40" fmla="*/ 8253072 w 212"/>
                <a:gd name="T41" fmla="*/ 185760141 h 203"/>
                <a:gd name="T42" fmla="*/ 18863393 w 212"/>
                <a:gd name="T43" fmla="*/ 178413824 h 203"/>
                <a:gd name="T44" fmla="*/ 0 w 212"/>
                <a:gd name="T45" fmla="*/ 143780312 h 203"/>
                <a:gd name="T46" fmla="*/ 18863393 w 212"/>
                <a:gd name="T47" fmla="*/ 136433995 h 203"/>
                <a:gd name="T48" fmla="*/ 27115378 w 212"/>
                <a:gd name="T49" fmla="*/ 143780312 h 203"/>
                <a:gd name="T50" fmla="*/ 36546536 w 212"/>
                <a:gd name="T51" fmla="*/ 136433995 h 203"/>
                <a:gd name="T52" fmla="*/ 106104267 w 212"/>
                <a:gd name="T53" fmla="*/ 136433995 h 203"/>
                <a:gd name="T54" fmla="*/ 84883637 w 212"/>
                <a:gd name="T55" fmla="*/ 0 h 203"/>
                <a:gd name="T56" fmla="*/ 113178172 w 212"/>
                <a:gd name="T57" fmla="*/ 0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2"/>
                <a:gd name="T88" fmla="*/ 0 h 203"/>
                <a:gd name="T89" fmla="*/ 212 w 212"/>
                <a:gd name="T90" fmla="*/ 203 h 2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2" h="203">
                  <a:moveTo>
                    <a:pt x="96" y="0"/>
                  </a:moveTo>
                  <a:lnTo>
                    <a:pt x="170" y="56"/>
                  </a:lnTo>
                  <a:lnTo>
                    <a:pt x="178" y="65"/>
                  </a:lnTo>
                  <a:lnTo>
                    <a:pt x="193" y="74"/>
                  </a:lnTo>
                  <a:lnTo>
                    <a:pt x="202" y="80"/>
                  </a:lnTo>
                  <a:lnTo>
                    <a:pt x="211" y="80"/>
                  </a:lnTo>
                  <a:lnTo>
                    <a:pt x="211" y="121"/>
                  </a:lnTo>
                  <a:lnTo>
                    <a:pt x="202" y="130"/>
                  </a:lnTo>
                  <a:lnTo>
                    <a:pt x="162" y="137"/>
                  </a:lnTo>
                  <a:lnTo>
                    <a:pt x="146" y="137"/>
                  </a:lnTo>
                  <a:lnTo>
                    <a:pt x="130" y="155"/>
                  </a:lnTo>
                  <a:lnTo>
                    <a:pt x="113" y="162"/>
                  </a:lnTo>
                  <a:lnTo>
                    <a:pt x="96" y="187"/>
                  </a:lnTo>
                  <a:lnTo>
                    <a:pt x="90" y="195"/>
                  </a:lnTo>
                  <a:lnTo>
                    <a:pt x="81" y="202"/>
                  </a:lnTo>
                  <a:lnTo>
                    <a:pt x="72" y="195"/>
                  </a:lnTo>
                  <a:lnTo>
                    <a:pt x="65" y="202"/>
                  </a:lnTo>
                  <a:lnTo>
                    <a:pt x="56" y="202"/>
                  </a:lnTo>
                  <a:lnTo>
                    <a:pt x="41" y="170"/>
                  </a:lnTo>
                  <a:lnTo>
                    <a:pt x="23" y="177"/>
                  </a:lnTo>
                  <a:lnTo>
                    <a:pt x="7" y="177"/>
                  </a:lnTo>
                  <a:lnTo>
                    <a:pt x="16" y="170"/>
                  </a:lnTo>
                  <a:lnTo>
                    <a:pt x="0" y="137"/>
                  </a:lnTo>
                  <a:lnTo>
                    <a:pt x="16" y="130"/>
                  </a:lnTo>
                  <a:lnTo>
                    <a:pt x="23" y="137"/>
                  </a:lnTo>
                  <a:lnTo>
                    <a:pt x="31" y="130"/>
                  </a:lnTo>
                  <a:lnTo>
                    <a:pt x="90" y="130"/>
                  </a:lnTo>
                  <a:lnTo>
                    <a:pt x="72" y="0"/>
                  </a:lnTo>
                  <a:lnTo>
                    <a:pt x="96" y="0"/>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 name="Freeform 21"/>
            <p:cNvSpPr>
              <a:spLocks/>
            </p:cNvSpPr>
            <p:nvPr/>
          </p:nvSpPr>
          <p:spPr bwMode="gray">
            <a:xfrm>
              <a:off x="4063788" y="3879150"/>
              <a:ext cx="154882" cy="184012"/>
            </a:xfrm>
            <a:custGeom>
              <a:avLst/>
              <a:gdLst>
                <a:gd name="T0" fmla="*/ 86766002 w 83"/>
                <a:gd name="T1" fmla="*/ 78690326 h 82"/>
                <a:gd name="T2" fmla="*/ 86766002 w 83"/>
                <a:gd name="T3" fmla="*/ 51367044 h 82"/>
                <a:gd name="T4" fmla="*/ 97463206 w 83"/>
                <a:gd name="T5" fmla="*/ 34973712 h 82"/>
                <a:gd name="T6" fmla="*/ 86766002 w 83"/>
                <a:gd name="T7" fmla="*/ 17486856 h 82"/>
                <a:gd name="T8" fmla="*/ 77257134 w 83"/>
                <a:gd name="T9" fmla="*/ 7650433 h 82"/>
                <a:gd name="T10" fmla="*/ 57051045 w 83"/>
                <a:gd name="T11" fmla="*/ 7650433 h 82"/>
                <a:gd name="T12" fmla="*/ 49919939 w 83"/>
                <a:gd name="T13" fmla="*/ 0 h 82"/>
                <a:gd name="T14" fmla="*/ 39222735 w 83"/>
                <a:gd name="T15" fmla="*/ 7650433 h 82"/>
                <a:gd name="T16" fmla="*/ 28525522 w 83"/>
                <a:gd name="T17" fmla="*/ 0 h 82"/>
                <a:gd name="T18" fmla="*/ 20206081 w 83"/>
                <a:gd name="T19" fmla="*/ 7650433 h 82"/>
                <a:gd name="T20" fmla="*/ 9508872 w 83"/>
                <a:gd name="T21" fmla="*/ 7650433 h 82"/>
                <a:gd name="T22" fmla="*/ 9508872 w 83"/>
                <a:gd name="T23" fmla="*/ 17486856 h 82"/>
                <a:gd name="T24" fmla="*/ 9508872 w 83"/>
                <a:gd name="T25" fmla="*/ 25137287 h 82"/>
                <a:gd name="T26" fmla="*/ 9508872 w 83"/>
                <a:gd name="T27" fmla="*/ 34973712 h 82"/>
                <a:gd name="T28" fmla="*/ 9508872 w 83"/>
                <a:gd name="T29" fmla="*/ 44810130 h 82"/>
                <a:gd name="T30" fmla="*/ 0 w 83"/>
                <a:gd name="T31" fmla="*/ 44810130 h 82"/>
                <a:gd name="T32" fmla="*/ 0 w 83"/>
                <a:gd name="T33" fmla="*/ 61203462 h 82"/>
                <a:gd name="T34" fmla="*/ 20206081 w 83"/>
                <a:gd name="T35" fmla="*/ 71039896 h 82"/>
                <a:gd name="T36" fmla="*/ 20206081 w 83"/>
                <a:gd name="T37" fmla="*/ 88526744 h 82"/>
                <a:gd name="T38" fmla="*/ 39222735 w 83"/>
                <a:gd name="T39" fmla="*/ 78690326 h 82"/>
                <a:gd name="T40" fmla="*/ 67748249 w 83"/>
                <a:gd name="T41" fmla="*/ 78690326 h 82"/>
                <a:gd name="T42" fmla="*/ 86766002 w 83"/>
                <a:gd name="T43" fmla="*/ 78690326 h 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82"/>
                <a:gd name="T68" fmla="*/ 83 w 83"/>
                <a:gd name="T69" fmla="*/ 82 h 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82">
                  <a:moveTo>
                    <a:pt x="73" y="72"/>
                  </a:moveTo>
                  <a:lnTo>
                    <a:pt x="73" y="47"/>
                  </a:lnTo>
                  <a:lnTo>
                    <a:pt x="82" y="32"/>
                  </a:lnTo>
                  <a:lnTo>
                    <a:pt x="73" y="16"/>
                  </a:lnTo>
                  <a:lnTo>
                    <a:pt x="65" y="7"/>
                  </a:lnTo>
                  <a:lnTo>
                    <a:pt x="48" y="7"/>
                  </a:lnTo>
                  <a:lnTo>
                    <a:pt x="42" y="0"/>
                  </a:lnTo>
                  <a:lnTo>
                    <a:pt x="33" y="7"/>
                  </a:lnTo>
                  <a:lnTo>
                    <a:pt x="24" y="0"/>
                  </a:lnTo>
                  <a:lnTo>
                    <a:pt x="17" y="7"/>
                  </a:lnTo>
                  <a:lnTo>
                    <a:pt x="8" y="7"/>
                  </a:lnTo>
                  <a:lnTo>
                    <a:pt x="8" y="16"/>
                  </a:lnTo>
                  <a:lnTo>
                    <a:pt x="8" y="23"/>
                  </a:lnTo>
                  <a:lnTo>
                    <a:pt x="8" y="32"/>
                  </a:lnTo>
                  <a:lnTo>
                    <a:pt x="8" y="41"/>
                  </a:lnTo>
                  <a:lnTo>
                    <a:pt x="0" y="41"/>
                  </a:lnTo>
                  <a:lnTo>
                    <a:pt x="0" y="56"/>
                  </a:lnTo>
                  <a:lnTo>
                    <a:pt x="17" y="65"/>
                  </a:lnTo>
                  <a:lnTo>
                    <a:pt x="17" y="81"/>
                  </a:lnTo>
                  <a:lnTo>
                    <a:pt x="33" y="72"/>
                  </a:lnTo>
                  <a:lnTo>
                    <a:pt x="57" y="72"/>
                  </a:lnTo>
                  <a:lnTo>
                    <a:pt x="73"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 name="Freeform 22"/>
            <p:cNvSpPr>
              <a:spLocks/>
            </p:cNvSpPr>
            <p:nvPr/>
          </p:nvSpPr>
          <p:spPr bwMode="gray">
            <a:xfrm>
              <a:off x="4202367" y="3865520"/>
              <a:ext cx="89667" cy="177199"/>
            </a:xfrm>
            <a:custGeom>
              <a:avLst/>
              <a:gdLst>
                <a:gd name="T0" fmla="*/ 0 w 50"/>
                <a:gd name="T1" fmla="*/ 24927041 h 81"/>
                <a:gd name="T2" fmla="*/ 0 w 50"/>
                <a:gd name="T3" fmla="*/ 8309013 h 81"/>
                <a:gd name="T4" fmla="*/ 0 w 50"/>
                <a:gd name="T5" fmla="*/ 0 h 81"/>
                <a:gd name="T6" fmla="*/ 35128632 w 50"/>
                <a:gd name="T7" fmla="*/ 0 h 81"/>
                <a:gd name="T8" fmla="*/ 45007770 w 50"/>
                <a:gd name="T9" fmla="*/ 32197553 h 81"/>
                <a:gd name="T10" fmla="*/ 53789924 w 50"/>
                <a:gd name="T11" fmla="*/ 57124594 h 81"/>
                <a:gd name="T12" fmla="*/ 53789924 w 50"/>
                <a:gd name="T13" fmla="*/ 66473124 h 81"/>
                <a:gd name="T14" fmla="*/ 9880189 w 50"/>
                <a:gd name="T15" fmla="*/ 83091162 h 81"/>
                <a:gd name="T16" fmla="*/ 0 w 50"/>
                <a:gd name="T17" fmla="*/ 83091162 h 81"/>
                <a:gd name="T18" fmla="*/ 0 w 50"/>
                <a:gd name="T19" fmla="*/ 57124594 h 81"/>
                <a:gd name="T20" fmla="*/ 9880189 w 50"/>
                <a:gd name="T21" fmla="*/ 41545071 h 81"/>
                <a:gd name="T22" fmla="*/ 0 w 50"/>
                <a:gd name="T23" fmla="*/ 24927041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81"/>
                <a:gd name="T38" fmla="*/ 50 w 50"/>
                <a:gd name="T39" fmla="*/ 81 h 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81">
                  <a:moveTo>
                    <a:pt x="0" y="24"/>
                  </a:moveTo>
                  <a:lnTo>
                    <a:pt x="0" y="8"/>
                  </a:lnTo>
                  <a:lnTo>
                    <a:pt x="0" y="0"/>
                  </a:lnTo>
                  <a:lnTo>
                    <a:pt x="32" y="0"/>
                  </a:lnTo>
                  <a:lnTo>
                    <a:pt x="41" y="31"/>
                  </a:lnTo>
                  <a:lnTo>
                    <a:pt x="49" y="55"/>
                  </a:lnTo>
                  <a:lnTo>
                    <a:pt x="49" y="64"/>
                  </a:lnTo>
                  <a:lnTo>
                    <a:pt x="9" y="80"/>
                  </a:lnTo>
                  <a:lnTo>
                    <a:pt x="0" y="80"/>
                  </a:lnTo>
                  <a:lnTo>
                    <a:pt x="0" y="55"/>
                  </a:lnTo>
                  <a:lnTo>
                    <a:pt x="9" y="40"/>
                  </a:lnTo>
                  <a:lnTo>
                    <a:pt x="0" y="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 name="Freeform 23"/>
            <p:cNvSpPr>
              <a:spLocks/>
            </p:cNvSpPr>
            <p:nvPr/>
          </p:nvSpPr>
          <p:spPr bwMode="gray">
            <a:xfrm>
              <a:off x="4476805" y="4110876"/>
              <a:ext cx="133146" cy="180607"/>
            </a:xfrm>
            <a:custGeom>
              <a:avLst/>
              <a:gdLst>
                <a:gd name="T0" fmla="*/ 17679952 w 74"/>
                <a:gd name="T1" fmla="*/ 16184425 h 81"/>
                <a:gd name="T2" fmla="*/ 35359904 w 74"/>
                <a:gd name="T3" fmla="*/ 16184425 h 81"/>
                <a:gd name="T4" fmla="*/ 35359904 w 74"/>
                <a:gd name="T5" fmla="*/ 0 h 81"/>
                <a:gd name="T6" fmla="*/ 62985144 w 74"/>
                <a:gd name="T7" fmla="*/ 0 h 81"/>
                <a:gd name="T8" fmla="*/ 62985144 w 74"/>
                <a:gd name="T9" fmla="*/ 16184425 h 81"/>
                <a:gd name="T10" fmla="*/ 71824607 w 74"/>
                <a:gd name="T11" fmla="*/ 6473355 h 81"/>
                <a:gd name="T12" fmla="*/ 80665104 w 74"/>
                <a:gd name="T13" fmla="*/ 16184425 h 81"/>
                <a:gd name="T14" fmla="*/ 80665104 w 74"/>
                <a:gd name="T15" fmla="*/ 24816259 h 81"/>
                <a:gd name="T16" fmla="*/ 80665104 w 74"/>
                <a:gd name="T17" fmla="*/ 60421785 h 81"/>
                <a:gd name="T18" fmla="*/ 55249446 w 74"/>
                <a:gd name="T19" fmla="*/ 60421785 h 81"/>
                <a:gd name="T20" fmla="*/ 45305201 w 74"/>
                <a:gd name="T21" fmla="*/ 67974377 h 81"/>
                <a:gd name="T22" fmla="*/ 45305201 w 74"/>
                <a:gd name="T23" fmla="*/ 77684422 h 81"/>
                <a:gd name="T24" fmla="*/ 35359904 w 74"/>
                <a:gd name="T25" fmla="*/ 77684422 h 81"/>
                <a:gd name="T26" fmla="*/ 35359904 w 74"/>
                <a:gd name="T27" fmla="*/ 86316252 h 81"/>
                <a:gd name="T28" fmla="*/ 17679952 w 74"/>
                <a:gd name="T29" fmla="*/ 67974377 h 81"/>
                <a:gd name="T30" fmla="*/ 0 w 74"/>
                <a:gd name="T31" fmla="*/ 43158126 h 81"/>
                <a:gd name="T32" fmla="*/ 11050100 w 74"/>
                <a:gd name="T33" fmla="*/ 33448089 h 81"/>
                <a:gd name="T34" fmla="*/ 11050100 w 74"/>
                <a:gd name="T35" fmla="*/ 24816259 h 81"/>
                <a:gd name="T36" fmla="*/ 17679952 w 74"/>
                <a:gd name="T37" fmla="*/ 16184425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4"/>
                <a:gd name="T58" fmla="*/ 0 h 81"/>
                <a:gd name="T59" fmla="*/ 74 w 74"/>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4" h="81">
                  <a:moveTo>
                    <a:pt x="16" y="15"/>
                  </a:moveTo>
                  <a:lnTo>
                    <a:pt x="32" y="15"/>
                  </a:lnTo>
                  <a:lnTo>
                    <a:pt x="32" y="0"/>
                  </a:lnTo>
                  <a:lnTo>
                    <a:pt x="57" y="0"/>
                  </a:lnTo>
                  <a:lnTo>
                    <a:pt x="57" y="15"/>
                  </a:lnTo>
                  <a:lnTo>
                    <a:pt x="65" y="6"/>
                  </a:lnTo>
                  <a:lnTo>
                    <a:pt x="73" y="15"/>
                  </a:lnTo>
                  <a:lnTo>
                    <a:pt x="73" y="23"/>
                  </a:lnTo>
                  <a:lnTo>
                    <a:pt x="73" y="56"/>
                  </a:lnTo>
                  <a:lnTo>
                    <a:pt x="50" y="56"/>
                  </a:lnTo>
                  <a:lnTo>
                    <a:pt x="41" y="63"/>
                  </a:lnTo>
                  <a:lnTo>
                    <a:pt x="41" y="72"/>
                  </a:lnTo>
                  <a:lnTo>
                    <a:pt x="32" y="72"/>
                  </a:lnTo>
                  <a:lnTo>
                    <a:pt x="32" y="80"/>
                  </a:lnTo>
                  <a:lnTo>
                    <a:pt x="16" y="63"/>
                  </a:lnTo>
                  <a:lnTo>
                    <a:pt x="0" y="40"/>
                  </a:lnTo>
                  <a:lnTo>
                    <a:pt x="10" y="31"/>
                  </a:lnTo>
                  <a:lnTo>
                    <a:pt x="10" y="23"/>
                  </a:lnTo>
                  <a:lnTo>
                    <a:pt x="16" y="1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 name="Freeform 24"/>
            <p:cNvSpPr>
              <a:spLocks/>
            </p:cNvSpPr>
            <p:nvPr/>
          </p:nvSpPr>
          <p:spPr bwMode="gray">
            <a:xfrm>
              <a:off x="4476805" y="3807590"/>
              <a:ext cx="184771" cy="323733"/>
            </a:xfrm>
            <a:custGeom>
              <a:avLst/>
              <a:gdLst>
                <a:gd name="T0" fmla="*/ 0 w 98"/>
                <a:gd name="T1" fmla="*/ 112036484 h 146"/>
                <a:gd name="T2" fmla="*/ 19413378 w 98"/>
                <a:gd name="T3" fmla="*/ 85361188 h 146"/>
                <a:gd name="T4" fmla="*/ 30333949 w 98"/>
                <a:gd name="T5" fmla="*/ 85361188 h 146"/>
                <a:gd name="T6" fmla="*/ 38827858 w 98"/>
                <a:gd name="T7" fmla="*/ 94964666 h 146"/>
                <a:gd name="T8" fmla="*/ 49748429 w 98"/>
                <a:gd name="T9" fmla="*/ 85361188 h 146"/>
                <a:gd name="T10" fmla="*/ 69161798 w 98"/>
                <a:gd name="T11" fmla="*/ 59752928 h 146"/>
                <a:gd name="T12" fmla="*/ 78869602 w 98"/>
                <a:gd name="T13" fmla="*/ 35211738 h 146"/>
                <a:gd name="T14" fmla="*/ 88576286 w 98"/>
                <a:gd name="T15" fmla="*/ 16004769 h 146"/>
                <a:gd name="T16" fmla="*/ 88576286 w 98"/>
                <a:gd name="T17" fmla="*/ 8536429 h 146"/>
                <a:gd name="T18" fmla="*/ 88576286 w 98"/>
                <a:gd name="T19" fmla="*/ 0 h 146"/>
                <a:gd name="T20" fmla="*/ 88576286 w 98"/>
                <a:gd name="T21" fmla="*/ 8536429 h 146"/>
                <a:gd name="T22" fmla="*/ 109203542 w 98"/>
                <a:gd name="T23" fmla="*/ 42681110 h 146"/>
                <a:gd name="T24" fmla="*/ 88576286 w 98"/>
                <a:gd name="T25" fmla="*/ 42681110 h 146"/>
                <a:gd name="T26" fmla="*/ 88576286 w 98"/>
                <a:gd name="T27" fmla="*/ 52283556 h 146"/>
                <a:gd name="T28" fmla="*/ 99496858 w 98"/>
                <a:gd name="T29" fmla="*/ 59752928 h 146"/>
                <a:gd name="T30" fmla="*/ 109203542 w 98"/>
                <a:gd name="T31" fmla="*/ 78958868 h 146"/>
                <a:gd name="T32" fmla="*/ 88576286 w 98"/>
                <a:gd name="T33" fmla="*/ 104568145 h 146"/>
                <a:gd name="T34" fmla="*/ 99496858 w 98"/>
                <a:gd name="T35" fmla="*/ 112036484 h 146"/>
                <a:gd name="T36" fmla="*/ 117696341 w 98"/>
                <a:gd name="T37" fmla="*/ 138712846 h 146"/>
                <a:gd name="T38" fmla="*/ 117696341 w 98"/>
                <a:gd name="T39" fmla="*/ 154717610 h 146"/>
                <a:gd name="T40" fmla="*/ 69161798 w 98"/>
                <a:gd name="T41" fmla="*/ 148315291 h 146"/>
                <a:gd name="T42" fmla="*/ 38827858 w 98"/>
                <a:gd name="T43" fmla="*/ 148315291 h 146"/>
                <a:gd name="T44" fmla="*/ 19413378 w 98"/>
                <a:gd name="T45" fmla="*/ 148315291 h 146"/>
                <a:gd name="T46" fmla="*/ 19413378 w 98"/>
                <a:gd name="T47" fmla="*/ 138712846 h 146"/>
                <a:gd name="T48" fmla="*/ 12133360 w 98"/>
                <a:gd name="T49" fmla="*/ 129109335 h 146"/>
                <a:gd name="T50" fmla="*/ 0 w 98"/>
                <a:gd name="T51" fmla="*/ 121639963 h 146"/>
                <a:gd name="T52" fmla="*/ 0 w 98"/>
                <a:gd name="T53" fmla="*/ 112036484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146"/>
                <a:gd name="T83" fmla="*/ 98 w 98"/>
                <a:gd name="T84" fmla="*/ 146 h 1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146">
                  <a:moveTo>
                    <a:pt x="0" y="105"/>
                  </a:moveTo>
                  <a:lnTo>
                    <a:pt x="16" y="80"/>
                  </a:lnTo>
                  <a:lnTo>
                    <a:pt x="25" y="80"/>
                  </a:lnTo>
                  <a:lnTo>
                    <a:pt x="32" y="89"/>
                  </a:lnTo>
                  <a:lnTo>
                    <a:pt x="41" y="80"/>
                  </a:lnTo>
                  <a:lnTo>
                    <a:pt x="57" y="56"/>
                  </a:lnTo>
                  <a:lnTo>
                    <a:pt x="65" y="33"/>
                  </a:lnTo>
                  <a:lnTo>
                    <a:pt x="73" y="15"/>
                  </a:lnTo>
                  <a:lnTo>
                    <a:pt x="73" y="8"/>
                  </a:lnTo>
                  <a:lnTo>
                    <a:pt x="73" y="0"/>
                  </a:lnTo>
                  <a:lnTo>
                    <a:pt x="73" y="8"/>
                  </a:lnTo>
                  <a:lnTo>
                    <a:pt x="90" y="40"/>
                  </a:lnTo>
                  <a:lnTo>
                    <a:pt x="73" y="40"/>
                  </a:lnTo>
                  <a:lnTo>
                    <a:pt x="73" y="49"/>
                  </a:lnTo>
                  <a:lnTo>
                    <a:pt x="82" y="56"/>
                  </a:lnTo>
                  <a:lnTo>
                    <a:pt x="90" y="74"/>
                  </a:lnTo>
                  <a:lnTo>
                    <a:pt x="73" y="98"/>
                  </a:lnTo>
                  <a:lnTo>
                    <a:pt x="82" y="105"/>
                  </a:lnTo>
                  <a:lnTo>
                    <a:pt x="97" y="130"/>
                  </a:lnTo>
                  <a:lnTo>
                    <a:pt x="97" y="145"/>
                  </a:lnTo>
                  <a:lnTo>
                    <a:pt x="57" y="139"/>
                  </a:lnTo>
                  <a:lnTo>
                    <a:pt x="32" y="139"/>
                  </a:lnTo>
                  <a:lnTo>
                    <a:pt x="16" y="139"/>
                  </a:lnTo>
                  <a:lnTo>
                    <a:pt x="16" y="130"/>
                  </a:lnTo>
                  <a:lnTo>
                    <a:pt x="10" y="121"/>
                  </a:lnTo>
                  <a:lnTo>
                    <a:pt x="0" y="114"/>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 name="Freeform 25"/>
            <p:cNvSpPr>
              <a:spLocks/>
            </p:cNvSpPr>
            <p:nvPr/>
          </p:nvSpPr>
          <p:spPr bwMode="gray">
            <a:xfrm>
              <a:off x="4338231" y="3793961"/>
              <a:ext cx="271721" cy="269206"/>
            </a:xfrm>
            <a:custGeom>
              <a:avLst/>
              <a:gdLst>
                <a:gd name="T0" fmla="*/ 85140412 w 148"/>
                <a:gd name="T1" fmla="*/ 118353895 h 122"/>
                <a:gd name="T2" fmla="*/ 103548969 w 148"/>
                <a:gd name="T3" fmla="*/ 91935962 h 122"/>
                <a:gd name="T4" fmla="*/ 113904184 w 148"/>
                <a:gd name="T5" fmla="*/ 91935962 h 122"/>
                <a:gd name="T6" fmla="*/ 121957525 w 148"/>
                <a:gd name="T7" fmla="*/ 101446788 h 122"/>
                <a:gd name="T8" fmla="*/ 132312741 w 148"/>
                <a:gd name="T9" fmla="*/ 91935962 h 122"/>
                <a:gd name="T10" fmla="*/ 150721331 w 148"/>
                <a:gd name="T11" fmla="*/ 66573743 h 122"/>
                <a:gd name="T12" fmla="*/ 159925609 w 148"/>
                <a:gd name="T13" fmla="*/ 42269326 h 122"/>
                <a:gd name="T14" fmla="*/ 169129887 w 148"/>
                <a:gd name="T15" fmla="*/ 23247666 h 122"/>
                <a:gd name="T16" fmla="*/ 169129887 w 148"/>
                <a:gd name="T17" fmla="*/ 15851381 h 122"/>
                <a:gd name="T18" fmla="*/ 169129887 w 148"/>
                <a:gd name="T19" fmla="*/ 7397311 h 122"/>
                <a:gd name="T20" fmla="*/ 159925609 w 148"/>
                <a:gd name="T21" fmla="*/ 0 h 122"/>
                <a:gd name="T22" fmla="*/ 150721331 w 148"/>
                <a:gd name="T23" fmla="*/ 0 h 122"/>
                <a:gd name="T24" fmla="*/ 142667990 w 148"/>
                <a:gd name="T25" fmla="*/ 7397311 h 122"/>
                <a:gd name="T26" fmla="*/ 113904184 w 148"/>
                <a:gd name="T27" fmla="*/ 7397311 h 122"/>
                <a:gd name="T28" fmla="*/ 96645492 w 148"/>
                <a:gd name="T29" fmla="*/ 15851381 h 122"/>
                <a:gd name="T30" fmla="*/ 74785197 w 148"/>
                <a:gd name="T31" fmla="*/ 7397311 h 122"/>
                <a:gd name="T32" fmla="*/ 67881703 w 148"/>
                <a:gd name="T33" fmla="*/ 7397311 h 122"/>
                <a:gd name="T34" fmla="*/ 39119004 w 148"/>
                <a:gd name="T35" fmla="*/ 0 h 122"/>
                <a:gd name="T36" fmla="*/ 28763780 w 148"/>
                <a:gd name="T37" fmla="*/ 0 h 122"/>
                <a:gd name="T38" fmla="*/ 10355220 w 148"/>
                <a:gd name="T39" fmla="*/ 15851381 h 122"/>
                <a:gd name="T40" fmla="*/ 10355220 w 148"/>
                <a:gd name="T41" fmla="*/ 23247666 h 122"/>
                <a:gd name="T42" fmla="*/ 10355220 w 148"/>
                <a:gd name="T43" fmla="*/ 42269326 h 122"/>
                <a:gd name="T44" fmla="*/ 0 w 148"/>
                <a:gd name="T45" fmla="*/ 76084585 h 122"/>
                <a:gd name="T46" fmla="*/ 0 w 148"/>
                <a:gd name="T47" fmla="*/ 101446788 h 122"/>
                <a:gd name="T48" fmla="*/ 28763780 w 148"/>
                <a:gd name="T49" fmla="*/ 101446788 h 122"/>
                <a:gd name="T50" fmla="*/ 28763780 w 148"/>
                <a:gd name="T51" fmla="*/ 110956586 h 122"/>
                <a:gd name="T52" fmla="*/ 39119004 w 148"/>
                <a:gd name="T53" fmla="*/ 127864721 h 122"/>
                <a:gd name="T54" fmla="*/ 48323282 w 148"/>
                <a:gd name="T55" fmla="*/ 127864721 h 122"/>
                <a:gd name="T56" fmla="*/ 85140412 w 148"/>
                <a:gd name="T57" fmla="*/ 127864721 h 122"/>
                <a:gd name="T58" fmla="*/ 85140412 w 148"/>
                <a:gd name="T59" fmla="*/ 118353895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122"/>
                <a:gd name="T92" fmla="*/ 148 w 148"/>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122">
                  <a:moveTo>
                    <a:pt x="74" y="112"/>
                  </a:moveTo>
                  <a:lnTo>
                    <a:pt x="90" y="87"/>
                  </a:lnTo>
                  <a:lnTo>
                    <a:pt x="99" y="87"/>
                  </a:lnTo>
                  <a:lnTo>
                    <a:pt x="106" y="96"/>
                  </a:lnTo>
                  <a:lnTo>
                    <a:pt x="115" y="87"/>
                  </a:lnTo>
                  <a:lnTo>
                    <a:pt x="131" y="63"/>
                  </a:lnTo>
                  <a:lnTo>
                    <a:pt x="139" y="40"/>
                  </a:lnTo>
                  <a:lnTo>
                    <a:pt x="147" y="22"/>
                  </a:lnTo>
                  <a:lnTo>
                    <a:pt x="147" y="15"/>
                  </a:lnTo>
                  <a:lnTo>
                    <a:pt x="147" y="7"/>
                  </a:lnTo>
                  <a:lnTo>
                    <a:pt x="139" y="0"/>
                  </a:lnTo>
                  <a:lnTo>
                    <a:pt x="131" y="0"/>
                  </a:lnTo>
                  <a:lnTo>
                    <a:pt x="124" y="7"/>
                  </a:lnTo>
                  <a:lnTo>
                    <a:pt x="99" y="7"/>
                  </a:lnTo>
                  <a:lnTo>
                    <a:pt x="84" y="15"/>
                  </a:lnTo>
                  <a:lnTo>
                    <a:pt x="65" y="7"/>
                  </a:lnTo>
                  <a:lnTo>
                    <a:pt x="59" y="7"/>
                  </a:lnTo>
                  <a:lnTo>
                    <a:pt x="34" y="0"/>
                  </a:lnTo>
                  <a:lnTo>
                    <a:pt x="25" y="0"/>
                  </a:lnTo>
                  <a:lnTo>
                    <a:pt x="9" y="15"/>
                  </a:lnTo>
                  <a:lnTo>
                    <a:pt x="9" y="22"/>
                  </a:lnTo>
                  <a:lnTo>
                    <a:pt x="9" y="40"/>
                  </a:lnTo>
                  <a:lnTo>
                    <a:pt x="0" y="72"/>
                  </a:lnTo>
                  <a:lnTo>
                    <a:pt x="0" y="96"/>
                  </a:lnTo>
                  <a:lnTo>
                    <a:pt x="25" y="96"/>
                  </a:lnTo>
                  <a:lnTo>
                    <a:pt x="25" y="105"/>
                  </a:lnTo>
                  <a:lnTo>
                    <a:pt x="34" y="121"/>
                  </a:lnTo>
                  <a:lnTo>
                    <a:pt x="42" y="121"/>
                  </a:lnTo>
                  <a:lnTo>
                    <a:pt x="74" y="121"/>
                  </a:lnTo>
                  <a:lnTo>
                    <a:pt x="74" y="11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 name="Freeform 26"/>
            <p:cNvSpPr>
              <a:spLocks/>
            </p:cNvSpPr>
            <p:nvPr/>
          </p:nvSpPr>
          <p:spPr bwMode="gray">
            <a:xfrm>
              <a:off x="4278448" y="3507715"/>
              <a:ext cx="383128" cy="333950"/>
            </a:xfrm>
            <a:custGeom>
              <a:avLst/>
              <a:gdLst>
                <a:gd name="T0" fmla="*/ 206690872 w 203"/>
                <a:gd name="T1" fmla="*/ 134412743 h 153"/>
                <a:gd name="T2" fmla="*/ 206690872 w 203"/>
                <a:gd name="T3" fmla="*/ 124073587 h 153"/>
                <a:gd name="T4" fmla="*/ 237086384 w 203"/>
                <a:gd name="T5" fmla="*/ 92021082 h 153"/>
                <a:gd name="T6" fmla="*/ 245596598 w 203"/>
                <a:gd name="T7" fmla="*/ 41357529 h 153"/>
                <a:gd name="T8" fmla="*/ 227359952 w 203"/>
                <a:gd name="T9" fmla="*/ 24814719 h 153"/>
                <a:gd name="T10" fmla="*/ 227359952 w 203"/>
                <a:gd name="T11" fmla="*/ 8271911 h 153"/>
                <a:gd name="T12" fmla="*/ 216417303 w 203"/>
                <a:gd name="T13" fmla="*/ 0 h 153"/>
                <a:gd name="T14" fmla="*/ 177510475 w 203"/>
                <a:gd name="T15" fmla="*/ 0 h 153"/>
                <a:gd name="T16" fmla="*/ 79028806 w 203"/>
                <a:gd name="T17" fmla="*/ 56867231 h 153"/>
                <a:gd name="T18" fmla="*/ 59575926 w 203"/>
                <a:gd name="T19" fmla="*/ 56867231 h 153"/>
                <a:gd name="T20" fmla="*/ 59575926 w 203"/>
                <a:gd name="T21" fmla="*/ 99258876 h 153"/>
                <a:gd name="T22" fmla="*/ 48633277 w 203"/>
                <a:gd name="T23" fmla="*/ 108563884 h 153"/>
                <a:gd name="T24" fmla="*/ 0 w 203"/>
                <a:gd name="T25" fmla="*/ 115801678 h 153"/>
                <a:gd name="T26" fmla="*/ 0 w 203"/>
                <a:gd name="T27" fmla="*/ 134412743 h 153"/>
                <a:gd name="T28" fmla="*/ 19452872 w 203"/>
                <a:gd name="T29" fmla="*/ 149921429 h 153"/>
                <a:gd name="T30" fmla="*/ 30395520 w 203"/>
                <a:gd name="T31" fmla="*/ 149921429 h 153"/>
                <a:gd name="T32" fmla="*/ 30395520 w 203"/>
                <a:gd name="T33" fmla="*/ 157159222 h 153"/>
                <a:gd name="T34" fmla="*/ 30395520 w 203"/>
                <a:gd name="T35" fmla="*/ 149921429 h 153"/>
                <a:gd name="T36" fmla="*/ 37690628 w 203"/>
                <a:gd name="T37" fmla="*/ 149921429 h 153"/>
                <a:gd name="T38" fmla="*/ 48633277 w 203"/>
                <a:gd name="T39" fmla="*/ 157159222 h 153"/>
                <a:gd name="T40" fmla="*/ 48633277 w 203"/>
                <a:gd name="T41" fmla="*/ 149921429 h 153"/>
                <a:gd name="T42" fmla="*/ 68086140 w 203"/>
                <a:gd name="T43" fmla="*/ 134412743 h 153"/>
                <a:gd name="T44" fmla="*/ 79028806 w 203"/>
                <a:gd name="T45" fmla="*/ 134412743 h 153"/>
                <a:gd name="T46" fmla="*/ 109424318 w 203"/>
                <a:gd name="T47" fmla="*/ 141650536 h 153"/>
                <a:gd name="T48" fmla="*/ 116719417 w 203"/>
                <a:gd name="T49" fmla="*/ 141650536 h 153"/>
                <a:gd name="T50" fmla="*/ 139819830 w 203"/>
                <a:gd name="T51" fmla="*/ 149921429 h 153"/>
                <a:gd name="T52" fmla="*/ 158057612 w 203"/>
                <a:gd name="T53" fmla="*/ 141650536 h 153"/>
                <a:gd name="T54" fmla="*/ 188453124 w 203"/>
                <a:gd name="T55" fmla="*/ 141650536 h 153"/>
                <a:gd name="T56" fmla="*/ 196964441 w 203"/>
                <a:gd name="T57" fmla="*/ 134412743 h 153"/>
                <a:gd name="T58" fmla="*/ 206690872 w 203"/>
                <a:gd name="T59" fmla="*/ 134412743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153"/>
                <a:gd name="T92" fmla="*/ 203 w 203"/>
                <a:gd name="T93" fmla="*/ 153 h 15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153">
                  <a:moveTo>
                    <a:pt x="170" y="130"/>
                  </a:moveTo>
                  <a:lnTo>
                    <a:pt x="170" y="120"/>
                  </a:lnTo>
                  <a:lnTo>
                    <a:pt x="195" y="89"/>
                  </a:lnTo>
                  <a:lnTo>
                    <a:pt x="202" y="40"/>
                  </a:lnTo>
                  <a:lnTo>
                    <a:pt x="187" y="24"/>
                  </a:lnTo>
                  <a:lnTo>
                    <a:pt x="187" y="8"/>
                  </a:lnTo>
                  <a:lnTo>
                    <a:pt x="178" y="0"/>
                  </a:lnTo>
                  <a:lnTo>
                    <a:pt x="146" y="0"/>
                  </a:lnTo>
                  <a:lnTo>
                    <a:pt x="65" y="55"/>
                  </a:lnTo>
                  <a:lnTo>
                    <a:pt x="49" y="55"/>
                  </a:lnTo>
                  <a:lnTo>
                    <a:pt x="49" y="96"/>
                  </a:lnTo>
                  <a:lnTo>
                    <a:pt x="40" y="105"/>
                  </a:lnTo>
                  <a:lnTo>
                    <a:pt x="0" y="112"/>
                  </a:lnTo>
                  <a:lnTo>
                    <a:pt x="0" y="130"/>
                  </a:lnTo>
                  <a:lnTo>
                    <a:pt x="16" y="145"/>
                  </a:lnTo>
                  <a:lnTo>
                    <a:pt x="25" y="145"/>
                  </a:lnTo>
                  <a:lnTo>
                    <a:pt x="25" y="152"/>
                  </a:lnTo>
                  <a:lnTo>
                    <a:pt x="25" y="145"/>
                  </a:lnTo>
                  <a:lnTo>
                    <a:pt x="31" y="145"/>
                  </a:lnTo>
                  <a:lnTo>
                    <a:pt x="40" y="152"/>
                  </a:lnTo>
                  <a:lnTo>
                    <a:pt x="40" y="145"/>
                  </a:lnTo>
                  <a:lnTo>
                    <a:pt x="56" y="130"/>
                  </a:lnTo>
                  <a:lnTo>
                    <a:pt x="65" y="130"/>
                  </a:lnTo>
                  <a:lnTo>
                    <a:pt x="90" y="137"/>
                  </a:lnTo>
                  <a:lnTo>
                    <a:pt x="96" y="137"/>
                  </a:lnTo>
                  <a:lnTo>
                    <a:pt x="115" y="145"/>
                  </a:lnTo>
                  <a:lnTo>
                    <a:pt x="130" y="137"/>
                  </a:lnTo>
                  <a:lnTo>
                    <a:pt x="155" y="137"/>
                  </a:lnTo>
                  <a:lnTo>
                    <a:pt x="162" y="130"/>
                  </a:lnTo>
                  <a:lnTo>
                    <a:pt x="170" y="13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 name="Freeform 27"/>
            <p:cNvSpPr>
              <a:spLocks/>
            </p:cNvSpPr>
            <p:nvPr/>
          </p:nvSpPr>
          <p:spPr bwMode="gray">
            <a:xfrm>
              <a:off x="4794723" y="3524755"/>
              <a:ext cx="402152" cy="552041"/>
            </a:xfrm>
            <a:custGeom>
              <a:avLst/>
              <a:gdLst>
                <a:gd name="T0" fmla="*/ 8516661 w 213"/>
                <a:gd name="T1" fmla="*/ 161670886 h 251"/>
                <a:gd name="T2" fmla="*/ 27984421 w 213"/>
                <a:gd name="T3" fmla="*/ 177417984 h 251"/>
                <a:gd name="T4" fmla="*/ 27984421 w 213"/>
                <a:gd name="T5" fmla="*/ 194214273 h 251"/>
                <a:gd name="T6" fmla="*/ 49885514 w 213"/>
                <a:gd name="T7" fmla="*/ 203663147 h 251"/>
                <a:gd name="T8" fmla="*/ 88821036 w 213"/>
                <a:gd name="T9" fmla="*/ 245655409 h 251"/>
                <a:gd name="T10" fmla="*/ 98554361 w 213"/>
                <a:gd name="T11" fmla="*/ 255103258 h 251"/>
                <a:gd name="T12" fmla="*/ 128972105 w 213"/>
                <a:gd name="T13" fmla="*/ 255103258 h 251"/>
                <a:gd name="T14" fmla="*/ 137489867 w 213"/>
                <a:gd name="T15" fmla="*/ 262451698 h 251"/>
                <a:gd name="T16" fmla="*/ 155740989 w 213"/>
                <a:gd name="T17" fmla="*/ 262451698 h 251"/>
                <a:gd name="T18" fmla="*/ 186158732 w 213"/>
                <a:gd name="T19" fmla="*/ 255103258 h 251"/>
                <a:gd name="T20" fmla="*/ 197108723 w 213"/>
                <a:gd name="T21" fmla="*/ 255103258 h 251"/>
                <a:gd name="T22" fmla="*/ 216576476 w 213"/>
                <a:gd name="T23" fmla="*/ 255103258 h 251"/>
                <a:gd name="T24" fmla="*/ 216576476 w 213"/>
                <a:gd name="T25" fmla="*/ 238306968 h 251"/>
                <a:gd name="T26" fmla="*/ 206843151 w 213"/>
                <a:gd name="T27" fmla="*/ 238306968 h 251"/>
                <a:gd name="T28" fmla="*/ 186158732 w 213"/>
                <a:gd name="T29" fmla="*/ 213110996 h 251"/>
                <a:gd name="T30" fmla="*/ 177642073 w 213"/>
                <a:gd name="T31" fmla="*/ 203663147 h 251"/>
                <a:gd name="T32" fmla="*/ 186158732 w 213"/>
                <a:gd name="T33" fmla="*/ 194214273 h 251"/>
                <a:gd name="T34" fmla="*/ 197108723 w 213"/>
                <a:gd name="T35" fmla="*/ 170068518 h 251"/>
                <a:gd name="T36" fmla="*/ 227527569 w 213"/>
                <a:gd name="T37" fmla="*/ 135425722 h 251"/>
                <a:gd name="T38" fmla="*/ 234827563 w 213"/>
                <a:gd name="T39" fmla="*/ 85034771 h 251"/>
                <a:gd name="T40" fmla="*/ 257945313 w 213"/>
                <a:gd name="T41" fmla="*/ 75585898 h 251"/>
                <a:gd name="T42" fmla="*/ 257945313 w 213"/>
                <a:gd name="T43" fmla="*/ 67188265 h 251"/>
                <a:gd name="T44" fmla="*/ 246994219 w 213"/>
                <a:gd name="T45" fmla="*/ 59838784 h 251"/>
                <a:gd name="T46" fmla="*/ 234827563 w 213"/>
                <a:gd name="T47" fmla="*/ 7348443 h 251"/>
                <a:gd name="T48" fmla="*/ 216576476 w 213"/>
                <a:gd name="T49" fmla="*/ 0 h 251"/>
                <a:gd name="T50" fmla="*/ 186158732 w 213"/>
                <a:gd name="T51" fmla="*/ 16797322 h 251"/>
                <a:gd name="T52" fmla="*/ 177642073 w 213"/>
                <a:gd name="T53" fmla="*/ 7348443 h 251"/>
                <a:gd name="T54" fmla="*/ 49885514 w 213"/>
                <a:gd name="T55" fmla="*/ 7348443 h 251"/>
                <a:gd name="T56" fmla="*/ 49885514 w 213"/>
                <a:gd name="T57" fmla="*/ 33593620 h 251"/>
                <a:gd name="T58" fmla="*/ 37718857 w 213"/>
                <a:gd name="T59" fmla="*/ 43042494 h 251"/>
                <a:gd name="T60" fmla="*/ 27984421 w 213"/>
                <a:gd name="T61" fmla="*/ 49340718 h 251"/>
                <a:gd name="T62" fmla="*/ 27984421 w 213"/>
                <a:gd name="T63" fmla="*/ 92383212 h 251"/>
                <a:gd name="T64" fmla="*/ 27984421 w 213"/>
                <a:gd name="T65" fmla="*/ 101831061 h 251"/>
                <a:gd name="T66" fmla="*/ 19467761 w 213"/>
                <a:gd name="T67" fmla="*/ 101831061 h 251"/>
                <a:gd name="T68" fmla="*/ 0 w 213"/>
                <a:gd name="T69" fmla="*/ 135425722 h 251"/>
                <a:gd name="T70" fmla="*/ 19467761 w 213"/>
                <a:gd name="T71" fmla="*/ 161670886 h 251"/>
                <a:gd name="T72" fmla="*/ 8516661 w 213"/>
                <a:gd name="T73" fmla="*/ 161670886 h 2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3"/>
                <a:gd name="T112" fmla="*/ 0 h 251"/>
                <a:gd name="T113" fmla="*/ 213 w 213"/>
                <a:gd name="T114" fmla="*/ 251 h 2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3" h="251">
                  <a:moveTo>
                    <a:pt x="7" y="154"/>
                  </a:moveTo>
                  <a:lnTo>
                    <a:pt x="23" y="169"/>
                  </a:lnTo>
                  <a:lnTo>
                    <a:pt x="23" y="185"/>
                  </a:lnTo>
                  <a:lnTo>
                    <a:pt x="41" y="194"/>
                  </a:lnTo>
                  <a:lnTo>
                    <a:pt x="73" y="234"/>
                  </a:lnTo>
                  <a:lnTo>
                    <a:pt x="81" y="243"/>
                  </a:lnTo>
                  <a:lnTo>
                    <a:pt x="106" y="243"/>
                  </a:lnTo>
                  <a:lnTo>
                    <a:pt x="113" y="250"/>
                  </a:lnTo>
                  <a:lnTo>
                    <a:pt x="128" y="250"/>
                  </a:lnTo>
                  <a:lnTo>
                    <a:pt x="153" y="243"/>
                  </a:lnTo>
                  <a:lnTo>
                    <a:pt x="162" y="243"/>
                  </a:lnTo>
                  <a:lnTo>
                    <a:pt x="178" y="243"/>
                  </a:lnTo>
                  <a:lnTo>
                    <a:pt x="178" y="227"/>
                  </a:lnTo>
                  <a:lnTo>
                    <a:pt x="170" y="227"/>
                  </a:lnTo>
                  <a:lnTo>
                    <a:pt x="153" y="203"/>
                  </a:lnTo>
                  <a:lnTo>
                    <a:pt x="146" y="194"/>
                  </a:lnTo>
                  <a:lnTo>
                    <a:pt x="153" y="185"/>
                  </a:lnTo>
                  <a:lnTo>
                    <a:pt x="162" y="162"/>
                  </a:lnTo>
                  <a:lnTo>
                    <a:pt x="187" y="129"/>
                  </a:lnTo>
                  <a:lnTo>
                    <a:pt x="193" y="81"/>
                  </a:lnTo>
                  <a:lnTo>
                    <a:pt x="212" y="72"/>
                  </a:lnTo>
                  <a:lnTo>
                    <a:pt x="212" y="64"/>
                  </a:lnTo>
                  <a:lnTo>
                    <a:pt x="203" y="57"/>
                  </a:lnTo>
                  <a:lnTo>
                    <a:pt x="193" y="7"/>
                  </a:lnTo>
                  <a:lnTo>
                    <a:pt x="178" y="0"/>
                  </a:lnTo>
                  <a:lnTo>
                    <a:pt x="153" y="16"/>
                  </a:lnTo>
                  <a:lnTo>
                    <a:pt x="146" y="7"/>
                  </a:lnTo>
                  <a:lnTo>
                    <a:pt x="41" y="7"/>
                  </a:lnTo>
                  <a:lnTo>
                    <a:pt x="41" y="32"/>
                  </a:lnTo>
                  <a:lnTo>
                    <a:pt x="31" y="41"/>
                  </a:lnTo>
                  <a:lnTo>
                    <a:pt x="23" y="47"/>
                  </a:lnTo>
                  <a:lnTo>
                    <a:pt x="23" y="88"/>
                  </a:lnTo>
                  <a:lnTo>
                    <a:pt x="23" y="97"/>
                  </a:lnTo>
                  <a:lnTo>
                    <a:pt x="16" y="97"/>
                  </a:lnTo>
                  <a:lnTo>
                    <a:pt x="0" y="129"/>
                  </a:lnTo>
                  <a:lnTo>
                    <a:pt x="16" y="154"/>
                  </a:lnTo>
                  <a:lnTo>
                    <a:pt x="7" y="15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 name="Freeform 28"/>
            <p:cNvSpPr>
              <a:spLocks/>
            </p:cNvSpPr>
            <p:nvPr/>
          </p:nvSpPr>
          <p:spPr bwMode="gray">
            <a:xfrm>
              <a:off x="4609952" y="3865520"/>
              <a:ext cx="328786" cy="231721"/>
            </a:xfrm>
            <a:custGeom>
              <a:avLst/>
              <a:gdLst>
                <a:gd name="T0" fmla="*/ 130956417 w 172"/>
                <a:gd name="T1" fmla="*/ 0 h 106"/>
                <a:gd name="T2" fmla="*/ 150912274 w 172"/>
                <a:gd name="T3" fmla="*/ 15557020 h 106"/>
                <a:gd name="T4" fmla="*/ 150912274 w 172"/>
                <a:gd name="T5" fmla="*/ 32150768 h 106"/>
                <a:gd name="T6" fmla="*/ 173361876 w 172"/>
                <a:gd name="T7" fmla="*/ 41485393 h 106"/>
                <a:gd name="T8" fmla="*/ 213272403 w 172"/>
                <a:gd name="T9" fmla="*/ 82970785 h 106"/>
                <a:gd name="T10" fmla="*/ 142181218 w 172"/>
                <a:gd name="T11" fmla="*/ 82970785 h 106"/>
                <a:gd name="T12" fmla="*/ 130956417 w 172"/>
                <a:gd name="T13" fmla="*/ 92304384 h 106"/>
                <a:gd name="T14" fmla="*/ 99776911 w 172"/>
                <a:gd name="T15" fmla="*/ 92304384 h 106"/>
                <a:gd name="T16" fmla="*/ 92293339 w 172"/>
                <a:gd name="T17" fmla="*/ 82970785 h 106"/>
                <a:gd name="T18" fmla="*/ 81068538 w 172"/>
                <a:gd name="T19" fmla="*/ 82970785 h 106"/>
                <a:gd name="T20" fmla="*/ 71091168 w 172"/>
                <a:gd name="T21" fmla="*/ 99564529 h 106"/>
                <a:gd name="T22" fmla="*/ 42405441 w 172"/>
                <a:gd name="T23" fmla="*/ 108899146 h 106"/>
                <a:gd name="T24" fmla="*/ 29933183 w 172"/>
                <a:gd name="T25" fmla="*/ 108899146 h 106"/>
                <a:gd name="T26" fmla="*/ 11224805 w 172"/>
                <a:gd name="T27" fmla="*/ 82970785 h 106"/>
                <a:gd name="T28" fmla="*/ 0 w 172"/>
                <a:gd name="T29" fmla="*/ 75710641 h 106"/>
                <a:gd name="T30" fmla="*/ 21202162 w 172"/>
                <a:gd name="T31" fmla="*/ 50818991 h 106"/>
                <a:gd name="T32" fmla="*/ 71091168 w 172"/>
                <a:gd name="T33" fmla="*/ 41485393 h 106"/>
                <a:gd name="T34" fmla="*/ 81068538 w 172"/>
                <a:gd name="T35" fmla="*/ 32150768 h 106"/>
                <a:gd name="T36" fmla="*/ 71091168 w 172"/>
                <a:gd name="T37" fmla="*/ 32150768 h 106"/>
                <a:gd name="T38" fmla="*/ 99776911 w 172"/>
                <a:gd name="T39" fmla="*/ 24891641 h 106"/>
                <a:gd name="T40" fmla="*/ 122226513 w 172"/>
                <a:gd name="T41" fmla="*/ 8296874 h 106"/>
                <a:gd name="T42" fmla="*/ 130956417 w 172"/>
                <a:gd name="T43" fmla="*/ 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106"/>
                <a:gd name="T68" fmla="*/ 172 w 172"/>
                <a:gd name="T69" fmla="*/ 106 h 1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106">
                  <a:moveTo>
                    <a:pt x="105" y="0"/>
                  </a:moveTo>
                  <a:lnTo>
                    <a:pt x="121" y="15"/>
                  </a:lnTo>
                  <a:lnTo>
                    <a:pt x="121" y="31"/>
                  </a:lnTo>
                  <a:lnTo>
                    <a:pt x="139" y="40"/>
                  </a:lnTo>
                  <a:lnTo>
                    <a:pt x="171" y="80"/>
                  </a:lnTo>
                  <a:lnTo>
                    <a:pt x="114" y="80"/>
                  </a:lnTo>
                  <a:lnTo>
                    <a:pt x="105" y="89"/>
                  </a:lnTo>
                  <a:lnTo>
                    <a:pt x="80" y="89"/>
                  </a:lnTo>
                  <a:lnTo>
                    <a:pt x="74" y="80"/>
                  </a:lnTo>
                  <a:lnTo>
                    <a:pt x="65" y="80"/>
                  </a:lnTo>
                  <a:lnTo>
                    <a:pt x="57" y="96"/>
                  </a:lnTo>
                  <a:lnTo>
                    <a:pt x="34" y="105"/>
                  </a:lnTo>
                  <a:lnTo>
                    <a:pt x="24" y="105"/>
                  </a:lnTo>
                  <a:lnTo>
                    <a:pt x="9" y="80"/>
                  </a:lnTo>
                  <a:lnTo>
                    <a:pt x="0" y="73"/>
                  </a:lnTo>
                  <a:lnTo>
                    <a:pt x="17" y="49"/>
                  </a:lnTo>
                  <a:lnTo>
                    <a:pt x="57" y="40"/>
                  </a:lnTo>
                  <a:lnTo>
                    <a:pt x="65" y="31"/>
                  </a:lnTo>
                  <a:lnTo>
                    <a:pt x="57" y="31"/>
                  </a:lnTo>
                  <a:lnTo>
                    <a:pt x="80" y="24"/>
                  </a:lnTo>
                  <a:lnTo>
                    <a:pt x="98" y="8"/>
                  </a:lnTo>
                  <a:lnTo>
                    <a:pt x="10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 name="Freeform 29"/>
            <p:cNvSpPr>
              <a:spLocks/>
            </p:cNvSpPr>
            <p:nvPr/>
          </p:nvSpPr>
          <p:spPr bwMode="gray">
            <a:xfrm>
              <a:off x="5088184" y="4056353"/>
              <a:ext cx="198357" cy="248758"/>
            </a:xfrm>
            <a:custGeom>
              <a:avLst/>
              <a:gdLst>
                <a:gd name="T0" fmla="*/ 124339168 w 107"/>
                <a:gd name="T1" fmla="*/ 7233789 h 114"/>
                <a:gd name="T2" fmla="*/ 105570895 w 107"/>
                <a:gd name="T3" fmla="*/ 0 h 114"/>
                <a:gd name="T4" fmla="*/ 76246077 w 107"/>
                <a:gd name="T5" fmla="*/ 7233789 h 114"/>
                <a:gd name="T6" fmla="*/ 29324826 w 107"/>
                <a:gd name="T7" fmla="*/ 0 h 114"/>
                <a:gd name="T8" fmla="*/ 10557632 w 107"/>
                <a:gd name="T9" fmla="*/ 0 h 114"/>
                <a:gd name="T10" fmla="*/ 0 w 107"/>
                <a:gd name="T11" fmla="*/ 0 h 114"/>
                <a:gd name="T12" fmla="*/ 10557632 w 107"/>
                <a:gd name="T13" fmla="*/ 7233789 h 114"/>
                <a:gd name="T14" fmla="*/ 19941231 w 107"/>
                <a:gd name="T15" fmla="*/ 32034622 h 114"/>
                <a:gd name="T16" fmla="*/ 0 w 107"/>
                <a:gd name="T17" fmla="*/ 57869292 h 114"/>
                <a:gd name="T18" fmla="*/ 0 w 107"/>
                <a:gd name="T19" fmla="*/ 67169745 h 114"/>
                <a:gd name="T20" fmla="*/ 10557632 w 107"/>
                <a:gd name="T21" fmla="*/ 67169745 h 114"/>
                <a:gd name="T22" fmla="*/ 58650736 w 107"/>
                <a:gd name="T23" fmla="*/ 90937756 h 114"/>
                <a:gd name="T24" fmla="*/ 58650736 w 107"/>
                <a:gd name="T25" fmla="*/ 108504798 h 114"/>
                <a:gd name="T26" fmla="*/ 86802621 w 107"/>
                <a:gd name="T27" fmla="*/ 116771401 h 114"/>
                <a:gd name="T28" fmla="*/ 96187299 w 107"/>
                <a:gd name="T29" fmla="*/ 90937756 h 114"/>
                <a:gd name="T30" fmla="*/ 105570895 w 107"/>
                <a:gd name="T31" fmla="*/ 90937756 h 114"/>
                <a:gd name="T32" fmla="*/ 116128522 w 107"/>
                <a:gd name="T33" fmla="*/ 74403532 h 114"/>
                <a:gd name="T34" fmla="*/ 105570895 w 107"/>
                <a:gd name="T35" fmla="*/ 67169745 h 114"/>
                <a:gd name="T36" fmla="*/ 105570895 w 107"/>
                <a:gd name="T37" fmla="*/ 25834670 h 114"/>
                <a:gd name="T38" fmla="*/ 124339168 w 107"/>
                <a:gd name="T39" fmla="*/ 7233789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14"/>
                <a:gd name="T62" fmla="*/ 107 w 107"/>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14">
                  <a:moveTo>
                    <a:pt x="106" y="7"/>
                  </a:moveTo>
                  <a:lnTo>
                    <a:pt x="90" y="0"/>
                  </a:lnTo>
                  <a:lnTo>
                    <a:pt x="65" y="7"/>
                  </a:lnTo>
                  <a:lnTo>
                    <a:pt x="25" y="0"/>
                  </a:lnTo>
                  <a:lnTo>
                    <a:pt x="9" y="0"/>
                  </a:lnTo>
                  <a:lnTo>
                    <a:pt x="0" y="0"/>
                  </a:lnTo>
                  <a:lnTo>
                    <a:pt x="9" y="7"/>
                  </a:lnTo>
                  <a:lnTo>
                    <a:pt x="17" y="31"/>
                  </a:lnTo>
                  <a:lnTo>
                    <a:pt x="0" y="56"/>
                  </a:lnTo>
                  <a:lnTo>
                    <a:pt x="0" y="65"/>
                  </a:lnTo>
                  <a:lnTo>
                    <a:pt x="9" y="65"/>
                  </a:lnTo>
                  <a:lnTo>
                    <a:pt x="50" y="88"/>
                  </a:lnTo>
                  <a:lnTo>
                    <a:pt x="50" y="105"/>
                  </a:lnTo>
                  <a:lnTo>
                    <a:pt x="74" y="113"/>
                  </a:lnTo>
                  <a:lnTo>
                    <a:pt x="82" y="88"/>
                  </a:lnTo>
                  <a:lnTo>
                    <a:pt x="90" y="88"/>
                  </a:lnTo>
                  <a:lnTo>
                    <a:pt x="99" y="72"/>
                  </a:lnTo>
                  <a:lnTo>
                    <a:pt x="90" y="65"/>
                  </a:lnTo>
                  <a:lnTo>
                    <a:pt x="90" y="25"/>
                  </a:lnTo>
                  <a:lnTo>
                    <a:pt x="10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 name="Freeform 30"/>
            <p:cNvSpPr>
              <a:spLocks/>
            </p:cNvSpPr>
            <p:nvPr/>
          </p:nvSpPr>
          <p:spPr bwMode="gray">
            <a:xfrm>
              <a:off x="4979494" y="4056353"/>
              <a:ext cx="138577" cy="160156"/>
            </a:xfrm>
            <a:custGeom>
              <a:avLst/>
              <a:gdLst>
                <a:gd name="T0" fmla="*/ 67033243 w 74"/>
                <a:gd name="T1" fmla="*/ 0 h 73"/>
                <a:gd name="T2" fmla="*/ 77805578 w 74"/>
                <a:gd name="T3" fmla="*/ 7312997 h 73"/>
                <a:gd name="T4" fmla="*/ 87382066 w 74"/>
                <a:gd name="T5" fmla="*/ 32384669 h 73"/>
                <a:gd name="T6" fmla="*/ 67033243 w 74"/>
                <a:gd name="T7" fmla="*/ 58500910 h 73"/>
                <a:gd name="T8" fmla="*/ 67033243 w 74"/>
                <a:gd name="T9" fmla="*/ 67902034 h 73"/>
                <a:gd name="T10" fmla="*/ 37107950 w 74"/>
                <a:gd name="T11" fmla="*/ 67902034 h 73"/>
                <a:gd name="T12" fmla="*/ 19151890 w 74"/>
                <a:gd name="T13" fmla="*/ 67902034 h 73"/>
                <a:gd name="T14" fmla="*/ 0 w 74"/>
                <a:gd name="T15" fmla="*/ 75215029 h 73"/>
                <a:gd name="T16" fmla="*/ 10773416 w 74"/>
                <a:gd name="T17" fmla="*/ 50143347 h 73"/>
                <a:gd name="T18" fmla="*/ 19151890 w 74"/>
                <a:gd name="T19" fmla="*/ 41785785 h 73"/>
                <a:gd name="T20" fmla="*/ 29925302 w 74"/>
                <a:gd name="T21" fmla="*/ 26116241 h 73"/>
                <a:gd name="T22" fmla="*/ 19151890 w 74"/>
                <a:gd name="T23" fmla="*/ 26116241 h 73"/>
                <a:gd name="T24" fmla="*/ 19151890 w 74"/>
                <a:gd name="T25" fmla="*/ 7312997 h 73"/>
                <a:gd name="T26" fmla="*/ 37107950 w 74"/>
                <a:gd name="T27" fmla="*/ 7312997 h 73"/>
                <a:gd name="T28" fmla="*/ 67033243 w 74"/>
                <a:gd name="T29" fmla="*/ 0 h 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73"/>
                <a:gd name="T47" fmla="*/ 74 w 74"/>
                <a:gd name="T48" fmla="*/ 73 h 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73">
                  <a:moveTo>
                    <a:pt x="56" y="0"/>
                  </a:moveTo>
                  <a:lnTo>
                    <a:pt x="65" y="7"/>
                  </a:lnTo>
                  <a:lnTo>
                    <a:pt x="73" y="31"/>
                  </a:lnTo>
                  <a:lnTo>
                    <a:pt x="56" y="56"/>
                  </a:lnTo>
                  <a:lnTo>
                    <a:pt x="56" y="65"/>
                  </a:lnTo>
                  <a:lnTo>
                    <a:pt x="31" y="65"/>
                  </a:lnTo>
                  <a:lnTo>
                    <a:pt x="16" y="65"/>
                  </a:lnTo>
                  <a:lnTo>
                    <a:pt x="0" y="72"/>
                  </a:lnTo>
                  <a:lnTo>
                    <a:pt x="9" y="48"/>
                  </a:lnTo>
                  <a:lnTo>
                    <a:pt x="16" y="40"/>
                  </a:lnTo>
                  <a:lnTo>
                    <a:pt x="25" y="25"/>
                  </a:lnTo>
                  <a:lnTo>
                    <a:pt x="16" y="25"/>
                  </a:lnTo>
                  <a:lnTo>
                    <a:pt x="16" y="7"/>
                  </a:lnTo>
                  <a:lnTo>
                    <a:pt x="31" y="7"/>
                  </a:lnTo>
                  <a:lnTo>
                    <a:pt x="5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 name="Freeform 31"/>
            <p:cNvSpPr>
              <a:spLocks/>
            </p:cNvSpPr>
            <p:nvPr/>
          </p:nvSpPr>
          <p:spPr bwMode="gray">
            <a:xfrm>
              <a:off x="4979494" y="4199475"/>
              <a:ext cx="260853" cy="306691"/>
            </a:xfrm>
            <a:custGeom>
              <a:avLst/>
              <a:gdLst>
                <a:gd name="T0" fmla="*/ 58903139 w 139"/>
                <a:gd name="T1" fmla="*/ 121124848 h 138"/>
                <a:gd name="T2" fmla="*/ 30052398 w 139"/>
                <a:gd name="T3" fmla="*/ 103974679 h 138"/>
                <a:gd name="T4" fmla="*/ 19233099 w 139"/>
                <a:gd name="T5" fmla="*/ 103974679 h 138"/>
                <a:gd name="T6" fmla="*/ 0 w 139"/>
                <a:gd name="T7" fmla="*/ 77176311 h 138"/>
                <a:gd name="T8" fmla="*/ 0 w 139"/>
                <a:gd name="T9" fmla="*/ 51451559 h 138"/>
                <a:gd name="T10" fmla="*/ 19233099 w 139"/>
                <a:gd name="T11" fmla="*/ 34300354 h 138"/>
                <a:gd name="T12" fmla="*/ 19233099 w 139"/>
                <a:gd name="T13" fmla="*/ 24653182 h 138"/>
                <a:gd name="T14" fmla="*/ 19233099 w 139"/>
                <a:gd name="T15" fmla="*/ 17150177 h 138"/>
                <a:gd name="T16" fmla="*/ 19233099 w 139"/>
                <a:gd name="T17" fmla="*/ 0 h 138"/>
                <a:gd name="T18" fmla="*/ 37264542 w 139"/>
                <a:gd name="T19" fmla="*/ 0 h 138"/>
                <a:gd name="T20" fmla="*/ 67318028 w 139"/>
                <a:gd name="T21" fmla="*/ 0 h 138"/>
                <a:gd name="T22" fmla="*/ 78136247 w 139"/>
                <a:gd name="T23" fmla="*/ 0 h 138"/>
                <a:gd name="T24" fmla="*/ 127422824 w 139"/>
                <a:gd name="T25" fmla="*/ 24653182 h 138"/>
                <a:gd name="T26" fmla="*/ 127422824 w 139"/>
                <a:gd name="T27" fmla="*/ 42875956 h 138"/>
                <a:gd name="T28" fmla="*/ 156272495 w 139"/>
                <a:gd name="T29" fmla="*/ 51451559 h 138"/>
                <a:gd name="T30" fmla="*/ 145454292 w 139"/>
                <a:gd name="T31" fmla="*/ 67530166 h 138"/>
                <a:gd name="T32" fmla="*/ 156272495 w 139"/>
                <a:gd name="T33" fmla="*/ 85751913 h 138"/>
                <a:gd name="T34" fmla="*/ 156272495 w 139"/>
                <a:gd name="T35" fmla="*/ 110406122 h 138"/>
                <a:gd name="T36" fmla="*/ 156272495 w 139"/>
                <a:gd name="T37" fmla="*/ 121124848 h 138"/>
                <a:gd name="T38" fmla="*/ 165890137 w 139"/>
                <a:gd name="T39" fmla="*/ 130772013 h 138"/>
                <a:gd name="T40" fmla="*/ 145454292 w 139"/>
                <a:gd name="T41" fmla="*/ 146850652 h 138"/>
                <a:gd name="T42" fmla="*/ 108188637 w 139"/>
                <a:gd name="T43" fmla="*/ 146850652 h 138"/>
                <a:gd name="T44" fmla="*/ 87752793 w 139"/>
                <a:gd name="T45" fmla="*/ 146850652 h 138"/>
                <a:gd name="T46" fmla="*/ 78136247 w 139"/>
                <a:gd name="T47" fmla="*/ 121124848 h 138"/>
                <a:gd name="T48" fmla="*/ 67318028 w 139"/>
                <a:gd name="T49" fmla="*/ 121124848 h 138"/>
                <a:gd name="T50" fmla="*/ 58903139 w 139"/>
                <a:gd name="T51" fmla="*/ 121124848 h 1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9"/>
                <a:gd name="T79" fmla="*/ 0 h 138"/>
                <a:gd name="T80" fmla="*/ 139 w 139"/>
                <a:gd name="T81" fmla="*/ 138 h 1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9" h="138">
                  <a:moveTo>
                    <a:pt x="49" y="113"/>
                  </a:moveTo>
                  <a:lnTo>
                    <a:pt x="25" y="97"/>
                  </a:lnTo>
                  <a:lnTo>
                    <a:pt x="16" y="97"/>
                  </a:lnTo>
                  <a:lnTo>
                    <a:pt x="0" y="72"/>
                  </a:lnTo>
                  <a:lnTo>
                    <a:pt x="0" y="48"/>
                  </a:lnTo>
                  <a:lnTo>
                    <a:pt x="16" y="32"/>
                  </a:lnTo>
                  <a:lnTo>
                    <a:pt x="16" y="23"/>
                  </a:lnTo>
                  <a:lnTo>
                    <a:pt x="16" y="16"/>
                  </a:lnTo>
                  <a:lnTo>
                    <a:pt x="16" y="0"/>
                  </a:lnTo>
                  <a:lnTo>
                    <a:pt x="31" y="0"/>
                  </a:lnTo>
                  <a:lnTo>
                    <a:pt x="56" y="0"/>
                  </a:lnTo>
                  <a:lnTo>
                    <a:pt x="65" y="0"/>
                  </a:lnTo>
                  <a:lnTo>
                    <a:pt x="106" y="23"/>
                  </a:lnTo>
                  <a:lnTo>
                    <a:pt x="106" y="40"/>
                  </a:lnTo>
                  <a:lnTo>
                    <a:pt x="130" y="48"/>
                  </a:lnTo>
                  <a:lnTo>
                    <a:pt x="121" y="63"/>
                  </a:lnTo>
                  <a:lnTo>
                    <a:pt x="130" y="80"/>
                  </a:lnTo>
                  <a:lnTo>
                    <a:pt x="130" y="103"/>
                  </a:lnTo>
                  <a:lnTo>
                    <a:pt x="130" y="113"/>
                  </a:lnTo>
                  <a:lnTo>
                    <a:pt x="138" y="122"/>
                  </a:lnTo>
                  <a:lnTo>
                    <a:pt x="121" y="137"/>
                  </a:lnTo>
                  <a:lnTo>
                    <a:pt x="90" y="137"/>
                  </a:lnTo>
                  <a:lnTo>
                    <a:pt x="73" y="137"/>
                  </a:lnTo>
                  <a:lnTo>
                    <a:pt x="65" y="113"/>
                  </a:lnTo>
                  <a:lnTo>
                    <a:pt x="56" y="113"/>
                  </a:lnTo>
                  <a:lnTo>
                    <a:pt x="49" y="113"/>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3" name="Freeform 32"/>
            <p:cNvSpPr>
              <a:spLocks/>
            </p:cNvSpPr>
            <p:nvPr/>
          </p:nvSpPr>
          <p:spPr bwMode="gray">
            <a:xfrm>
              <a:off x="4571912" y="4035906"/>
              <a:ext cx="456492" cy="521372"/>
            </a:xfrm>
            <a:custGeom>
              <a:avLst/>
              <a:gdLst>
                <a:gd name="T0" fmla="*/ 231775427 w 244"/>
                <a:gd name="T1" fmla="*/ 0 h 237"/>
                <a:gd name="T2" fmla="*/ 163677315 w 244"/>
                <a:gd name="T3" fmla="*/ 0 h 237"/>
                <a:gd name="T4" fmla="*/ 152924061 w 244"/>
                <a:gd name="T5" fmla="*/ 9453123 h 237"/>
                <a:gd name="T6" fmla="*/ 123055821 w 244"/>
                <a:gd name="T7" fmla="*/ 9453123 h 237"/>
                <a:gd name="T8" fmla="*/ 115887713 w 244"/>
                <a:gd name="T9" fmla="*/ 0 h 237"/>
                <a:gd name="T10" fmla="*/ 105135553 w 244"/>
                <a:gd name="T11" fmla="*/ 0 h 237"/>
                <a:gd name="T12" fmla="*/ 95578076 w 244"/>
                <a:gd name="T13" fmla="*/ 16804300 h 237"/>
                <a:gd name="T14" fmla="*/ 75267346 w 244"/>
                <a:gd name="T15" fmla="*/ 77721802 h 237"/>
                <a:gd name="T16" fmla="*/ 56152376 w 244"/>
                <a:gd name="T17" fmla="*/ 94527119 h 237"/>
                <a:gd name="T18" fmla="*/ 47788492 w 244"/>
                <a:gd name="T19" fmla="*/ 119734069 h 237"/>
                <a:gd name="T20" fmla="*/ 27478846 w 244"/>
                <a:gd name="T21" fmla="*/ 128135702 h 237"/>
                <a:gd name="T22" fmla="*/ 8362794 w 244"/>
                <a:gd name="T23" fmla="*/ 128135702 h 237"/>
                <a:gd name="T24" fmla="*/ 0 w 244"/>
                <a:gd name="T25" fmla="*/ 143890590 h 237"/>
                <a:gd name="T26" fmla="*/ 0 w 244"/>
                <a:gd name="T27" fmla="*/ 153343709 h 237"/>
                <a:gd name="T28" fmla="*/ 17920277 w 244"/>
                <a:gd name="T29" fmla="*/ 143890590 h 237"/>
                <a:gd name="T30" fmla="*/ 56152376 w 244"/>
                <a:gd name="T31" fmla="*/ 143890590 h 237"/>
                <a:gd name="T32" fmla="*/ 68099222 w 244"/>
                <a:gd name="T33" fmla="*/ 143890590 h 237"/>
                <a:gd name="T34" fmla="*/ 68099222 w 244"/>
                <a:gd name="T35" fmla="*/ 161745342 h 237"/>
                <a:gd name="T36" fmla="*/ 86019507 w 244"/>
                <a:gd name="T37" fmla="*/ 179601119 h 237"/>
                <a:gd name="T38" fmla="*/ 105135553 w 244"/>
                <a:gd name="T39" fmla="*/ 170148000 h 237"/>
                <a:gd name="T40" fmla="*/ 105135553 w 244"/>
                <a:gd name="T41" fmla="*/ 161745342 h 237"/>
                <a:gd name="T42" fmla="*/ 123055821 w 244"/>
                <a:gd name="T43" fmla="*/ 161745342 h 237"/>
                <a:gd name="T44" fmla="*/ 144561269 w 244"/>
                <a:gd name="T45" fmla="*/ 170148000 h 237"/>
                <a:gd name="T46" fmla="*/ 144561269 w 244"/>
                <a:gd name="T47" fmla="*/ 196405411 h 237"/>
                <a:gd name="T48" fmla="*/ 152924061 w 244"/>
                <a:gd name="T49" fmla="*/ 205858529 h 237"/>
                <a:gd name="T50" fmla="*/ 144561269 w 244"/>
                <a:gd name="T51" fmla="*/ 212160267 h 237"/>
                <a:gd name="T52" fmla="*/ 144561269 w 244"/>
                <a:gd name="T53" fmla="*/ 221612360 h 237"/>
                <a:gd name="T54" fmla="*/ 172040107 w 244"/>
                <a:gd name="T55" fmla="*/ 212160267 h 237"/>
                <a:gd name="T56" fmla="*/ 211465790 w 244"/>
                <a:gd name="T57" fmla="*/ 230015019 h 237"/>
                <a:gd name="T58" fmla="*/ 222217950 w 244"/>
                <a:gd name="T59" fmla="*/ 221612360 h 237"/>
                <a:gd name="T60" fmla="*/ 249696788 w 244"/>
                <a:gd name="T61" fmla="*/ 238417677 h 237"/>
                <a:gd name="T62" fmla="*/ 260448949 w 244"/>
                <a:gd name="T63" fmla="*/ 247869771 h 237"/>
                <a:gd name="T64" fmla="*/ 260448949 w 244"/>
                <a:gd name="T65" fmla="*/ 230015019 h 237"/>
                <a:gd name="T66" fmla="*/ 249696788 w 244"/>
                <a:gd name="T67" fmla="*/ 230015019 h 237"/>
                <a:gd name="T68" fmla="*/ 249696788 w 244"/>
                <a:gd name="T69" fmla="*/ 221612360 h 237"/>
                <a:gd name="T70" fmla="*/ 249696788 w 244"/>
                <a:gd name="T71" fmla="*/ 185902856 h 237"/>
                <a:gd name="T72" fmla="*/ 249696788 w 244"/>
                <a:gd name="T73" fmla="*/ 179601119 h 237"/>
                <a:gd name="T74" fmla="*/ 279564994 w 244"/>
                <a:gd name="T75" fmla="*/ 179601119 h 237"/>
                <a:gd name="T76" fmla="*/ 260448949 w 244"/>
                <a:gd name="T77" fmla="*/ 153343709 h 237"/>
                <a:gd name="T78" fmla="*/ 260448949 w 244"/>
                <a:gd name="T79" fmla="*/ 128135702 h 237"/>
                <a:gd name="T80" fmla="*/ 260448949 w 244"/>
                <a:gd name="T81" fmla="*/ 111331410 h 237"/>
                <a:gd name="T82" fmla="*/ 260448949 w 244"/>
                <a:gd name="T83" fmla="*/ 101878292 h 237"/>
                <a:gd name="T84" fmla="*/ 249696788 w 244"/>
                <a:gd name="T85" fmla="*/ 101878292 h 237"/>
                <a:gd name="T86" fmla="*/ 260448949 w 244"/>
                <a:gd name="T87" fmla="*/ 85074000 h 237"/>
                <a:gd name="T88" fmla="*/ 271201109 w 244"/>
                <a:gd name="T89" fmla="*/ 59867034 h 237"/>
                <a:gd name="T90" fmla="*/ 279564994 w 244"/>
                <a:gd name="T91" fmla="*/ 51464376 h 237"/>
                <a:gd name="T92" fmla="*/ 290317223 w 244"/>
                <a:gd name="T93" fmla="*/ 35710545 h 237"/>
                <a:gd name="T94" fmla="*/ 279564994 w 244"/>
                <a:gd name="T95" fmla="*/ 35710545 h 237"/>
                <a:gd name="T96" fmla="*/ 279564994 w 244"/>
                <a:gd name="T97" fmla="*/ 16804300 h 237"/>
                <a:gd name="T98" fmla="*/ 271201109 w 244"/>
                <a:gd name="T99" fmla="*/ 9453123 h 237"/>
                <a:gd name="T100" fmla="*/ 241333996 w 244"/>
                <a:gd name="T101" fmla="*/ 9453123 h 237"/>
                <a:gd name="T102" fmla="*/ 231775427 w 244"/>
                <a:gd name="T103" fmla="*/ 0 h 2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4"/>
                <a:gd name="T157" fmla="*/ 0 h 237"/>
                <a:gd name="T158" fmla="*/ 244 w 244"/>
                <a:gd name="T159" fmla="*/ 237 h 2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4" h="237">
                  <a:moveTo>
                    <a:pt x="194" y="0"/>
                  </a:moveTo>
                  <a:lnTo>
                    <a:pt x="137" y="0"/>
                  </a:lnTo>
                  <a:lnTo>
                    <a:pt x="128" y="9"/>
                  </a:lnTo>
                  <a:lnTo>
                    <a:pt x="103" y="9"/>
                  </a:lnTo>
                  <a:lnTo>
                    <a:pt x="97" y="0"/>
                  </a:lnTo>
                  <a:lnTo>
                    <a:pt x="88" y="0"/>
                  </a:lnTo>
                  <a:lnTo>
                    <a:pt x="80" y="16"/>
                  </a:lnTo>
                  <a:lnTo>
                    <a:pt x="63" y="74"/>
                  </a:lnTo>
                  <a:lnTo>
                    <a:pt x="47" y="90"/>
                  </a:lnTo>
                  <a:lnTo>
                    <a:pt x="40" y="114"/>
                  </a:lnTo>
                  <a:lnTo>
                    <a:pt x="23" y="122"/>
                  </a:lnTo>
                  <a:lnTo>
                    <a:pt x="7" y="122"/>
                  </a:lnTo>
                  <a:lnTo>
                    <a:pt x="0" y="137"/>
                  </a:lnTo>
                  <a:lnTo>
                    <a:pt x="0" y="146"/>
                  </a:lnTo>
                  <a:lnTo>
                    <a:pt x="15" y="137"/>
                  </a:lnTo>
                  <a:lnTo>
                    <a:pt x="47" y="137"/>
                  </a:lnTo>
                  <a:lnTo>
                    <a:pt x="57" y="137"/>
                  </a:lnTo>
                  <a:lnTo>
                    <a:pt x="57" y="154"/>
                  </a:lnTo>
                  <a:lnTo>
                    <a:pt x="72" y="171"/>
                  </a:lnTo>
                  <a:lnTo>
                    <a:pt x="88" y="162"/>
                  </a:lnTo>
                  <a:lnTo>
                    <a:pt x="88" y="154"/>
                  </a:lnTo>
                  <a:lnTo>
                    <a:pt x="103" y="154"/>
                  </a:lnTo>
                  <a:lnTo>
                    <a:pt x="121" y="162"/>
                  </a:lnTo>
                  <a:lnTo>
                    <a:pt x="121" y="187"/>
                  </a:lnTo>
                  <a:lnTo>
                    <a:pt x="128" y="196"/>
                  </a:lnTo>
                  <a:lnTo>
                    <a:pt x="121" y="202"/>
                  </a:lnTo>
                  <a:lnTo>
                    <a:pt x="121" y="211"/>
                  </a:lnTo>
                  <a:lnTo>
                    <a:pt x="144" y="202"/>
                  </a:lnTo>
                  <a:lnTo>
                    <a:pt x="177" y="219"/>
                  </a:lnTo>
                  <a:lnTo>
                    <a:pt x="186" y="211"/>
                  </a:lnTo>
                  <a:lnTo>
                    <a:pt x="209" y="227"/>
                  </a:lnTo>
                  <a:lnTo>
                    <a:pt x="218" y="236"/>
                  </a:lnTo>
                  <a:lnTo>
                    <a:pt x="218" y="219"/>
                  </a:lnTo>
                  <a:lnTo>
                    <a:pt x="209" y="219"/>
                  </a:lnTo>
                  <a:lnTo>
                    <a:pt x="209" y="211"/>
                  </a:lnTo>
                  <a:lnTo>
                    <a:pt x="209" y="177"/>
                  </a:lnTo>
                  <a:lnTo>
                    <a:pt x="209" y="171"/>
                  </a:lnTo>
                  <a:lnTo>
                    <a:pt x="234" y="171"/>
                  </a:lnTo>
                  <a:lnTo>
                    <a:pt x="218" y="146"/>
                  </a:lnTo>
                  <a:lnTo>
                    <a:pt x="218" y="122"/>
                  </a:lnTo>
                  <a:lnTo>
                    <a:pt x="218" y="106"/>
                  </a:lnTo>
                  <a:lnTo>
                    <a:pt x="218" y="97"/>
                  </a:lnTo>
                  <a:lnTo>
                    <a:pt x="209" y="97"/>
                  </a:lnTo>
                  <a:lnTo>
                    <a:pt x="218" y="81"/>
                  </a:lnTo>
                  <a:lnTo>
                    <a:pt x="227" y="57"/>
                  </a:lnTo>
                  <a:lnTo>
                    <a:pt x="234" y="49"/>
                  </a:lnTo>
                  <a:lnTo>
                    <a:pt x="243" y="34"/>
                  </a:lnTo>
                  <a:lnTo>
                    <a:pt x="234" y="34"/>
                  </a:lnTo>
                  <a:lnTo>
                    <a:pt x="234" y="16"/>
                  </a:lnTo>
                  <a:lnTo>
                    <a:pt x="227" y="9"/>
                  </a:lnTo>
                  <a:lnTo>
                    <a:pt x="202" y="9"/>
                  </a:lnTo>
                  <a:lnTo>
                    <a:pt x="194"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 name="Freeform 33"/>
            <p:cNvSpPr>
              <a:spLocks/>
            </p:cNvSpPr>
            <p:nvPr/>
          </p:nvSpPr>
          <p:spPr bwMode="gray">
            <a:xfrm>
              <a:off x="4794723" y="4417567"/>
              <a:ext cx="293461" cy="262387"/>
            </a:xfrm>
            <a:custGeom>
              <a:avLst/>
              <a:gdLst>
                <a:gd name="T0" fmla="*/ 28507456 w 154"/>
                <a:gd name="T1" fmla="*/ 31120338 h 122"/>
                <a:gd name="T2" fmla="*/ 69409407 w 154"/>
                <a:gd name="T3" fmla="*/ 48186430 h 122"/>
                <a:gd name="T4" fmla="*/ 80564803 w 154"/>
                <a:gd name="T5" fmla="*/ 40155862 h 122"/>
                <a:gd name="T6" fmla="*/ 109072251 w 154"/>
                <a:gd name="T7" fmla="*/ 56218000 h 122"/>
                <a:gd name="T8" fmla="*/ 120227630 w 154"/>
                <a:gd name="T9" fmla="*/ 65252515 h 122"/>
                <a:gd name="T10" fmla="*/ 120227630 w 154"/>
                <a:gd name="T11" fmla="*/ 48186430 h 122"/>
                <a:gd name="T12" fmla="*/ 109072251 w 154"/>
                <a:gd name="T13" fmla="*/ 48186430 h 122"/>
                <a:gd name="T14" fmla="*/ 109072251 w 154"/>
                <a:gd name="T15" fmla="*/ 40155862 h 122"/>
                <a:gd name="T16" fmla="*/ 109072251 w 154"/>
                <a:gd name="T17" fmla="*/ 6023679 h 122"/>
                <a:gd name="T18" fmla="*/ 109072251 w 154"/>
                <a:gd name="T19" fmla="*/ 0 h 122"/>
                <a:gd name="T20" fmla="*/ 140059043 w 154"/>
                <a:gd name="T21" fmla="*/ 0 h 122"/>
                <a:gd name="T22" fmla="*/ 151214456 w 154"/>
                <a:gd name="T23" fmla="*/ 0 h 122"/>
                <a:gd name="T24" fmla="*/ 180962133 w 154"/>
                <a:gd name="T25" fmla="*/ 16062142 h 122"/>
                <a:gd name="T26" fmla="*/ 189638167 w 154"/>
                <a:gd name="T27" fmla="*/ 31120338 h 122"/>
                <a:gd name="T28" fmla="*/ 180962133 w 154"/>
                <a:gd name="T29" fmla="*/ 40155862 h 122"/>
                <a:gd name="T30" fmla="*/ 180962133 w 154"/>
                <a:gd name="T31" fmla="*/ 48186430 h 122"/>
                <a:gd name="T32" fmla="*/ 171045870 w 154"/>
                <a:gd name="T33" fmla="*/ 65252515 h 122"/>
                <a:gd name="T34" fmla="*/ 180962133 w 154"/>
                <a:gd name="T35" fmla="*/ 72280154 h 122"/>
                <a:gd name="T36" fmla="*/ 131383008 w 154"/>
                <a:gd name="T37" fmla="*/ 88342292 h 122"/>
                <a:gd name="T38" fmla="*/ 131383008 w 154"/>
                <a:gd name="T39" fmla="*/ 97376807 h 122"/>
                <a:gd name="T40" fmla="*/ 109072251 w 154"/>
                <a:gd name="T41" fmla="*/ 97376807 h 122"/>
                <a:gd name="T42" fmla="*/ 109072251 w 154"/>
                <a:gd name="T43" fmla="*/ 105408377 h 122"/>
                <a:gd name="T44" fmla="*/ 80564803 w 154"/>
                <a:gd name="T45" fmla="*/ 121470515 h 122"/>
                <a:gd name="T46" fmla="*/ 50818223 w 154"/>
                <a:gd name="T47" fmla="*/ 121470515 h 122"/>
                <a:gd name="T48" fmla="*/ 28507456 w 154"/>
                <a:gd name="T49" fmla="*/ 112436000 h 122"/>
                <a:gd name="T50" fmla="*/ 19831422 w 154"/>
                <a:gd name="T51" fmla="*/ 121470515 h 122"/>
                <a:gd name="T52" fmla="*/ 0 w 154"/>
                <a:gd name="T53" fmla="*/ 105408377 h 122"/>
                <a:gd name="T54" fmla="*/ 0 w 154"/>
                <a:gd name="T55" fmla="*/ 65252515 h 122"/>
                <a:gd name="T56" fmla="*/ 38423728 w 154"/>
                <a:gd name="T57" fmla="*/ 56218000 h 122"/>
                <a:gd name="T58" fmla="*/ 28507456 w 154"/>
                <a:gd name="T59" fmla="*/ 31120338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4"/>
                <a:gd name="T91" fmla="*/ 0 h 122"/>
                <a:gd name="T92" fmla="*/ 154 w 154"/>
                <a:gd name="T93" fmla="*/ 122 h 12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4" h="122">
                  <a:moveTo>
                    <a:pt x="23" y="31"/>
                  </a:moveTo>
                  <a:lnTo>
                    <a:pt x="56" y="48"/>
                  </a:lnTo>
                  <a:lnTo>
                    <a:pt x="65" y="40"/>
                  </a:lnTo>
                  <a:lnTo>
                    <a:pt x="88" y="56"/>
                  </a:lnTo>
                  <a:lnTo>
                    <a:pt x="97" y="65"/>
                  </a:lnTo>
                  <a:lnTo>
                    <a:pt x="97" y="48"/>
                  </a:lnTo>
                  <a:lnTo>
                    <a:pt x="88" y="48"/>
                  </a:lnTo>
                  <a:lnTo>
                    <a:pt x="88" y="40"/>
                  </a:lnTo>
                  <a:lnTo>
                    <a:pt x="88" y="6"/>
                  </a:lnTo>
                  <a:lnTo>
                    <a:pt x="88" y="0"/>
                  </a:lnTo>
                  <a:lnTo>
                    <a:pt x="113" y="0"/>
                  </a:lnTo>
                  <a:lnTo>
                    <a:pt x="122" y="0"/>
                  </a:lnTo>
                  <a:lnTo>
                    <a:pt x="146" y="16"/>
                  </a:lnTo>
                  <a:lnTo>
                    <a:pt x="153" y="31"/>
                  </a:lnTo>
                  <a:lnTo>
                    <a:pt x="146" y="40"/>
                  </a:lnTo>
                  <a:lnTo>
                    <a:pt x="146" y="48"/>
                  </a:lnTo>
                  <a:lnTo>
                    <a:pt x="138" y="65"/>
                  </a:lnTo>
                  <a:lnTo>
                    <a:pt x="146" y="72"/>
                  </a:lnTo>
                  <a:lnTo>
                    <a:pt x="106" y="88"/>
                  </a:lnTo>
                  <a:lnTo>
                    <a:pt x="106" y="97"/>
                  </a:lnTo>
                  <a:lnTo>
                    <a:pt x="88" y="97"/>
                  </a:lnTo>
                  <a:lnTo>
                    <a:pt x="88" y="105"/>
                  </a:lnTo>
                  <a:lnTo>
                    <a:pt x="65" y="121"/>
                  </a:lnTo>
                  <a:lnTo>
                    <a:pt x="41" y="121"/>
                  </a:lnTo>
                  <a:lnTo>
                    <a:pt x="23" y="112"/>
                  </a:lnTo>
                  <a:lnTo>
                    <a:pt x="16" y="121"/>
                  </a:lnTo>
                  <a:lnTo>
                    <a:pt x="0" y="105"/>
                  </a:lnTo>
                  <a:lnTo>
                    <a:pt x="0" y="65"/>
                  </a:lnTo>
                  <a:lnTo>
                    <a:pt x="31" y="56"/>
                  </a:lnTo>
                  <a:lnTo>
                    <a:pt x="23"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5" name="Freeform 34"/>
            <p:cNvSpPr>
              <a:spLocks/>
            </p:cNvSpPr>
            <p:nvPr/>
          </p:nvSpPr>
          <p:spPr bwMode="gray">
            <a:xfrm>
              <a:off x="5058293" y="4448233"/>
              <a:ext cx="76081" cy="214684"/>
            </a:xfrm>
            <a:custGeom>
              <a:avLst/>
              <a:gdLst>
                <a:gd name="T0" fmla="*/ 9402802 w 41"/>
                <a:gd name="T1" fmla="*/ 59532478 h 97"/>
                <a:gd name="T2" fmla="*/ 0 w 41"/>
                <a:gd name="T3" fmla="*/ 52091307 h 97"/>
                <a:gd name="T4" fmla="*/ 9402802 w 41"/>
                <a:gd name="T5" fmla="*/ 34018860 h 97"/>
                <a:gd name="T6" fmla="*/ 9402802 w 41"/>
                <a:gd name="T7" fmla="*/ 25513626 h 97"/>
                <a:gd name="T8" fmla="*/ 17630385 w 41"/>
                <a:gd name="T9" fmla="*/ 15946402 h 97"/>
                <a:gd name="T10" fmla="*/ 9402802 w 41"/>
                <a:gd name="T11" fmla="*/ 0 h 97"/>
                <a:gd name="T12" fmla="*/ 17630385 w 41"/>
                <a:gd name="T13" fmla="*/ 0 h 97"/>
                <a:gd name="T14" fmla="*/ 28209486 w 41"/>
                <a:gd name="T15" fmla="*/ 0 h 97"/>
                <a:gd name="T16" fmla="*/ 37612292 w 41"/>
                <a:gd name="T17" fmla="*/ 25513626 h 97"/>
                <a:gd name="T18" fmla="*/ 28209486 w 41"/>
                <a:gd name="T19" fmla="*/ 34018860 h 97"/>
                <a:gd name="T20" fmla="*/ 37612292 w 41"/>
                <a:gd name="T21" fmla="*/ 52091307 h 97"/>
                <a:gd name="T22" fmla="*/ 47015090 w 41"/>
                <a:gd name="T23" fmla="*/ 68037721 h 97"/>
                <a:gd name="T24" fmla="*/ 47015090 w 41"/>
                <a:gd name="T25" fmla="*/ 86110167 h 97"/>
                <a:gd name="T26" fmla="*/ 37612292 w 41"/>
                <a:gd name="T27" fmla="*/ 102056565 h 97"/>
                <a:gd name="T28" fmla="*/ 28209486 w 41"/>
                <a:gd name="T29" fmla="*/ 86110167 h 97"/>
                <a:gd name="T30" fmla="*/ 28209486 w 41"/>
                <a:gd name="T31" fmla="*/ 68037721 h 97"/>
                <a:gd name="T32" fmla="*/ 17630385 w 41"/>
                <a:gd name="T33" fmla="*/ 68037721 h 97"/>
                <a:gd name="T34" fmla="*/ 9402802 w 41"/>
                <a:gd name="T35" fmla="*/ 5953247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97"/>
                <a:gd name="T56" fmla="*/ 41 w 41"/>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97">
                  <a:moveTo>
                    <a:pt x="8" y="56"/>
                  </a:moveTo>
                  <a:lnTo>
                    <a:pt x="0" y="49"/>
                  </a:lnTo>
                  <a:lnTo>
                    <a:pt x="8" y="32"/>
                  </a:lnTo>
                  <a:lnTo>
                    <a:pt x="8" y="24"/>
                  </a:lnTo>
                  <a:lnTo>
                    <a:pt x="15" y="15"/>
                  </a:lnTo>
                  <a:lnTo>
                    <a:pt x="8" y="0"/>
                  </a:lnTo>
                  <a:lnTo>
                    <a:pt x="15" y="0"/>
                  </a:lnTo>
                  <a:lnTo>
                    <a:pt x="24" y="0"/>
                  </a:lnTo>
                  <a:lnTo>
                    <a:pt x="32" y="24"/>
                  </a:lnTo>
                  <a:lnTo>
                    <a:pt x="24" y="32"/>
                  </a:lnTo>
                  <a:lnTo>
                    <a:pt x="32" y="49"/>
                  </a:lnTo>
                  <a:lnTo>
                    <a:pt x="40" y="64"/>
                  </a:lnTo>
                  <a:lnTo>
                    <a:pt x="40" y="81"/>
                  </a:lnTo>
                  <a:lnTo>
                    <a:pt x="32" y="96"/>
                  </a:lnTo>
                  <a:lnTo>
                    <a:pt x="24" y="81"/>
                  </a:lnTo>
                  <a:lnTo>
                    <a:pt x="24" y="64"/>
                  </a:lnTo>
                  <a:lnTo>
                    <a:pt x="15" y="64"/>
                  </a:lnTo>
                  <a:lnTo>
                    <a:pt x="8"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6" name="Freeform 35"/>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7" name="Freeform 36"/>
            <p:cNvSpPr>
              <a:spLocks/>
            </p:cNvSpPr>
            <p:nvPr/>
          </p:nvSpPr>
          <p:spPr bwMode="gray">
            <a:xfrm>
              <a:off x="4582780" y="3770108"/>
              <a:ext cx="62493" cy="54522"/>
            </a:xfrm>
            <a:custGeom>
              <a:avLst/>
              <a:gdLst>
                <a:gd name="T0" fmla="*/ 0 w 34"/>
                <a:gd name="T1" fmla="*/ 9543563 h 26"/>
                <a:gd name="T2" fmla="*/ 18451447 w 34"/>
                <a:gd name="T3" fmla="*/ 23859393 h 26"/>
                <a:gd name="T4" fmla="*/ 28830515 w 34"/>
                <a:gd name="T5" fmla="*/ 16224741 h 26"/>
                <a:gd name="T6" fmla="*/ 38056243 w 34"/>
                <a:gd name="T7" fmla="*/ 16224741 h 26"/>
                <a:gd name="T8" fmla="*/ 18451447 w 34"/>
                <a:gd name="T9" fmla="*/ 9543563 h 26"/>
                <a:gd name="T10" fmla="*/ 9225723 w 34"/>
                <a:gd name="T11" fmla="*/ 0 h 26"/>
                <a:gd name="T12" fmla="*/ 0 w 34"/>
                <a:gd name="T13" fmla="*/ 9543563 h 26"/>
                <a:gd name="T14" fmla="*/ 0 60000 65536"/>
                <a:gd name="T15" fmla="*/ 0 60000 65536"/>
                <a:gd name="T16" fmla="*/ 0 60000 65536"/>
                <a:gd name="T17" fmla="*/ 0 60000 65536"/>
                <a:gd name="T18" fmla="*/ 0 60000 65536"/>
                <a:gd name="T19" fmla="*/ 0 60000 65536"/>
                <a:gd name="T20" fmla="*/ 0 60000 65536"/>
                <a:gd name="T21" fmla="*/ 0 w 34"/>
                <a:gd name="T22" fmla="*/ 0 h 26"/>
                <a:gd name="T23" fmla="*/ 34 w 34"/>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6">
                  <a:moveTo>
                    <a:pt x="0" y="10"/>
                  </a:moveTo>
                  <a:lnTo>
                    <a:pt x="16" y="25"/>
                  </a:lnTo>
                  <a:lnTo>
                    <a:pt x="25" y="17"/>
                  </a:lnTo>
                  <a:lnTo>
                    <a:pt x="33" y="17"/>
                  </a:lnTo>
                  <a:lnTo>
                    <a:pt x="16" y="10"/>
                  </a:lnTo>
                  <a:lnTo>
                    <a:pt x="8" y="0"/>
                  </a:lnTo>
                  <a:lnTo>
                    <a:pt x="0"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8" name="Line 36"/>
            <p:cNvSpPr>
              <a:spLocks noChangeShapeType="1"/>
            </p:cNvSpPr>
            <p:nvPr/>
          </p:nvSpPr>
          <p:spPr bwMode="gray">
            <a:xfrm>
              <a:off x="4903413" y="3013602"/>
              <a:ext cx="0" cy="13629"/>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9" name="Line 37"/>
            <p:cNvSpPr>
              <a:spLocks noChangeShapeType="1"/>
            </p:cNvSpPr>
            <p:nvPr/>
          </p:nvSpPr>
          <p:spPr bwMode="gray">
            <a:xfrm flipV="1">
              <a:off x="2447038" y="3112425"/>
              <a:ext cx="10868" cy="20448"/>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0" name="Freeform 39"/>
            <p:cNvSpPr>
              <a:spLocks/>
            </p:cNvSpPr>
            <p:nvPr/>
          </p:nvSpPr>
          <p:spPr bwMode="gray">
            <a:xfrm>
              <a:off x="4936020" y="2669426"/>
              <a:ext cx="339651" cy="248763"/>
            </a:xfrm>
            <a:custGeom>
              <a:avLst/>
              <a:gdLst>
                <a:gd name="T0" fmla="*/ 138549803 w 180"/>
                <a:gd name="T1" fmla="*/ 42369267 h 114"/>
                <a:gd name="T2" fmla="*/ 127611519 w 180"/>
                <a:gd name="T3" fmla="*/ 42369267 h 114"/>
                <a:gd name="T4" fmla="*/ 108165802 w 180"/>
                <a:gd name="T5" fmla="*/ 33068742 h 114"/>
                <a:gd name="T6" fmla="*/ 157995555 w 180"/>
                <a:gd name="T7" fmla="*/ 8266677 h 114"/>
                <a:gd name="T8" fmla="*/ 176225294 w 180"/>
                <a:gd name="T9" fmla="*/ 0 h 114"/>
                <a:gd name="T10" fmla="*/ 187163579 w 180"/>
                <a:gd name="T11" fmla="*/ 8266677 h 114"/>
                <a:gd name="T12" fmla="*/ 157995555 w 180"/>
                <a:gd name="T13" fmla="*/ 16534371 h 114"/>
                <a:gd name="T14" fmla="*/ 168932737 w 180"/>
                <a:gd name="T15" fmla="*/ 23768224 h 114"/>
                <a:gd name="T16" fmla="*/ 145841293 w 180"/>
                <a:gd name="T17" fmla="*/ 42369267 h 114"/>
                <a:gd name="T18" fmla="*/ 138549803 w 180"/>
                <a:gd name="T19" fmla="*/ 42369267 h 114"/>
                <a:gd name="T20" fmla="*/ 145841293 w 180"/>
                <a:gd name="T21" fmla="*/ 42369267 h 114"/>
                <a:gd name="T22" fmla="*/ 217547581 w 180"/>
                <a:gd name="T23" fmla="*/ 90938541 h 114"/>
                <a:gd name="T24" fmla="*/ 217547581 w 180"/>
                <a:gd name="T25" fmla="*/ 100239059 h 114"/>
                <a:gd name="T26" fmla="*/ 217547581 w 180"/>
                <a:gd name="T27" fmla="*/ 108506750 h 114"/>
                <a:gd name="T28" fmla="*/ 187163579 w 180"/>
                <a:gd name="T29" fmla="*/ 116773425 h 114"/>
                <a:gd name="T30" fmla="*/ 145841293 w 180"/>
                <a:gd name="T31" fmla="*/ 116773425 h 114"/>
                <a:gd name="T32" fmla="*/ 117888109 w 180"/>
                <a:gd name="T33" fmla="*/ 100239059 h 114"/>
                <a:gd name="T34" fmla="*/ 88720085 w 180"/>
                <a:gd name="T35" fmla="*/ 100239059 h 114"/>
                <a:gd name="T36" fmla="*/ 59552043 w 180"/>
                <a:gd name="T37" fmla="*/ 116773425 h 114"/>
                <a:gd name="T38" fmla="*/ 40106326 w 180"/>
                <a:gd name="T39" fmla="*/ 116773425 h 114"/>
                <a:gd name="T40" fmla="*/ 18229748 w 180"/>
                <a:gd name="T41" fmla="*/ 116773425 h 114"/>
                <a:gd name="T42" fmla="*/ 9722312 w 180"/>
                <a:gd name="T43" fmla="*/ 100239059 h 114"/>
                <a:gd name="T44" fmla="*/ 0 w 180"/>
                <a:gd name="T45" fmla="*/ 90938541 h 114"/>
                <a:gd name="T46" fmla="*/ 9722312 w 180"/>
                <a:gd name="T47" fmla="*/ 75438017 h 114"/>
                <a:gd name="T48" fmla="*/ 18229748 w 180"/>
                <a:gd name="T49" fmla="*/ 75438017 h 114"/>
                <a:gd name="T50" fmla="*/ 18229748 w 180"/>
                <a:gd name="T51" fmla="*/ 65103640 h 114"/>
                <a:gd name="T52" fmla="*/ 18229748 w 180"/>
                <a:gd name="T53" fmla="*/ 58903634 h 114"/>
                <a:gd name="T54" fmla="*/ 29168033 w 180"/>
                <a:gd name="T55" fmla="*/ 49603116 h 114"/>
                <a:gd name="T56" fmla="*/ 29168033 w 180"/>
                <a:gd name="T57" fmla="*/ 42369267 h 114"/>
                <a:gd name="T58" fmla="*/ 29168033 w 180"/>
                <a:gd name="T59" fmla="*/ 33068742 h 114"/>
                <a:gd name="T60" fmla="*/ 40106326 w 180"/>
                <a:gd name="T61" fmla="*/ 33068742 h 114"/>
                <a:gd name="T62" fmla="*/ 48613758 w 180"/>
                <a:gd name="T63" fmla="*/ 16534371 h 114"/>
                <a:gd name="T64" fmla="*/ 66844600 w 180"/>
                <a:gd name="T65" fmla="*/ 16534371 h 114"/>
                <a:gd name="T66" fmla="*/ 66844600 w 180"/>
                <a:gd name="T67" fmla="*/ 23768224 h 114"/>
                <a:gd name="T68" fmla="*/ 97227517 w 180"/>
                <a:gd name="T69" fmla="*/ 33068742 h 114"/>
                <a:gd name="T70" fmla="*/ 78997777 w 180"/>
                <a:gd name="T71" fmla="*/ 42369267 h 114"/>
                <a:gd name="T72" fmla="*/ 88720085 w 180"/>
                <a:gd name="T73" fmla="*/ 49603116 h 114"/>
                <a:gd name="T74" fmla="*/ 88720085 w 180"/>
                <a:gd name="T75" fmla="*/ 58903634 h 114"/>
                <a:gd name="T76" fmla="*/ 97227517 w 180"/>
                <a:gd name="T77" fmla="*/ 58903634 h 114"/>
                <a:gd name="T78" fmla="*/ 127611519 w 180"/>
                <a:gd name="T79" fmla="*/ 42369267 h 114"/>
                <a:gd name="T80" fmla="*/ 138549803 w 180"/>
                <a:gd name="T81" fmla="*/ 42369267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0"/>
                <a:gd name="T124" fmla="*/ 0 h 114"/>
                <a:gd name="T125" fmla="*/ 180 w 180"/>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0" h="114">
                  <a:moveTo>
                    <a:pt x="114" y="41"/>
                  </a:moveTo>
                  <a:lnTo>
                    <a:pt x="105" y="41"/>
                  </a:lnTo>
                  <a:lnTo>
                    <a:pt x="89" y="32"/>
                  </a:lnTo>
                  <a:lnTo>
                    <a:pt x="130" y="8"/>
                  </a:lnTo>
                  <a:lnTo>
                    <a:pt x="145" y="0"/>
                  </a:lnTo>
                  <a:lnTo>
                    <a:pt x="154" y="8"/>
                  </a:lnTo>
                  <a:lnTo>
                    <a:pt x="130" y="16"/>
                  </a:lnTo>
                  <a:lnTo>
                    <a:pt x="139" y="23"/>
                  </a:lnTo>
                  <a:lnTo>
                    <a:pt x="120" y="41"/>
                  </a:lnTo>
                  <a:lnTo>
                    <a:pt x="114" y="41"/>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lnTo>
                    <a:pt x="114"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1" name="Freeform 40"/>
            <p:cNvSpPr>
              <a:spLocks/>
            </p:cNvSpPr>
            <p:nvPr/>
          </p:nvSpPr>
          <p:spPr bwMode="gray">
            <a:xfrm>
              <a:off x="4936020" y="2669426"/>
              <a:ext cx="334219" cy="245350"/>
            </a:xfrm>
            <a:custGeom>
              <a:avLst/>
              <a:gdLst>
                <a:gd name="T0" fmla="*/ 124944764 w 179"/>
                <a:gd name="T1" fmla="*/ 41949116 h 113"/>
                <a:gd name="T2" fmla="*/ 105906180 w 179"/>
                <a:gd name="T3" fmla="*/ 32740374 h 113"/>
                <a:gd name="T4" fmla="*/ 154693335 w 179"/>
                <a:gd name="T5" fmla="*/ 8185094 h 113"/>
                <a:gd name="T6" fmla="*/ 172542894 w 179"/>
                <a:gd name="T7" fmla="*/ 0 h 113"/>
                <a:gd name="T8" fmla="*/ 183252847 w 179"/>
                <a:gd name="T9" fmla="*/ 8185094 h 113"/>
                <a:gd name="T10" fmla="*/ 154693335 w 179"/>
                <a:gd name="T11" fmla="*/ 16370187 h 113"/>
                <a:gd name="T12" fmla="*/ 165403289 w 179"/>
                <a:gd name="T13" fmla="*/ 23532652 h 113"/>
                <a:gd name="T14" fmla="*/ 142794322 w 179"/>
                <a:gd name="T15" fmla="*/ 41949116 h 113"/>
                <a:gd name="T16" fmla="*/ 142794322 w 179"/>
                <a:gd name="T17" fmla="*/ 41949116 h 113"/>
                <a:gd name="T18" fmla="*/ 213001385 w 179"/>
                <a:gd name="T19" fmla="*/ 90036039 h 113"/>
                <a:gd name="T20" fmla="*/ 213001385 w 179"/>
                <a:gd name="T21" fmla="*/ 99244773 h 113"/>
                <a:gd name="T22" fmla="*/ 213001385 w 179"/>
                <a:gd name="T23" fmla="*/ 107429865 h 113"/>
                <a:gd name="T24" fmla="*/ 183252847 w 179"/>
                <a:gd name="T25" fmla="*/ 115614956 h 113"/>
                <a:gd name="T26" fmla="*/ 142794322 w 179"/>
                <a:gd name="T27" fmla="*/ 115614956 h 113"/>
                <a:gd name="T28" fmla="*/ 115424926 w 179"/>
                <a:gd name="T29" fmla="*/ 99244773 h 113"/>
                <a:gd name="T30" fmla="*/ 86866505 w 179"/>
                <a:gd name="T31" fmla="*/ 99244773 h 113"/>
                <a:gd name="T32" fmla="*/ 58308067 w 179"/>
                <a:gd name="T33" fmla="*/ 115614956 h 113"/>
                <a:gd name="T34" fmla="*/ 39268392 w 179"/>
                <a:gd name="T35" fmla="*/ 115614956 h 113"/>
                <a:gd name="T36" fmla="*/ 17849563 w 179"/>
                <a:gd name="T37" fmla="*/ 115614956 h 113"/>
                <a:gd name="T38" fmla="*/ 9519842 w 179"/>
                <a:gd name="T39" fmla="*/ 99244773 h 113"/>
                <a:gd name="T40" fmla="*/ 0 w 179"/>
                <a:gd name="T41" fmla="*/ 90036039 h 113"/>
                <a:gd name="T42" fmla="*/ 9519842 w 179"/>
                <a:gd name="T43" fmla="*/ 74689498 h 113"/>
                <a:gd name="T44" fmla="*/ 17849563 w 179"/>
                <a:gd name="T45" fmla="*/ 74689498 h 113"/>
                <a:gd name="T46" fmla="*/ 17849563 w 179"/>
                <a:gd name="T47" fmla="*/ 64458118 h 113"/>
                <a:gd name="T48" fmla="*/ 17849563 w 179"/>
                <a:gd name="T49" fmla="*/ 58319299 h 113"/>
                <a:gd name="T50" fmla="*/ 28558430 w 179"/>
                <a:gd name="T51" fmla="*/ 49110565 h 113"/>
                <a:gd name="T52" fmla="*/ 28558430 w 179"/>
                <a:gd name="T53" fmla="*/ 41949116 h 113"/>
                <a:gd name="T54" fmla="*/ 28558430 w 179"/>
                <a:gd name="T55" fmla="*/ 32740374 h 113"/>
                <a:gd name="T56" fmla="*/ 39268392 w 179"/>
                <a:gd name="T57" fmla="*/ 32740374 h 113"/>
                <a:gd name="T58" fmla="*/ 47598113 w 179"/>
                <a:gd name="T59" fmla="*/ 16370187 h 113"/>
                <a:gd name="T60" fmla="*/ 65447672 w 179"/>
                <a:gd name="T61" fmla="*/ 16370187 h 113"/>
                <a:gd name="T62" fmla="*/ 65447672 w 179"/>
                <a:gd name="T63" fmla="*/ 23532652 h 113"/>
                <a:gd name="T64" fmla="*/ 95196226 w 179"/>
                <a:gd name="T65" fmla="*/ 32740374 h 113"/>
                <a:gd name="T66" fmla="*/ 77346668 w 179"/>
                <a:gd name="T67" fmla="*/ 41949116 h 113"/>
                <a:gd name="T68" fmla="*/ 86866505 w 179"/>
                <a:gd name="T69" fmla="*/ 49110565 h 113"/>
                <a:gd name="T70" fmla="*/ 86866505 w 179"/>
                <a:gd name="T71" fmla="*/ 58319299 h 113"/>
                <a:gd name="T72" fmla="*/ 95196226 w 179"/>
                <a:gd name="T73" fmla="*/ 58319299 h 113"/>
                <a:gd name="T74" fmla="*/ 124944764 w 179"/>
                <a:gd name="T75" fmla="*/ 41949116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9"/>
                <a:gd name="T115" fmla="*/ 0 h 113"/>
                <a:gd name="T116" fmla="*/ 179 w 179"/>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9" h="113">
                  <a:moveTo>
                    <a:pt x="105" y="41"/>
                  </a:moveTo>
                  <a:lnTo>
                    <a:pt x="89" y="32"/>
                  </a:lnTo>
                  <a:lnTo>
                    <a:pt x="130" y="8"/>
                  </a:lnTo>
                  <a:lnTo>
                    <a:pt x="145" y="0"/>
                  </a:lnTo>
                  <a:lnTo>
                    <a:pt x="154" y="8"/>
                  </a:lnTo>
                  <a:lnTo>
                    <a:pt x="130" y="16"/>
                  </a:lnTo>
                  <a:lnTo>
                    <a:pt x="139" y="23"/>
                  </a:lnTo>
                  <a:lnTo>
                    <a:pt x="120" y="41"/>
                  </a:lnTo>
                  <a:lnTo>
                    <a:pt x="179" y="88"/>
                  </a:lnTo>
                  <a:lnTo>
                    <a:pt x="179" y="97"/>
                  </a:lnTo>
                  <a:lnTo>
                    <a:pt x="179" y="105"/>
                  </a:lnTo>
                  <a:lnTo>
                    <a:pt x="154" y="113"/>
                  </a:lnTo>
                  <a:lnTo>
                    <a:pt x="120" y="113"/>
                  </a:lnTo>
                  <a:lnTo>
                    <a:pt x="97" y="97"/>
                  </a:lnTo>
                  <a:lnTo>
                    <a:pt x="73" y="97"/>
                  </a:lnTo>
                  <a:lnTo>
                    <a:pt x="49" y="113"/>
                  </a:lnTo>
                  <a:lnTo>
                    <a:pt x="33" y="113"/>
                  </a:lnTo>
                  <a:lnTo>
                    <a:pt x="15" y="113"/>
                  </a:lnTo>
                  <a:lnTo>
                    <a:pt x="8" y="97"/>
                  </a:lnTo>
                  <a:lnTo>
                    <a:pt x="0" y="88"/>
                  </a:lnTo>
                  <a:lnTo>
                    <a:pt x="8" y="73"/>
                  </a:lnTo>
                  <a:lnTo>
                    <a:pt x="15" y="73"/>
                  </a:lnTo>
                  <a:lnTo>
                    <a:pt x="15" y="63"/>
                  </a:lnTo>
                  <a:lnTo>
                    <a:pt x="15" y="57"/>
                  </a:lnTo>
                  <a:lnTo>
                    <a:pt x="24" y="48"/>
                  </a:lnTo>
                  <a:lnTo>
                    <a:pt x="24" y="41"/>
                  </a:lnTo>
                  <a:lnTo>
                    <a:pt x="24" y="32"/>
                  </a:lnTo>
                  <a:lnTo>
                    <a:pt x="33" y="32"/>
                  </a:lnTo>
                  <a:lnTo>
                    <a:pt x="40" y="16"/>
                  </a:lnTo>
                  <a:lnTo>
                    <a:pt x="55" y="16"/>
                  </a:lnTo>
                  <a:lnTo>
                    <a:pt x="55" y="23"/>
                  </a:lnTo>
                  <a:lnTo>
                    <a:pt x="80" y="32"/>
                  </a:lnTo>
                  <a:lnTo>
                    <a:pt x="65" y="41"/>
                  </a:lnTo>
                  <a:lnTo>
                    <a:pt x="73" y="48"/>
                  </a:lnTo>
                  <a:lnTo>
                    <a:pt x="73" y="57"/>
                  </a:lnTo>
                  <a:lnTo>
                    <a:pt x="80" y="57"/>
                  </a:lnTo>
                  <a:lnTo>
                    <a:pt x="105" y="4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2" name="Freeform 41"/>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3" name="Freeform 42"/>
            <p:cNvSpPr>
              <a:spLocks/>
            </p:cNvSpPr>
            <p:nvPr/>
          </p:nvSpPr>
          <p:spPr bwMode="gray">
            <a:xfrm>
              <a:off x="6770147" y="2287765"/>
              <a:ext cx="152162" cy="218092"/>
            </a:xfrm>
            <a:custGeom>
              <a:avLst/>
              <a:gdLst>
                <a:gd name="T0" fmla="*/ 0 w 81"/>
                <a:gd name="T1" fmla="*/ 98738443 h 97"/>
                <a:gd name="T2" fmla="*/ 7227240 w 81"/>
                <a:gd name="T3" fmla="*/ 105321492 h 97"/>
                <a:gd name="T4" fmla="*/ 37341296 w 81"/>
                <a:gd name="T5" fmla="*/ 98738443 h 97"/>
                <a:gd name="T6" fmla="*/ 37341296 w 81"/>
                <a:gd name="T7" fmla="*/ 88864392 h 97"/>
                <a:gd name="T8" fmla="*/ 66251345 w 81"/>
                <a:gd name="T9" fmla="*/ 71310641 h 97"/>
                <a:gd name="T10" fmla="*/ 86729086 w 81"/>
                <a:gd name="T11" fmla="*/ 44980522 h 97"/>
                <a:gd name="T12" fmla="*/ 96365403 w 81"/>
                <a:gd name="T13" fmla="*/ 0 h 97"/>
                <a:gd name="T14" fmla="*/ 86729086 w 81"/>
                <a:gd name="T15" fmla="*/ 0 h 97"/>
                <a:gd name="T16" fmla="*/ 66251345 w 81"/>
                <a:gd name="T17" fmla="*/ 44980522 h 97"/>
                <a:gd name="T18" fmla="*/ 26500979 w 81"/>
                <a:gd name="T19" fmla="*/ 88864392 h 97"/>
                <a:gd name="T20" fmla="*/ 0 w 81"/>
                <a:gd name="T21" fmla="*/ 98738443 h 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1"/>
                <a:gd name="T34" fmla="*/ 0 h 97"/>
                <a:gd name="T35" fmla="*/ 81 w 81"/>
                <a:gd name="T36" fmla="*/ 97 h 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1" h="97">
                  <a:moveTo>
                    <a:pt x="0" y="90"/>
                  </a:moveTo>
                  <a:lnTo>
                    <a:pt x="6" y="96"/>
                  </a:lnTo>
                  <a:lnTo>
                    <a:pt x="31" y="90"/>
                  </a:lnTo>
                  <a:lnTo>
                    <a:pt x="31" y="81"/>
                  </a:lnTo>
                  <a:lnTo>
                    <a:pt x="55" y="65"/>
                  </a:lnTo>
                  <a:lnTo>
                    <a:pt x="72" y="41"/>
                  </a:lnTo>
                  <a:lnTo>
                    <a:pt x="80" y="0"/>
                  </a:lnTo>
                  <a:lnTo>
                    <a:pt x="72" y="0"/>
                  </a:lnTo>
                  <a:lnTo>
                    <a:pt x="55" y="41"/>
                  </a:lnTo>
                  <a:lnTo>
                    <a:pt x="22" y="81"/>
                  </a:lnTo>
                  <a:lnTo>
                    <a:pt x="0" y="9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4" name="Freeform 43"/>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5" name="Freeform 44"/>
            <p:cNvSpPr>
              <a:spLocks/>
            </p:cNvSpPr>
            <p:nvPr/>
          </p:nvSpPr>
          <p:spPr bwMode="gray">
            <a:xfrm>
              <a:off x="4995798" y="1974263"/>
              <a:ext cx="65213" cy="105642"/>
            </a:xfrm>
            <a:custGeom>
              <a:avLst/>
              <a:gdLst>
                <a:gd name="T0" fmla="*/ 0 w 33"/>
                <a:gd name="T1" fmla="*/ 15500126 h 50"/>
                <a:gd name="T2" fmla="*/ 9331034 w 33"/>
                <a:gd name="T3" fmla="*/ 24219686 h 50"/>
                <a:gd name="T4" fmla="*/ 21327917 w 33"/>
                <a:gd name="T5" fmla="*/ 47469876 h 50"/>
                <a:gd name="T6" fmla="*/ 29325450 w 33"/>
                <a:gd name="T7" fmla="*/ 38750320 h 50"/>
                <a:gd name="T8" fmla="*/ 42654680 w 33"/>
                <a:gd name="T9" fmla="*/ 38750320 h 50"/>
                <a:gd name="T10" fmla="*/ 42654680 w 33"/>
                <a:gd name="T11" fmla="*/ 24219686 h 50"/>
                <a:gd name="T12" fmla="*/ 21327917 w 33"/>
                <a:gd name="T13" fmla="*/ 0 h 50"/>
                <a:gd name="T14" fmla="*/ 9331034 w 33"/>
                <a:gd name="T15" fmla="*/ 0 h 50"/>
                <a:gd name="T16" fmla="*/ 0 w 33"/>
                <a:gd name="T17" fmla="*/ 15500126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0"/>
                <a:gd name="T29" fmla="*/ 33 w 33"/>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0">
                  <a:moveTo>
                    <a:pt x="0" y="16"/>
                  </a:moveTo>
                  <a:lnTo>
                    <a:pt x="7" y="25"/>
                  </a:lnTo>
                  <a:lnTo>
                    <a:pt x="16" y="49"/>
                  </a:lnTo>
                  <a:lnTo>
                    <a:pt x="22" y="40"/>
                  </a:lnTo>
                  <a:lnTo>
                    <a:pt x="32" y="40"/>
                  </a:lnTo>
                  <a:lnTo>
                    <a:pt x="32" y="25"/>
                  </a:lnTo>
                  <a:lnTo>
                    <a:pt x="16" y="0"/>
                  </a:lnTo>
                  <a:lnTo>
                    <a:pt x="7"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6" name="Freeform 45"/>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7" name="Freeform 46"/>
            <p:cNvSpPr>
              <a:spLocks/>
            </p:cNvSpPr>
            <p:nvPr/>
          </p:nvSpPr>
          <p:spPr bwMode="gray">
            <a:xfrm>
              <a:off x="5101770" y="1902701"/>
              <a:ext cx="48910" cy="105637"/>
            </a:xfrm>
            <a:custGeom>
              <a:avLst/>
              <a:gdLst>
                <a:gd name="T0" fmla="*/ 0 w 26"/>
                <a:gd name="T1" fmla="*/ 32277044 h 49"/>
                <a:gd name="T2" fmla="*/ 19326594 w 26"/>
                <a:gd name="T3" fmla="*/ 41355156 h 49"/>
                <a:gd name="T4" fmla="*/ 19326594 w 26"/>
                <a:gd name="T5" fmla="*/ 48416574 h 49"/>
                <a:gd name="T6" fmla="*/ 30197180 w 26"/>
                <a:gd name="T7" fmla="*/ 48416574 h 49"/>
                <a:gd name="T8" fmla="*/ 19326594 w 26"/>
                <a:gd name="T9" fmla="*/ 23199943 h 49"/>
                <a:gd name="T10" fmla="*/ 19326594 w 26"/>
                <a:gd name="T11" fmla="*/ 7060415 h 49"/>
                <a:gd name="T12" fmla="*/ 9662748 w 26"/>
                <a:gd name="T13" fmla="*/ 7060415 h 49"/>
                <a:gd name="T14" fmla="*/ 0 w 26"/>
                <a:gd name="T15" fmla="*/ 0 h 49"/>
                <a:gd name="T16" fmla="*/ 9662748 w 26"/>
                <a:gd name="T17" fmla="*/ 7060415 h 49"/>
                <a:gd name="T18" fmla="*/ 9662748 w 26"/>
                <a:gd name="T19" fmla="*/ 17147874 h 49"/>
                <a:gd name="T20" fmla="*/ 0 w 26"/>
                <a:gd name="T21" fmla="*/ 17147874 h 49"/>
                <a:gd name="T22" fmla="*/ 0 w 26"/>
                <a:gd name="T23" fmla="*/ 32277044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49"/>
                <a:gd name="T38" fmla="*/ 26 w 26"/>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49">
                  <a:moveTo>
                    <a:pt x="0" y="32"/>
                  </a:moveTo>
                  <a:lnTo>
                    <a:pt x="16" y="41"/>
                  </a:lnTo>
                  <a:lnTo>
                    <a:pt x="16" y="48"/>
                  </a:lnTo>
                  <a:lnTo>
                    <a:pt x="25" y="48"/>
                  </a:lnTo>
                  <a:lnTo>
                    <a:pt x="16" y="23"/>
                  </a:lnTo>
                  <a:lnTo>
                    <a:pt x="16" y="7"/>
                  </a:lnTo>
                  <a:lnTo>
                    <a:pt x="8" y="7"/>
                  </a:lnTo>
                  <a:lnTo>
                    <a:pt x="0" y="0"/>
                  </a:lnTo>
                  <a:lnTo>
                    <a:pt x="8" y="7"/>
                  </a:lnTo>
                  <a:lnTo>
                    <a:pt x="8" y="17"/>
                  </a:lnTo>
                  <a:lnTo>
                    <a:pt x="0" y="17"/>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8" name="Freeform 47"/>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49" name="Freeform 48"/>
            <p:cNvSpPr>
              <a:spLocks/>
            </p:cNvSpPr>
            <p:nvPr/>
          </p:nvSpPr>
          <p:spPr bwMode="gray">
            <a:xfrm>
              <a:off x="2159014" y="2713729"/>
              <a:ext cx="201075" cy="184012"/>
            </a:xfrm>
            <a:custGeom>
              <a:avLst/>
              <a:gdLst>
                <a:gd name="T0" fmla="*/ 59063576 w 107"/>
                <a:gd name="T1" fmla="*/ 0 h 83"/>
                <a:gd name="T2" fmla="*/ 59063576 w 107"/>
                <a:gd name="T3" fmla="*/ 9600168 h 83"/>
                <a:gd name="T4" fmla="*/ 10848323 w 107"/>
                <a:gd name="T5" fmla="*/ 9600168 h 83"/>
                <a:gd name="T6" fmla="*/ 0 w 107"/>
                <a:gd name="T7" fmla="*/ 36268908 h 83"/>
                <a:gd name="T8" fmla="*/ 10848323 w 107"/>
                <a:gd name="T9" fmla="*/ 26668736 h 83"/>
                <a:gd name="T10" fmla="*/ 0 w 107"/>
                <a:gd name="T11" fmla="*/ 62937635 h 83"/>
                <a:gd name="T12" fmla="*/ 0 w 107"/>
                <a:gd name="T13" fmla="*/ 78939301 h 83"/>
                <a:gd name="T14" fmla="*/ 0 w 107"/>
                <a:gd name="T15" fmla="*/ 87472551 h 83"/>
                <a:gd name="T16" fmla="*/ 10848323 w 107"/>
                <a:gd name="T17" fmla="*/ 87472551 h 83"/>
                <a:gd name="T18" fmla="*/ 18080174 w 107"/>
                <a:gd name="T19" fmla="*/ 78939301 h 83"/>
                <a:gd name="T20" fmla="*/ 18080174 w 107"/>
                <a:gd name="T21" fmla="*/ 42669361 h 83"/>
                <a:gd name="T22" fmla="*/ 28929591 w 107"/>
                <a:gd name="T23" fmla="*/ 26668736 h 83"/>
                <a:gd name="T24" fmla="*/ 40983410 w 107"/>
                <a:gd name="T25" fmla="*/ 19201368 h 83"/>
                <a:gd name="T26" fmla="*/ 40983410 w 107"/>
                <a:gd name="T27" fmla="*/ 9600168 h 83"/>
                <a:gd name="T28" fmla="*/ 67500913 w 107"/>
                <a:gd name="T29" fmla="*/ 19201368 h 83"/>
                <a:gd name="T30" fmla="*/ 67500913 w 107"/>
                <a:gd name="T31" fmla="*/ 36268908 h 83"/>
                <a:gd name="T32" fmla="*/ 59063576 w 107"/>
                <a:gd name="T33" fmla="*/ 53337472 h 83"/>
                <a:gd name="T34" fmla="*/ 78349250 w 107"/>
                <a:gd name="T35" fmla="*/ 42669361 h 83"/>
                <a:gd name="T36" fmla="*/ 78349250 w 107"/>
                <a:gd name="T37" fmla="*/ 62937635 h 83"/>
                <a:gd name="T38" fmla="*/ 97636004 w 107"/>
                <a:gd name="T39" fmla="*/ 53337472 h 83"/>
                <a:gd name="T40" fmla="*/ 97636004 w 107"/>
                <a:gd name="T41" fmla="*/ 19201368 h 83"/>
                <a:gd name="T42" fmla="*/ 116921661 w 107"/>
                <a:gd name="T43" fmla="*/ 36268908 h 83"/>
                <a:gd name="T44" fmla="*/ 127769980 w 107"/>
                <a:gd name="T45" fmla="*/ 26668736 h 83"/>
                <a:gd name="T46" fmla="*/ 107278832 w 107"/>
                <a:gd name="T47" fmla="*/ 9600168 h 83"/>
                <a:gd name="T48" fmla="*/ 59063576 w 107"/>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7"/>
                <a:gd name="T76" fmla="*/ 0 h 83"/>
                <a:gd name="T77" fmla="*/ 107 w 107"/>
                <a:gd name="T78" fmla="*/ 83 h 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7" h="83">
                  <a:moveTo>
                    <a:pt x="49" y="0"/>
                  </a:moveTo>
                  <a:lnTo>
                    <a:pt x="49" y="9"/>
                  </a:lnTo>
                  <a:lnTo>
                    <a:pt x="9" y="9"/>
                  </a:lnTo>
                  <a:lnTo>
                    <a:pt x="0" y="34"/>
                  </a:lnTo>
                  <a:lnTo>
                    <a:pt x="9" y="25"/>
                  </a:lnTo>
                  <a:lnTo>
                    <a:pt x="0" y="59"/>
                  </a:lnTo>
                  <a:lnTo>
                    <a:pt x="0" y="74"/>
                  </a:lnTo>
                  <a:lnTo>
                    <a:pt x="0" y="82"/>
                  </a:lnTo>
                  <a:lnTo>
                    <a:pt x="9" y="82"/>
                  </a:lnTo>
                  <a:lnTo>
                    <a:pt x="15" y="74"/>
                  </a:lnTo>
                  <a:lnTo>
                    <a:pt x="15" y="40"/>
                  </a:lnTo>
                  <a:lnTo>
                    <a:pt x="24" y="25"/>
                  </a:lnTo>
                  <a:lnTo>
                    <a:pt x="34" y="18"/>
                  </a:lnTo>
                  <a:lnTo>
                    <a:pt x="34" y="9"/>
                  </a:lnTo>
                  <a:lnTo>
                    <a:pt x="56" y="18"/>
                  </a:lnTo>
                  <a:lnTo>
                    <a:pt x="56" y="34"/>
                  </a:lnTo>
                  <a:lnTo>
                    <a:pt x="49" y="50"/>
                  </a:lnTo>
                  <a:lnTo>
                    <a:pt x="65" y="40"/>
                  </a:lnTo>
                  <a:lnTo>
                    <a:pt x="65" y="59"/>
                  </a:lnTo>
                  <a:lnTo>
                    <a:pt x="81" y="50"/>
                  </a:lnTo>
                  <a:lnTo>
                    <a:pt x="81" y="18"/>
                  </a:lnTo>
                  <a:lnTo>
                    <a:pt x="97" y="34"/>
                  </a:lnTo>
                  <a:lnTo>
                    <a:pt x="106" y="25"/>
                  </a:lnTo>
                  <a:lnTo>
                    <a:pt x="89" y="9"/>
                  </a:lnTo>
                  <a:lnTo>
                    <a:pt x="49"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0" name="Freeform 49"/>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1" name="Freeform 50"/>
            <p:cNvSpPr>
              <a:spLocks/>
            </p:cNvSpPr>
            <p:nvPr/>
          </p:nvSpPr>
          <p:spPr bwMode="gray">
            <a:xfrm>
              <a:off x="2047604" y="2597869"/>
              <a:ext cx="182056" cy="109047"/>
            </a:xfrm>
            <a:custGeom>
              <a:avLst/>
              <a:gdLst>
                <a:gd name="T0" fmla="*/ 115426880 w 97"/>
                <a:gd name="T1" fmla="*/ 51591029 h 49"/>
                <a:gd name="T2" fmla="*/ 108212839 w 97"/>
                <a:gd name="T3" fmla="*/ 51591029 h 49"/>
                <a:gd name="T4" fmla="*/ 78153788 w 97"/>
                <a:gd name="T5" fmla="*/ 51591029 h 49"/>
                <a:gd name="T6" fmla="*/ 67332161 w 97"/>
                <a:gd name="T7" fmla="*/ 42992354 h 49"/>
                <a:gd name="T8" fmla="*/ 56511648 w 97"/>
                <a:gd name="T9" fmla="*/ 51591029 h 49"/>
                <a:gd name="T10" fmla="*/ 56511648 w 97"/>
                <a:gd name="T11" fmla="*/ 42992354 h 49"/>
                <a:gd name="T12" fmla="*/ 28857268 w 97"/>
                <a:gd name="T13" fmla="*/ 51591029 h 49"/>
                <a:gd name="T14" fmla="*/ 18035659 w 97"/>
                <a:gd name="T15" fmla="*/ 42992354 h 49"/>
                <a:gd name="T16" fmla="*/ 0 w 97"/>
                <a:gd name="T17" fmla="*/ 51591029 h 49"/>
                <a:gd name="T18" fmla="*/ 37273109 w 97"/>
                <a:gd name="T19" fmla="*/ 25796033 h 49"/>
                <a:gd name="T20" fmla="*/ 67332161 w 97"/>
                <a:gd name="T21" fmla="*/ 0 h 49"/>
                <a:gd name="T22" fmla="*/ 85367828 w 97"/>
                <a:gd name="T23" fmla="*/ 8598679 h 49"/>
                <a:gd name="T24" fmla="*/ 96189438 w 97"/>
                <a:gd name="T25" fmla="*/ 25796033 h 49"/>
                <a:gd name="T26" fmla="*/ 108212839 w 97"/>
                <a:gd name="T27" fmla="*/ 25796033 h 49"/>
                <a:gd name="T28" fmla="*/ 115426880 w 97"/>
                <a:gd name="T29" fmla="*/ 5159102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
                <a:gd name="T46" fmla="*/ 0 h 49"/>
                <a:gd name="T47" fmla="*/ 97 w 97"/>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 h="49">
                  <a:moveTo>
                    <a:pt x="96" y="48"/>
                  </a:moveTo>
                  <a:lnTo>
                    <a:pt x="90" y="48"/>
                  </a:lnTo>
                  <a:lnTo>
                    <a:pt x="65" y="48"/>
                  </a:lnTo>
                  <a:lnTo>
                    <a:pt x="56" y="40"/>
                  </a:lnTo>
                  <a:lnTo>
                    <a:pt x="47" y="48"/>
                  </a:lnTo>
                  <a:lnTo>
                    <a:pt x="47" y="40"/>
                  </a:lnTo>
                  <a:lnTo>
                    <a:pt x="24" y="48"/>
                  </a:lnTo>
                  <a:lnTo>
                    <a:pt x="15" y="40"/>
                  </a:lnTo>
                  <a:lnTo>
                    <a:pt x="0" y="48"/>
                  </a:lnTo>
                  <a:lnTo>
                    <a:pt x="31" y="24"/>
                  </a:lnTo>
                  <a:lnTo>
                    <a:pt x="56" y="0"/>
                  </a:lnTo>
                  <a:lnTo>
                    <a:pt x="71" y="8"/>
                  </a:lnTo>
                  <a:lnTo>
                    <a:pt x="80" y="24"/>
                  </a:lnTo>
                  <a:lnTo>
                    <a:pt x="90" y="24"/>
                  </a:lnTo>
                  <a:lnTo>
                    <a:pt x="96"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2" name="Freeform 51"/>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3" name="Freeform 52"/>
            <p:cNvSpPr>
              <a:spLocks/>
            </p:cNvSpPr>
            <p:nvPr/>
          </p:nvSpPr>
          <p:spPr bwMode="gray">
            <a:xfrm>
              <a:off x="2259549" y="2850032"/>
              <a:ext cx="108690" cy="47709"/>
            </a:xfrm>
            <a:custGeom>
              <a:avLst/>
              <a:gdLst>
                <a:gd name="T0" fmla="*/ 0 w 59"/>
                <a:gd name="T1" fmla="*/ 19723762 h 24"/>
                <a:gd name="T2" fmla="*/ 20850605 w 59"/>
                <a:gd name="T3" fmla="*/ 12863644 h 24"/>
                <a:gd name="T4" fmla="*/ 28959230 w 59"/>
                <a:gd name="T5" fmla="*/ 5145088 h 24"/>
                <a:gd name="T6" fmla="*/ 67185152 w 59"/>
                <a:gd name="T7" fmla="*/ 0 h 24"/>
                <a:gd name="T8" fmla="*/ 28959230 w 59"/>
                <a:gd name="T9" fmla="*/ 19723762 h 24"/>
                <a:gd name="T10" fmla="*/ 10424764 w 59"/>
                <a:gd name="T11" fmla="*/ 19723762 h 24"/>
                <a:gd name="T12" fmla="*/ 0 w 59"/>
                <a:gd name="T13" fmla="*/ 19723762 h 24"/>
                <a:gd name="T14" fmla="*/ 0 60000 65536"/>
                <a:gd name="T15" fmla="*/ 0 60000 65536"/>
                <a:gd name="T16" fmla="*/ 0 60000 65536"/>
                <a:gd name="T17" fmla="*/ 0 60000 65536"/>
                <a:gd name="T18" fmla="*/ 0 60000 65536"/>
                <a:gd name="T19" fmla="*/ 0 60000 65536"/>
                <a:gd name="T20" fmla="*/ 0 60000 65536"/>
                <a:gd name="T21" fmla="*/ 0 w 59"/>
                <a:gd name="T22" fmla="*/ 0 h 24"/>
                <a:gd name="T23" fmla="*/ 59 w 59"/>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24">
                  <a:moveTo>
                    <a:pt x="0" y="23"/>
                  </a:moveTo>
                  <a:lnTo>
                    <a:pt x="18" y="15"/>
                  </a:lnTo>
                  <a:lnTo>
                    <a:pt x="25" y="6"/>
                  </a:lnTo>
                  <a:lnTo>
                    <a:pt x="58" y="0"/>
                  </a:lnTo>
                  <a:lnTo>
                    <a:pt x="25" y="23"/>
                  </a:lnTo>
                  <a:lnTo>
                    <a:pt x="9" y="23"/>
                  </a:lnTo>
                  <a:lnTo>
                    <a:pt x="0" y="2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4" name="Freeform 53"/>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5" name="Freeform 54"/>
            <p:cNvSpPr>
              <a:spLocks/>
            </p:cNvSpPr>
            <p:nvPr/>
          </p:nvSpPr>
          <p:spPr bwMode="gray">
            <a:xfrm>
              <a:off x="2368239" y="2792105"/>
              <a:ext cx="65213" cy="37485"/>
            </a:xfrm>
            <a:custGeom>
              <a:avLst/>
              <a:gdLst>
                <a:gd name="T0" fmla="*/ 0 w 33"/>
                <a:gd name="T1" fmla="*/ 16883640 h 17"/>
                <a:gd name="T2" fmla="*/ 0 w 33"/>
                <a:gd name="T3" fmla="*/ 6330850 h 17"/>
                <a:gd name="T4" fmla="*/ 30658949 w 33"/>
                <a:gd name="T5" fmla="*/ 6330850 h 17"/>
                <a:gd name="T6" fmla="*/ 42654680 w 33"/>
                <a:gd name="T7" fmla="*/ 0 h 17"/>
                <a:gd name="T8" fmla="*/ 42654680 w 33"/>
                <a:gd name="T9" fmla="*/ 16883640 h 17"/>
                <a:gd name="T10" fmla="*/ 0 w 33"/>
                <a:gd name="T11" fmla="*/ 16883640 h 17"/>
                <a:gd name="T12" fmla="*/ 0 60000 65536"/>
                <a:gd name="T13" fmla="*/ 0 60000 65536"/>
                <a:gd name="T14" fmla="*/ 0 60000 65536"/>
                <a:gd name="T15" fmla="*/ 0 60000 65536"/>
                <a:gd name="T16" fmla="*/ 0 60000 65536"/>
                <a:gd name="T17" fmla="*/ 0 60000 65536"/>
                <a:gd name="T18" fmla="*/ 0 w 33"/>
                <a:gd name="T19" fmla="*/ 0 h 17"/>
                <a:gd name="T20" fmla="*/ 33 w 3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33" h="17">
                  <a:moveTo>
                    <a:pt x="0" y="16"/>
                  </a:moveTo>
                  <a:lnTo>
                    <a:pt x="0" y="6"/>
                  </a:lnTo>
                  <a:lnTo>
                    <a:pt x="23" y="6"/>
                  </a:lnTo>
                  <a:lnTo>
                    <a:pt x="32" y="0"/>
                  </a:lnTo>
                  <a:lnTo>
                    <a:pt x="32"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6" name="Freeform 55"/>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7" name="Freeform 56"/>
            <p:cNvSpPr>
              <a:spLocks/>
            </p:cNvSpPr>
            <p:nvPr/>
          </p:nvSpPr>
          <p:spPr bwMode="gray">
            <a:xfrm>
              <a:off x="4675165" y="2584237"/>
              <a:ext cx="138577" cy="64746"/>
            </a:xfrm>
            <a:custGeom>
              <a:avLst/>
              <a:gdLst>
                <a:gd name="T0" fmla="*/ 89775610 w 72"/>
                <a:gd name="T1" fmla="*/ 6683167 h 33"/>
                <a:gd name="T2" fmla="*/ 69544097 w 72"/>
                <a:gd name="T3" fmla="*/ 0 h 33"/>
                <a:gd name="T4" fmla="*/ 50577632 w 72"/>
                <a:gd name="T5" fmla="*/ 6683167 h 33"/>
                <a:gd name="T6" fmla="*/ 39197978 w 72"/>
                <a:gd name="T7" fmla="*/ 0 h 33"/>
                <a:gd name="T8" fmla="*/ 29082222 w 72"/>
                <a:gd name="T9" fmla="*/ 0 h 33"/>
                <a:gd name="T10" fmla="*/ 0 w 72"/>
                <a:gd name="T11" fmla="*/ 13366333 h 33"/>
                <a:gd name="T12" fmla="*/ 0 w 72"/>
                <a:gd name="T13" fmla="*/ 26732667 h 33"/>
                <a:gd name="T14" fmla="*/ 18966474 w 72"/>
                <a:gd name="T15" fmla="*/ 26732667 h 33"/>
                <a:gd name="T16" fmla="*/ 58164443 w 72"/>
                <a:gd name="T17" fmla="*/ 13366333 h 33"/>
                <a:gd name="T18" fmla="*/ 80923769 w 72"/>
                <a:gd name="T19" fmla="*/ 19214106 h 33"/>
                <a:gd name="T20" fmla="*/ 89775610 w 72"/>
                <a:gd name="T21" fmla="*/ 668316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33"/>
                <a:gd name="T35" fmla="*/ 72 w 72"/>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33">
                  <a:moveTo>
                    <a:pt x="71" y="8"/>
                  </a:moveTo>
                  <a:lnTo>
                    <a:pt x="55" y="0"/>
                  </a:lnTo>
                  <a:lnTo>
                    <a:pt x="40" y="8"/>
                  </a:lnTo>
                  <a:lnTo>
                    <a:pt x="31" y="0"/>
                  </a:lnTo>
                  <a:lnTo>
                    <a:pt x="23" y="0"/>
                  </a:lnTo>
                  <a:lnTo>
                    <a:pt x="0" y="16"/>
                  </a:lnTo>
                  <a:lnTo>
                    <a:pt x="0" y="32"/>
                  </a:lnTo>
                  <a:lnTo>
                    <a:pt x="15" y="32"/>
                  </a:lnTo>
                  <a:lnTo>
                    <a:pt x="46" y="16"/>
                  </a:lnTo>
                  <a:lnTo>
                    <a:pt x="64" y="23"/>
                  </a:lnTo>
                  <a:lnTo>
                    <a:pt x="71"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8" name="Freeform 57"/>
            <p:cNvSpPr>
              <a:spLocks/>
            </p:cNvSpPr>
            <p:nvPr/>
          </p:nvSpPr>
          <p:spPr bwMode="gray">
            <a:xfrm>
              <a:off x="4916999" y="600968"/>
              <a:ext cx="3939978" cy="2296774"/>
            </a:xfrm>
            <a:custGeom>
              <a:avLst/>
              <a:gdLst>
                <a:gd name="T0" fmla="*/ 1245840047 w 2093"/>
                <a:gd name="T1" fmla="*/ 220579817 h 1044"/>
                <a:gd name="T2" fmla="*/ 1226486929 w 2093"/>
                <a:gd name="T3" fmla="*/ 76677438 h 1044"/>
                <a:gd name="T4" fmla="*/ 1147865507 w 2093"/>
                <a:gd name="T5" fmla="*/ 76677438 h 1044"/>
                <a:gd name="T6" fmla="*/ 824914684 w 2093"/>
                <a:gd name="T7" fmla="*/ 228982806 h 1044"/>
                <a:gd name="T8" fmla="*/ 774113987 w 2093"/>
                <a:gd name="T9" fmla="*/ 279400806 h 1044"/>
                <a:gd name="T10" fmla="*/ 735407752 w 2093"/>
                <a:gd name="T11" fmla="*/ 357128714 h 1044"/>
                <a:gd name="T12" fmla="*/ 677349498 w 2093"/>
                <a:gd name="T13" fmla="*/ 501031061 h 1044"/>
                <a:gd name="T14" fmla="*/ 707588401 w 2093"/>
                <a:gd name="T15" fmla="*/ 262594764 h 1044"/>
                <a:gd name="T16" fmla="*/ 618081469 w 2093"/>
                <a:gd name="T17" fmla="*/ 390740672 h 1044"/>
                <a:gd name="T18" fmla="*/ 529784175 w 2093"/>
                <a:gd name="T19" fmla="*/ 415950665 h 1044"/>
                <a:gd name="T20" fmla="*/ 422133901 w 2093"/>
                <a:gd name="T21" fmla="*/ 415950665 h 1044"/>
                <a:gd name="T22" fmla="*/ 293921833 w 2093"/>
                <a:gd name="T23" fmla="*/ 432756644 h 1044"/>
                <a:gd name="T24" fmla="*/ 234653735 w 2093"/>
                <a:gd name="T25" fmla="*/ 510484552 h 1044"/>
                <a:gd name="T26" fmla="*/ 147565255 w 2093"/>
                <a:gd name="T27" fmla="*/ 586111585 h 1044"/>
                <a:gd name="T28" fmla="*/ 177804157 w 2093"/>
                <a:gd name="T29" fmla="*/ 517837040 h 1044"/>
                <a:gd name="T30" fmla="*/ 76201630 w 2093"/>
                <a:gd name="T31" fmla="*/ 382337683 h 1044"/>
                <a:gd name="T32" fmla="*/ 49592038 w 2093"/>
                <a:gd name="T33" fmla="*/ 526240029 h 1044"/>
                <a:gd name="T34" fmla="*/ 38706253 w 2093"/>
                <a:gd name="T35" fmla="*/ 663839493 h 1044"/>
                <a:gd name="T36" fmla="*/ 0 w 2093"/>
                <a:gd name="T37" fmla="*/ 722661443 h 1044"/>
                <a:gd name="T38" fmla="*/ 58058271 w 2093"/>
                <a:gd name="T39" fmla="*/ 807741839 h 1044"/>
                <a:gd name="T40" fmla="*/ 68944056 w 2093"/>
                <a:gd name="T41" fmla="*/ 866562765 h 1044"/>
                <a:gd name="T42" fmla="*/ 127003426 w 2093"/>
                <a:gd name="T43" fmla="*/ 902275726 h 1044"/>
                <a:gd name="T44" fmla="*/ 185061714 w 2093"/>
                <a:gd name="T45" fmla="*/ 968449139 h 1044"/>
                <a:gd name="T46" fmla="*/ 177804157 w 2093"/>
                <a:gd name="T47" fmla="*/ 1010465111 h 1044"/>
                <a:gd name="T48" fmla="*/ 283034879 w 2093"/>
                <a:gd name="T49" fmla="*/ 1072437542 h 1044"/>
                <a:gd name="T50" fmla="*/ 313273851 w 2093"/>
                <a:gd name="T51" fmla="*/ 1052480058 h 1044"/>
                <a:gd name="T52" fmla="*/ 332626969 w 2093"/>
                <a:gd name="T53" fmla="*/ 1003111598 h 1044"/>
                <a:gd name="T54" fmla="*/ 332626969 w 2093"/>
                <a:gd name="T55" fmla="*/ 934837181 h 1044"/>
                <a:gd name="T56" fmla="*/ 411248116 w 2093"/>
                <a:gd name="T57" fmla="*/ 902275726 h 1044"/>
                <a:gd name="T58" fmla="*/ 539460184 w 2093"/>
                <a:gd name="T59" fmla="*/ 902275726 h 1044"/>
                <a:gd name="T60" fmla="*/ 549137293 w 2093"/>
                <a:gd name="T61" fmla="*/ 850807288 h 1044"/>
                <a:gd name="T62" fmla="*/ 685816831 w 2093"/>
                <a:gd name="T63" fmla="*/ 840303295 h 1044"/>
                <a:gd name="T64" fmla="*/ 774113987 w 2093"/>
                <a:gd name="T65" fmla="*/ 834001309 h 1044"/>
                <a:gd name="T66" fmla="*/ 903535832 w 2093"/>
                <a:gd name="T67" fmla="*/ 934837181 h 1044"/>
                <a:gd name="T68" fmla="*/ 1039005456 w 2093"/>
                <a:gd name="T69" fmla="*/ 926434192 h 1044"/>
                <a:gd name="T70" fmla="*/ 1176894908 w 2093"/>
                <a:gd name="T71" fmla="*/ 926434192 h 1044"/>
                <a:gd name="T72" fmla="*/ 1354700097 w 2093"/>
                <a:gd name="T73" fmla="*/ 926434192 h 1044"/>
                <a:gd name="T74" fmla="*/ 1451463486 w 2093"/>
                <a:gd name="T75" fmla="*/ 883368743 h 1044"/>
                <a:gd name="T76" fmla="*/ 1560323536 w 2093"/>
                <a:gd name="T77" fmla="*/ 944290673 h 1044"/>
                <a:gd name="T78" fmla="*/ 1667973810 w 2093"/>
                <a:gd name="T79" fmla="*/ 986305620 h 1044"/>
                <a:gd name="T80" fmla="*/ 1629267575 w 2093"/>
                <a:gd name="T81" fmla="*/ 1062984051 h 1044"/>
                <a:gd name="T82" fmla="*/ 1767156751 w 2093"/>
                <a:gd name="T83" fmla="*/ 892822235 h 1044"/>
                <a:gd name="T84" fmla="*/ 1716356055 w 2093"/>
                <a:gd name="T85" fmla="*/ 840303295 h 1044"/>
                <a:gd name="T86" fmla="*/ 1836101890 w 2093"/>
                <a:gd name="T87" fmla="*/ 713207952 h 1044"/>
                <a:gd name="T88" fmla="*/ 1932865279 w 2093"/>
                <a:gd name="T89" fmla="*/ 713207952 h 1044"/>
                <a:gd name="T90" fmla="*/ 2061078447 w 2093"/>
                <a:gd name="T91" fmla="*/ 644932510 h 1044"/>
                <a:gd name="T92" fmla="*/ 2121555153 w 2093"/>
                <a:gd name="T93" fmla="*/ 638630524 h 1044"/>
                <a:gd name="T94" fmla="*/ 2011486426 w 2093"/>
                <a:gd name="T95" fmla="*/ 918031203 h 1044"/>
                <a:gd name="T96" fmla="*/ 2091317350 w 2093"/>
                <a:gd name="T97" fmla="*/ 807741839 h 1044"/>
                <a:gd name="T98" fmla="*/ 2109460691 w 2093"/>
                <a:gd name="T99" fmla="*/ 722661443 h 1044"/>
                <a:gd name="T100" fmla="*/ 2147483647 w 2093"/>
                <a:gd name="T101" fmla="*/ 687998984 h 1044"/>
                <a:gd name="T102" fmla="*/ 2147483647 w 2093"/>
                <a:gd name="T103" fmla="*/ 578759097 h 1044"/>
                <a:gd name="T104" fmla="*/ 2147483647 w 2093"/>
                <a:gd name="T105" fmla="*/ 517837040 h 1044"/>
                <a:gd name="T106" fmla="*/ 2147483647 w 2093"/>
                <a:gd name="T107" fmla="*/ 552499627 h 1044"/>
                <a:gd name="T108" fmla="*/ 2147483647 w 2093"/>
                <a:gd name="T109" fmla="*/ 415950665 h 1044"/>
                <a:gd name="T110" fmla="*/ 2147483647 w 2093"/>
                <a:gd name="T111" fmla="*/ 390740672 h 1044"/>
                <a:gd name="T112" fmla="*/ 2069544680 w 2093"/>
                <a:gd name="T113" fmla="*/ 390740672 h 1044"/>
                <a:gd name="T114" fmla="*/ 1932865279 w 2093"/>
                <a:gd name="T115" fmla="*/ 322466255 h 1044"/>
                <a:gd name="T116" fmla="*/ 1736917849 w 2093"/>
                <a:gd name="T117" fmla="*/ 288854298 h 1044"/>
                <a:gd name="T118" fmla="*/ 1599028672 w 2093"/>
                <a:gd name="T119" fmla="*/ 340322736 h 1044"/>
                <a:gd name="T120" fmla="*/ 1481702389 w 2093"/>
                <a:gd name="T121" fmla="*/ 236335294 h 1044"/>
                <a:gd name="T122" fmla="*/ 1285754958 w 2093"/>
                <a:gd name="T123" fmla="*/ 203773838 h 10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3"/>
                <a:gd name="T187" fmla="*/ 0 h 1044"/>
                <a:gd name="T188" fmla="*/ 2093 w 2093"/>
                <a:gd name="T189" fmla="*/ 1044 h 10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3" h="1044">
                  <a:moveTo>
                    <a:pt x="1063" y="194"/>
                  </a:moveTo>
                  <a:lnTo>
                    <a:pt x="1055" y="201"/>
                  </a:lnTo>
                  <a:lnTo>
                    <a:pt x="1063" y="218"/>
                  </a:lnTo>
                  <a:lnTo>
                    <a:pt x="1030" y="235"/>
                  </a:lnTo>
                  <a:lnTo>
                    <a:pt x="1023" y="235"/>
                  </a:lnTo>
                  <a:lnTo>
                    <a:pt x="1030" y="210"/>
                  </a:lnTo>
                  <a:lnTo>
                    <a:pt x="1111" y="138"/>
                  </a:lnTo>
                  <a:lnTo>
                    <a:pt x="1111" y="88"/>
                  </a:lnTo>
                  <a:lnTo>
                    <a:pt x="1080" y="57"/>
                  </a:lnTo>
                  <a:lnTo>
                    <a:pt x="1038" y="57"/>
                  </a:lnTo>
                  <a:lnTo>
                    <a:pt x="1038" y="73"/>
                  </a:lnTo>
                  <a:lnTo>
                    <a:pt x="1014" y="73"/>
                  </a:lnTo>
                  <a:lnTo>
                    <a:pt x="1030" y="41"/>
                  </a:lnTo>
                  <a:lnTo>
                    <a:pt x="989" y="33"/>
                  </a:lnTo>
                  <a:lnTo>
                    <a:pt x="1014" y="16"/>
                  </a:lnTo>
                  <a:lnTo>
                    <a:pt x="989" y="0"/>
                  </a:lnTo>
                  <a:lnTo>
                    <a:pt x="949" y="41"/>
                  </a:lnTo>
                  <a:lnTo>
                    <a:pt x="949" y="73"/>
                  </a:lnTo>
                  <a:lnTo>
                    <a:pt x="924" y="73"/>
                  </a:lnTo>
                  <a:lnTo>
                    <a:pt x="852" y="88"/>
                  </a:lnTo>
                  <a:lnTo>
                    <a:pt x="787" y="128"/>
                  </a:lnTo>
                  <a:lnTo>
                    <a:pt x="762" y="162"/>
                  </a:lnTo>
                  <a:lnTo>
                    <a:pt x="769" y="201"/>
                  </a:lnTo>
                  <a:lnTo>
                    <a:pt x="682" y="218"/>
                  </a:lnTo>
                  <a:lnTo>
                    <a:pt x="688" y="266"/>
                  </a:lnTo>
                  <a:lnTo>
                    <a:pt x="713" y="290"/>
                  </a:lnTo>
                  <a:lnTo>
                    <a:pt x="697" y="299"/>
                  </a:lnTo>
                  <a:lnTo>
                    <a:pt x="673" y="266"/>
                  </a:lnTo>
                  <a:lnTo>
                    <a:pt x="648" y="259"/>
                  </a:lnTo>
                  <a:lnTo>
                    <a:pt x="640" y="266"/>
                  </a:lnTo>
                  <a:lnTo>
                    <a:pt x="625" y="250"/>
                  </a:lnTo>
                  <a:lnTo>
                    <a:pt x="608" y="235"/>
                  </a:lnTo>
                  <a:lnTo>
                    <a:pt x="608" y="243"/>
                  </a:lnTo>
                  <a:lnTo>
                    <a:pt x="616" y="266"/>
                  </a:lnTo>
                  <a:lnTo>
                    <a:pt x="591" y="307"/>
                  </a:lnTo>
                  <a:lnTo>
                    <a:pt x="608" y="340"/>
                  </a:lnTo>
                  <a:lnTo>
                    <a:pt x="600" y="372"/>
                  </a:lnTo>
                  <a:lnTo>
                    <a:pt x="600" y="396"/>
                  </a:lnTo>
                  <a:lnTo>
                    <a:pt x="608" y="405"/>
                  </a:lnTo>
                  <a:lnTo>
                    <a:pt x="616" y="446"/>
                  </a:lnTo>
                  <a:lnTo>
                    <a:pt x="567" y="486"/>
                  </a:lnTo>
                  <a:lnTo>
                    <a:pt x="560" y="477"/>
                  </a:lnTo>
                  <a:lnTo>
                    <a:pt x="591" y="437"/>
                  </a:lnTo>
                  <a:lnTo>
                    <a:pt x="600" y="412"/>
                  </a:lnTo>
                  <a:lnTo>
                    <a:pt x="585" y="396"/>
                  </a:lnTo>
                  <a:lnTo>
                    <a:pt x="585" y="315"/>
                  </a:lnTo>
                  <a:lnTo>
                    <a:pt x="576" y="299"/>
                  </a:lnTo>
                  <a:lnTo>
                    <a:pt x="585" y="250"/>
                  </a:lnTo>
                  <a:lnTo>
                    <a:pt x="567" y="243"/>
                  </a:lnTo>
                  <a:lnTo>
                    <a:pt x="576" y="235"/>
                  </a:lnTo>
                  <a:lnTo>
                    <a:pt x="567" y="218"/>
                  </a:lnTo>
                  <a:lnTo>
                    <a:pt x="551" y="225"/>
                  </a:lnTo>
                  <a:lnTo>
                    <a:pt x="511" y="331"/>
                  </a:lnTo>
                  <a:lnTo>
                    <a:pt x="511" y="372"/>
                  </a:lnTo>
                  <a:lnTo>
                    <a:pt x="535" y="405"/>
                  </a:lnTo>
                  <a:lnTo>
                    <a:pt x="535" y="421"/>
                  </a:lnTo>
                  <a:lnTo>
                    <a:pt x="511" y="405"/>
                  </a:lnTo>
                  <a:lnTo>
                    <a:pt x="414" y="340"/>
                  </a:lnTo>
                  <a:lnTo>
                    <a:pt x="405" y="356"/>
                  </a:lnTo>
                  <a:lnTo>
                    <a:pt x="438" y="396"/>
                  </a:lnTo>
                  <a:lnTo>
                    <a:pt x="421" y="405"/>
                  </a:lnTo>
                  <a:lnTo>
                    <a:pt x="414" y="396"/>
                  </a:lnTo>
                  <a:lnTo>
                    <a:pt x="364" y="412"/>
                  </a:lnTo>
                  <a:lnTo>
                    <a:pt x="356" y="427"/>
                  </a:lnTo>
                  <a:lnTo>
                    <a:pt x="349" y="412"/>
                  </a:lnTo>
                  <a:lnTo>
                    <a:pt x="349" y="396"/>
                  </a:lnTo>
                  <a:lnTo>
                    <a:pt x="267" y="446"/>
                  </a:lnTo>
                  <a:lnTo>
                    <a:pt x="267" y="461"/>
                  </a:lnTo>
                  <a:lnTo>
                    <a:pt x="250" y="469"/>
                  </a:lnTo>
                  <a:lnTo>
                    <a:pt x="227" y="452"/>
                  </a:lnTo>
                  <a:lnTo>
                    <a:pt x="250" y="437"/>
                  </a:lnTo>
                  <a:lnTo>
                    <a:pt x="243" y="412"/>
                  </a:lnTo>
                  <a:lnTo>
                    <a:pt x="210" y="405"/>
                  </a:lnTo>
                  <a:lnTo>
                    <a:pt x="219" y="421"/>
                  </a:lnTo>
                  <a:lnTo>
                    <a:pt x="219" y="461"/>
                  </a:lnTo>
                  <a:lnTo>
                    <a:pt x="227" y="477"/>
                  </a:lnTo>
                  <a:lnTo>
                    <a:pt x="219" y="493"/>
                  </a:lnTo>
                  <a:lnTo>
                    <a:pt x="194" y="486"/>
                  </a:lnTo>
                  <a:lnTo>
                    <a:pt x="162" y="509"/>
                  </a:lnTo>
                  <a:lnTo>
                    <a:pt x="178" y="542"/>
                  </a:lnTo>
                  <a:lnTo>
                    <a:pt x="128" y="526"/>
                  </a:lnTo>
                  <a:lnTo>
                    <a:pt x="122" y="533"/>
                  </a:lnTo>
                  <a:lnTo>
                    <a:pt x="138" y="558"/>
                  </a:lnTo>
                  <a:lnTo>
                    <a:pt x="122" y="558"/>
                  </a:lnTo>
                  <a:lnTo>
                    <a:pt x="97" y="542"/>
                  </a:lnTo>
                  <a:lnTo>
                    <a:pt x="97" y="493"/>
                  </a:lnTo>
                  <a:lnTo>
                    <a:pt x="73" y="477"/>
                  </a:lnTo>
                  <a:lnTo>
                    <a:pt x="63" y="461"/>
                  </a:lnTo>
                  <a:lnTo>
                    <a:pt x="81" y="469"/>
                  </a:lnTo>
                  <a:lnTo>
                    <a:pt x="147" y="493"/>
                  </a:lnTo>
                  <a:lnTo>
                    <a:pt x="187" y="469"/>
                  </a:lnTo>
                  <a:lnTo>
                    <a:pt x="178" y="446"/>
                  </a:lnTo>
                  <a:lnTo>
                    <a:pt x="128" y="396"/>
                  </a:lnTo>
                  <a:lnTo>
                    <a:pt x="81" y="380"/>
                  </a:lnTo>
                  <a:lnTo>
                    <a:pt x="81" y="372"/>
                  </a:lnTo>
                  <a:lnTo>
                    <a:pt x="63" y="364"/>
                  </a:lnTo>
                  <a:lnTo>
                    <a:pt x="48" y="372"/>
                  </a:lnTo>
                  <a:lnTo>
                    <a:pt x="23" y="396"/>
                  </a:lnTo>
                  <a:lnTo>
                    <a:pt x="23" y="421"/>
                  </a:lnTo>
                  <a:lnTo>
                    <a:pt x="41" y="437"/>
                  </a:lnTo>
                  <a:lnTo>
                    <a:pt x="32" y="461"/>
                  </a:lnTo>
                  <a:lnTo>
                    <a:pt x="41" y="501"/>
                  </a:lnTo>
                  <a:lnTo>
                    <a:pt x="32" y="526"/>
                  </a:lnTo>
                  <a:lnTo>
                    <a:pt x="48" y="551"/>
                  </a:lnTo>
                  <a:lnTo>
                    <a:pt x="41" y="566"/>
                  </a:lnTo>
                  <a:lnTo>
                    <a:pt x="57" y="583"/>
                  </a:lnTo>
                  <a:lnTo>
                    <a:pt x="57" y="591"/>
                  </a:lnTo>
                  <a:lnTo>
                    <a:pt x="32" y="632"/>
                  </a:lnTo>
                  <a:lnTo>
                    <a:pt x="8" y="648"/>
                  </a:lnTo>
                  <a:lnTo>
                    <a:pt x="16" y="648"/>
                  </a:lnTo>
                  <a:lnTo>
                    <a:pt x="32" y="663"/>
                  </a:lnTo>
                  <a:lnTo>
                    <a:pt x="16" y="679"/>
                  </a:lnTo>
                  <a:lnTo>
                    <a:pt x="8" y="688"/>
                  </a:lnTo>
                  <a:lnTo>
                    <a:pt x="0" y="688"/>
                  </a:lnTo>
                  <a:lnTo>
                    <a:pt x="8" y="713"/>
                  </a:lnTo>
                  <a:lnTo>
                    <a:pt x="8" y="720"/>
                  </a:lnTo>
                  <a:lnTo>
                    <a:pt x="8" y="736"/>
                  </a:lnTo>
                  <a:lnTo>
                    <a:pt x="16" y="753"/>
                  </a:lnTo>
                  <a:lnTo>
                    <a:pt x="41" y="760"/>
                  </a:lnTo>
                  <a:lnTo>
                    <a:pt x="48" y="769"/>
                  </a:lnTo>
                  <a:lnTo>
                    <a:pt x="48" y="785"/>
                  </a:lnTo>
                  <a:lnTo>
                    <a:pt x="63" y="810"/>
                  </a:lnTo>
                  <a:lnTo>
                    <a:pt x="73" y="810"/>
                  </a:lnTo>
                  <a:lnTo>
                    <a:pt x="63" y="825"/>
                  </a:lnTo>
                  <a:lnTo>
                    <a:pt x="57" y="818"/>
                  </a:lnTo>
                  <a:lnTo>
                    <a:pt x="57" y="825"/>
                  </a:lnTo>
                  <a:lnTo>
                    <a:pt x="63" y="841"/>
                  </a:lnTo>
                  <a:lnTo>
                    <a:pt x="88" y="841"/>
                  </a:lnTo>
                  <a:lnTo>
                    <a:pt x="97" y="850"/>
                  </a:lnTo>
                  <a:lnTo>
                    <a:pt x="88" y="850"/>
                  </a:lnTo>
                  <a:lnTo>
                    <a:pt x="97" y="859"/>
                  </a:lnTo>
                  <a:lnTo>
                    <a:pt x="105" y="859"/>
                  </a:lnTo>
                  <a:lnTo>
                    <a:pt x="113" y="874"/>
                  </a:lnTo>
                  <a:lnTo>
                    <a:pt x="122" y="882"/>
                  </a:lnTo>
                  <a:lnTo>
                    <a:pt x="128" y="874"/>
                  </a:lnTo>
                  <a:lnTo>
                    <a:pt x="170" y="899"/>
                  </a:lnTo>
                  <a:lnTo>
                    <a:pt x="162" y="931"/>
                  </a:lnTo>
                  <a:lnTo>
                    <a:pt x="153" y="922"/>
                  </a:lnTo>
                  <a:lnTo>
                    <a:pt x="147" y="931"/>
                  </a:lnTo>
                  <a:lnTo>
                    <a:pt x="147" y="947"/>
                  </a:lnTo>
                  <a:lnTo>
                    <a:pt x="153" y="939"/>
                  </a:lnTo>
                  <a:lnTo>
                    <a:pt x="162" y="947"/>
                  </a:lnTo>
                  <a:lnTo>
                    <a:pt x="138" y="955"/>
                  </a:lnTo>
                  <a:lnTo>
                    <a:pt x="147" y="962"/>
                  </a:lnTo>
                  <a:lnTo>
                    <a:pt x="128" y="980"/>
                  </a:lnTo>
                  <a:lnTo>
                    <a:pt x="162" y="1012"/>
                  </a:lnTo>
                  <a:lnTo>
                    <a:pt x="202" y="1012"/>
                  </a:lnTo>
                  <a:lnTo>
                    <a:pt x="219" y="1021"/>
                  </a:lnTo>
                  <a:lnTo>
                    <a:pt x="234" y="1021"/>
                  </a:lnTo>
                  <a:lnTo>
                    <a:pt x="250" y="1036"/>
                  </a:lnTo>
                  <a:lnTo>
                    <a:pt x="259" y="1044"/>
                  </a:lnTo>
                  <a:lnTo>
                    <a:pt x="267" y="1044"/>
                  </a:lnTo>
                  <a:lnTo>
                    <a:pt x="275" y="1036"/>
                  </a:lnTo>
                  <a:lnTo>
                    <a:pt x="259" y="1021"/>
                  </a:lnTo>
                  <a:lnTo>
                    <a:pt x="259" y="1002"/>
                  </a:lnTo>
                  <a:lnTo>
                    <a:pt x="250" y="987"/>
                  </a:lnTo>
                  <a:lnTo>
                    <a:pt x="267" y="962"/>
                  </a:lnTo>
                  <a:lnTo>
                    <a:pt x="275" y="971"/>
                  </a:lnTo>
                  <a:lnTo>
                    <a:pt x="284" y="962"/>
                  </a:lnTo>
                  <a:lnTo>
                    <a:pt x="284" y="955"/>
                  </a:lnTo>
                  <a:lnTo>
                    <a:pt x="275" y="955"/>
                  </a:lnTo>
                  <a:lnTo>
                    <a:pt x="284" y="947"/>
                  </a:lnTo>
                  <a:lnTo>
                    <a:pt x="275" y="931"/>
                  </a:lnTo>
                  <a:lnTo>
                    <a:pt x="259" y="931"/>
                  </a:lnTo>
                  <a:lnTo>
                    <a:pt x="250" y="915"/>
                  </a:lnTo>
                  <a:lnTo>
                    <a:pt x="259" y="874"/>
                  </a:lnTo>
                  <a:lnTo>
                    <a:pt x="275" y="890"/>
                  </a:lnTo>
                  <a:lnTo>
                    <a:pt x="284" y="890"/>
                  </a:lnTo>
                  <a:lnTo>
                    <a:pt x="275" y="874"/>
                  </a:lnTo>
                  <a:lnTo>
                    <a:pt x="299" y="850"/>
                  </a:lnTo>
                  <a:lnTo>
                    <a:pt x="315" y="859"/>
                  </a:lnTo>
                  <a:lnTo>
                    <a:pt x="324" y="850"/>
                  </a:lnTo>
                  <a:lnTo>
                    <a:pt x="340" y="859"/>
                  </a:lnTo>
                  <a:lnTo>
                    <a:pt x="364" y="874"/>
                  </a:lnTo>
                  <a:lnTo>
                    <a:pt x="381" y="865"/>
                  </a:lnTo>
                  <a:lnTo>
                    <a:pt x="398" y="865"/>
                  </a:lnTo>
                  <a:lnTo>
                    <a:pt x="405" y="874"/>
                  </a:lnTo>
                  <a:lnTo>
                    <a:pt x="438" y="874"/>
                  </a:lnTo>
                  <a:lnTo>
                    <a:pt x="446" y="859"/>
                  </a:lnTo>
                  <a:lnTo>
                    <a:pt x="421" y="850"/>
                  </a:lnTo>
                  <a:lnTo>
                    <a:pt x="438" y="841"/>
                  </a:lnTo>
                  <a:lnTo>
                    <a:pt x="429" y="834"/>
                  </a:lnTo>
                  <a:lnTo>
                    <a:pt x="438" y="825"/>
                  </a:lnTo>
                  <a:lnTo>
                    <a:pt x="438" y="800"/>
                  </a:lnTo>
                  <a:lnTo>
                    <a:pt x="454" y="810"/>
                  </a:lnTo>
                  <a:lnTo>
                    <a:pt x="526" y="785"/>
                  </a:lnTo>
                  <a:lnTo>
                    <a:pt x="526" y="778"/>
                  </a:lnTo>
                  <a:lnTo>
                    <a:pt x="535" y="778"/>
                  </a:lnTo>
                  <a:lnTo>
                    <a:pt x="560" y="778"/>
                  </a:lnTo>
                  <a:lnTo>
                    <a:pt x="567" y="794"/>
                  </a:lnTo>
                  <a:lnTo>
                    <a:pt x="567" y="800"/>
                  </a:lnTo>
                  <a:lnTo>
                    <a:pt x="576" y="800"/>
                  </a:lnTo>
                  <a:lnTo>
                    <a:pt x="591" y="810"/>
                  </a:lnTo>
                  <a:lnTo>
                    <a:pt x="591" y="818"/>
                  </a:lnTo>
                  <a:lnTo>
                    <a:pt x="608" y="818"/>
                  </a:lnTo>
                  <a:lnTo>
                    <a:pt x="625" y="800"/>
                  </a:lnTo>
                  <a:lnTo>
                    <a:pt x="640" y="794"/>
                  </a:lnTo>
                  <a:lnTo>
                    <a:pt x="648" y="818"/>
                  </a:lnTo>
                  <a:lnTo>
                    <a:pt x="682" y="874"/>
                  </a:lnTo>
                  <a:lnTo>
                    <a:pt x="688" y="859"/>
                  </a:lnTo>
                  <a:lnTo>
                    <a:pt x="697" y="874"/>
                  </a:lnTo>
                  <a:lnTo>
                    <a:pt x="722" y="865"/>
                  </a:lnTo>
                  <a:lnTo>
                    <a:pt x="747" y="890"/>
                  </a:lnTo>
                  <a:lnTo>
                    <a:pt x="762" y="899"/>
                  </a:lnTo>
                  <a:lnTo>
                    <a:pt x="762" y="890"/>
                  </a:lnTo>
                  <a:lnTo>
                    <a:pt x="778" y="907"/>
                  </a:lnTo>
                  <a:lnTo>
                    <a:pt x="787" y="899"/>
                  </a:lnTo>
                  <a:lnTo>
                    <a:pt x="827" y="874"/>
                  </a:lnTo>
                  <a:lnTo>
                    <a:pt x="859" y="882"/>
                  </a:lnTo>
                  <a:lnTo>
                    <a:pt x="875" y="890"/>
                  </a:lnTo>
                  <a:lnTo>
                    <a:pt x="908" y="890"/>
                  </a:lnTo>
                  <a:lnTo>
                    <a:pt x="908" y="859"/>
                  </a:lnTo>
                  <a:lnTo>
                    <a:pt x="924" y="850"/>
                  </a:lnTo>
                  <a:lnTo>
                    <a:pt x="958" y="859"/>
                  </a:lnTo>
                  <a:lnTo>
                    <a:pt x="973" y="882"/>
                  </a:lnTo>
                  <a:lnTo>
                    <a:pt x="983" y="882"/>
                  </a:lnTo>
                  <a:lnTo>
                    <a:pt x="998" y="874"/>
                  </a:lnTo>
                  <a:lnTo>
                    <a:pt x="1046" y="899"/>
                  </a:lnTo>
                  <a:lnTo>
                    <a:pt x="1070" y="907"/>
                  </a:lnTo>
                  <a:lnTo>
                    <a:pt x="1103" y="899"/>
                  </a:lnTo>
                  <a:lnTo>
                    <a:pt x="1120" y="882"/>
                  </a:lnTo>
                  <a:lnTo>
                    <a:pt x="1144" y="890"/>
                  </a:lnTo>
                  <a:lnTo>
                    <a:pt x="1160" y="899"/>
                  </a:lnTo>
                  <a:lnTo>
                    <a:pt x="1185" y="890"/>
                  </a:lnTo>
                  <a:lnTo>
                    <a:pt x="1192" y="859"/>
                  </a:lnTo>
                  <a:lnTo>
                    <a:pt x="1200" y="850"/>
                  </a:lnTo>
                  <a:lnTo>
                    <a:pt x="1200" y="841"/>
                  </a:lnTo>
                  <a:lnTo>
                    <a:pt x="1192" y="841"/>
                  </a:lnTo>
                  <a:lnTo>
                    <a:pt x="1200" y="825"/>
                  </a:lnTo>
                  <a:lnTo>
                    <a:pt x="1232" y="818"/>
                  </a:lnTo>
                  <a:lnTo>
                    <a:pt x="1257" y="825"/>
                  </a:lnTo>
                  <a:lnTo>
                    <a:pt x="1272" y="841"/>
                  </a:lnTo>
                  <a:lnTo>
                    <a:pt x="1290" y="899"/>
                  </a:lnTo>
                  <a:lnTo>
                    <a:pt x="1306" y="899"/>
                  </a:lnTo>
                  <a:lnTo>
                    <a:pt x="1331" y="915"/>
                  </a:lnTo>
                  <a:lnTo>
                    <a:pt x="1331" y="931"/>
                  </a:lnTo>
                  <a:lnTo>
                    <a:pt x="1347" y="931"/>
                  </a:lnTo>
                  <a:lnTo>
                    <a:pt x="1379" y="922"/>
                  </a:lnTo>
                  <a:lnTo>
                    <a:pt x="1379" y="939"/>
                  </a:lnTo>
                  <a:lnTo>
                    <a:pt x="1356" y="987"/>
                  </a:lnTo>
                  <a:lnTo>
                    <a:pt x="1347" y="980"/>
                  </a:lnTo>
                  <a:lnTo>
                    <a:pt x="1331" y="987"/>
                  </a:lnTo>
                  <a:lnTo>
                    <a:pt x="1331" y="1027"/>
                  </a:lnTo>
                  <a:lnTo>
                    <a:pt x="1337" y="1012"/>
                  </a:lnTo>
                  <a:lnTo>
                    <a:pt x="1347" y="1012"/>
                  </a:lnTo>
                  <a:lnTo>
                    <a:pt x="1347" y="1021"/>
                  </a:lnTo>
                  <a:lnTo>
                    <a:pt x="1356" y="1027"/>
                  </a:lnTo>
                  <a:lnTo>
                    <a:pt x="1379" y="1012"/>
                  </a:lnTo>
                  <a:lnTo>
                    <a:pt x="1452" y="922"/>
                  </a:lnTo>
                  <a:lnTo>
                    <a:pt x="1452" y="865"/>
                  </a:lnTo>
                  <a:lnTo>
                    <a:pt x="1461" y="850"/>
                  </a:lnTo>
                  <a:lnTo>
                    <a:pt x="1461" y="825"/>
                  </a:lnTo>
                  <a:lnTo>
                    <a:pt x="1443" y="800"/>
                  </a:lnTo>
                  <a:lnTo>
                    <a:pt x="1436" y="800"/>
                  </a:lnTo>
                  <a:lnTo>
                    <a:pt x="1428" y="818"/>
                  </a:lnTo>
                  <a:lnTo>
                    <a:pt x="1411" y="818"/>
                  </a:lnTo>
                  <a:lnTo>
                    <a:pt x="1419" y="800"/>
                  </a:lnTo>
                  <a:lnTo>
                    <a:pt x="1411" y="800"/>
                  </a:lnTo>
                  <a:lnTo>
                    <a:pt x="1403" y="794"/>
                  </a:lnTo>
                  <a:lnTo>
                    <a:pt x="1387" y="794"/>
                  </a:lnTo>
                  <a:lnTo>
                    <a:pt x="1387" y="785"/>
                  </a:lnTo>
                  <a:lnTo>
                    <a:pt x="1484" y="688"/>
                  </a:lnTo>
                  <a:lnTo>
                    <a:pt x="1518" y="679"/>
                  </a:lnTo>
                  <a:lnTo>
                    <a:pt x="1524" y="688"/>
                  </a:lnTo>
                  <a:lnTo>
                    <a:pt x="1533" y="679"/>
                  </a:lnTo>
                  <a:lnTo>
                    <a:pt x="1558" y="688"/>
                  </a:lnTo>
                  <a:lnTo>
                    <a:pt x="1565" y="672"/>
                  </a:lnTo>
                  <a:lnTo>
                    <a:pt x="1590" y="679"/>
                  </a:lnTo>
                  <a:lnTo>
                    <a:pt x="1598" y="679"/>
                  </a:lnTo>
                  <a:lnTo>
                    <a:pt x="1590" y="688"/>
                  </a:lnTo>
                  <a:lnTo>
                    <a:pt x="1590" y="695"/>
                  </a:lnTo>
                  <a:lnTo>
                    <a:pt x="1638" y="688"/>
                  </a:lnTo>
                  <a:lnTo>
                    <a:pt x="1630" y="679"/>
                  </a:lnTo>
                  <a:lnTo>
                    <a:pt x="1663" y="623"/>
                  </a:lnTo>
                  <a:lnTo>
                    <a:pt x="1704" y="614"/>
                  </a:lnTo>
                  <a:lnTo>
                    <a:pt x="1704" y="632"/>
                  </a:lnTo>
                  <a:lnTo>
                    <a:pt x="1704" y="648"/>
                  </a:lnTo>
                  <a:lnTo>
                    <a:pt x="1744" y="623"/>
                  </a:lnTo>
                  <a:lnTo>
                    <a:pt x="1744" y="598"/>
                  </a:lnTo>
                  <a:lnTo>
                    <a:pt x="1760" y="598"/>
                  </a:lnTo>
                  <a:lnTo>
                    <a:pt x="1754" y="608"/>
                  </a:lnTo>
                  <a:lnTo>
                    <a:pt x="1744" y="648"/>
                  </a:lnTo>
                  <a:lnTo>
                    <a:pt x="1729" y="655"/>
                  </a:lnTo>
                  <a:lnTo>
                    <a:pt x="1679" y="713"/>
                  </a:lnTo>
                  <a:lnTo>
                    <a:pt x="1663" y="720"/>
                  </a:lnTo>
                  <a:lnTo>
                    <a:pt x="1646" y="778"/>
                  </a:lnTo>
                  <a:lnTo>
                    <a:pt x="1663" y="874"/>
                  </a:lnTo>
                  <a:lnTo>
                    <a:pt x="1679" y="859"/>
                  </a:lnTo>
                  <a:lnTo>
                    <a:pt x="1704" y="825"/>
                  </a:lnTo>
                  <a:lnTo>
                    <a:pt x="1704" y="800"/>
                  </a:lnTo>
                  <a:lnTo>
                    <a:pt x="1711" y="800"/>
                  </a:lnTo>
                  <a:lnTo>
                    <a:pt x="1729" y="794"/>
                  </a:lnTo>
                  <a:lnTo>
                    <a:pt x="1729" y="769"/>
                  </a:lnTo>
                  <a:lnTo>
                    <a:pt x="1735" y="760"/>
                  </a:lnTo>
                  <a:lnTo>
                    <a:pt x="1744" y="760"/>
                  </a:lnTo>
                  <a:lnTo>
                    <a:pt x="1744" y="745"/>
                  </a:lnTo>
                  <a:lnTo>
                    <a:pt x="1744" y="728"/>
                  </a:lnTo>
                  <a:lnTo>
                    <a:pt x="1729" y="713"/>
                  </a:lnTo>
                  <a:lnTo>
                    <a:pt x="1744" y="688"/>
                  </a:lnTo>
                  <a:lnTo>
                    <a:pt x="1744" y="672"/>
                  </a:lnTo>
                  <a:lnTo>
                    <a:pt x="1760" y="672"/>
                  </a:lnTo>
                  <a:lnTo>
                    <a:pt x="1785" y="655"/>
                  </a:lnTo>
                  <a:lnTo>
                    <a:pt x="1785" y="672"/>
                  </a:lnTo>
                  <a:lnTo>
                    <a:pt x="1794" y="663"/>
                  </a:lnTo>
                  <a:lnTo>
                    <a:pt x="1817" y="655"/>
                  </a:lnTo>
                  <a:lnTo>
                    <a:pt x="1834" y="672"/>
                  </a:lnTo>
                  <a:lnTo>
                    <a:pt x="1841" y="655"/>
                  </a:lnTo>
                  <a:lnTo>
                    <a:pt x="1922" y="598"/>
                  </a:lnTo>
                  <a:lnTo>
                    <a:pt x="1946" y="608"/>
                  </a:lnTo>
                  <a:lnTo>
                    <a:pt x="1956" y="598"/>
                  </a:lnTo>
                  <a:lnTo>
                    <a:pt x="1938" y="551"/>
                  </a:lnTo>
                  <a:lnTo>
                    <a:pt x="1931" y="551"/>
                  </a:lnTo>
                  <a:lnTo>
                    <a:pt x="1931" y="533"/>
                  </a:lnTo>
                  <a:lnTo>
                    <a:pt x="1938" y="533"/>
                  </a:lnTo>
                  <a:lnTo>
                    <a:pt x="1956" y="526"/>
                  </a:lnTo>
                  <a:lnTo>
                    <a:pt x="1971" y="509"/>
                  </a:lnTo>
                  <a:lnTo>
                    <a:pt x="1963" y="493"/>
                  </a:lnTo>
                  <a:lnTo>
                    <a:pt x="1971" y="486"/>
                  </a:lnTo>
                  <a:lnTo>
                    <a:pt x="1980" y="509"/>
                  </a:lnTo>
                  <a:lnTo>
                    <a:pt x="1996" y="509"/>
                  </a:lnTo>
                  <a:lnTo>
                    <a:pt x="2011" y="526"/>
                  </a:lnTo>
                  <a:lnTo>
                    <a:pt x="2053" y="551"/>
                  </a:lnTo>
                  <a:lnTo>
                    <a:pt x="2061" y="526"/>
                  </a:lnTo>
                  <a:lnTo>
                    <a:pt x="2061" y="509"/>
                  </a:lnTo>
                  <a:lnTo>
                    <a:pt x="2077" y="509"/>
                  </a:lnTo>
                  <a:lnTo>
                    <a:pt x="2093" y="493"/>
                  </a:lnTo>
                  <a:lnTo>
                    <a:pt x="2068" y="469"/>
                  </a:lnTo>
                  <a:lnTo>
                    <a:pt x="2028" y="461"/>
                  </a:lnTo>
                  <a:lnTo>
                    <a:pt x="1956" y="396"/>
                  </a:lnTo>
                  <a:lnTo>
                    <a:pt x="1906" y="364"/>
                  </a:lnTo>
                  <a:lnTo>
                    <a:pt x="1841" y="356"/>
                  </a:lnTo>
                  <a:lnTo>
                    <a:pt x="1841" y="396"/>
                  </a:lnTo>
                  <a:lnTo>
                    <a:pt x="1825" y="405"/>
                  </a:lnTo>
                  <a:lnTo>
                    <a:pt x="1809" y="387"/>
                  </a:lnTo>
                  <a:lnTo>
                    <a:pt x="1809" y="372"/>
                  </a:lnTo>
                  <a:lnTo>
                    <a:pt x="1817" y="372"/>
                  </a:lnTo>
                  <a:lnTo>
                    <a:pt x="1825" y="364"/>
                  </a:lnTo>
                  <a:lnTo>
                    <a:pt x="1809" y="364"/>
                  </a:lnTo>
                  <a:lnTo>
                    <a:pt x="1794" y="380"/>
                  </a:lnTo>
                  <a:lnTo>
                    <a:pt x="1754" y="372"/>
                  </a:lnTo>
                  <a:lnTo>
                    <a:pt x="1711" y="372"/>
                  </a:lnTo>
                  <a:lnTo>
                    <a:pt x="1695" y="364"/>
                  </a:lnTo>
                  <a:lnTo>
                    <a:pt x="1704" y="349"/>
                  </a:lnTo>
                  <a:lnTo>
                    <a:pt x="1688" y="324"/>
                  </a:lnTo>
                  <a:lnTo>
                    <a:pt x="1655" y="315"/>
                  </a:lnTo>
                  <a:lnTo>
                    <a:pt x="1605" y="331"/>
                  </a:lnTo>
                  <a:lnTo>
                    <a:pt x="1598" y="307"/>
                  </a:lnTo>
                  <a:lnTo>
                    <a:pt x="1583" y="307"/>
                  </a:lnTo>
                  <a:lnTo>
                    <a:pt x="1573" y="299"/>
                  </a:lnTo>
                  <a:lnTo>
                    <a:pt x="1573" y="275"/>
                  </a:lnTo>
                  <a:lnTo>
                    <a:pt x="1518" y="259"/>
                  </a:lnTo>
                  <a:lnTo>
                    <a:pt x="1452" y="243"/>
                  </a:lnTo>
                  <a:lnTo>
                    <a:pt x="1436" y="275"/>
                  </a:lnTo>
                  <a:lnTo>
                    <a:pt x="1452" y="299"/>
                  </a:lnTo>
                  <a:lnTo>
                    <a:pt x="1396" y="299"/>
                  </a:lnTo>
                  <a:lnTo>
                    <a:pt x="1379" y="307"/>
                  </a:lnTo>
                  <a:lnTo>
                    <a:pt x="1356" y="284"/>
                  </a:lnTo>
                  <a:lnTo>
                    <a:pt x="1337" y="331"/>
                  </a:lnTo>
                  <a:lnTo>
                    <a:pt x="1322" y="324"/>
                  </a:lnTo>
                  <a:lnTo>
                    <a:pt x="1306" y="290"/>
                  </a:lnTo>
                  <a:lnTo>
                    <a:pt x="1315" y="250"/>
                  </a:lnTo>
                  <a:lnTo>
                    <a:pt x="1297" y="225"/>
                  </a:lnTo>
                  <a:lnTo>
                    <a:pt x="1250" y="210"/>
                  </a:lnTo>
                  <a:lnTo>
                    <a:pt x="1232" y="210"/>
                  </a:lnTo>
                  <a:lnTo>
                    <a:pt x="1225" y="225"/>
                  </a:lnTo>
                  <a:lnTo>
                    <a:pt x="1232" y="243"/>
                  </a:lnTo>
                  <a:lnTo>
                    <a:pt x="1167" y="235"/>
                  </a:lnTo>
                  <a:lnTo>
                    <a:pt x="1175" y="210"/>
                  </a:lnTo>
                  <a:lnTo>
                    <a:pt x="1135" y="201"/>
                  </a:lnTo>
                  <a:lnTo>
                    <a:pt x="1111" y="218"/>
                  </a:lnTo>
                  <a:lnTo>
                    <a:pt x="1063" y="19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59" name="Freeform 58"/>
            <p:cNvSpPr>
              <a:spLocks/>
            </p:cNvSpPr>
            <p:nvPr/>
          </p:nvSpPr>
          <p:spPr bwMode="gray">
            <a:xfrm>
              <a:off x="4384421" y="1296133"/>
              <a:ext cx="643983" cy="875772"/>
            </a:xfrm>
            <a:custGeom>
              <a:avLst/>
              <a:gdLst>
                <a:gd name="T0" fmla="*/ 97458804 w 343"/>
                <a:gd name="T1" fmla="*/ 389991612 h 399"/>
                <a:gd name="T2" fmla="*/ 89036780 w 343"/>
                <a:gd name="T3" fmla="*/ 389991612 h 399"/>
                <a:gd name="T4" fmla="*/ 48127751 w 343"/>
                <a:gd name="T5" fmla="*/ 416130380 h 399"/>
                <a:gd name="T6" fmla="*/ 10828635 w 343"/>
                <a:gd name="T7" fmla="*/ 405675077 h 399"/>
                <a:gd name="T8" fmla="*/ 0 w 343"/>
                <a:gd name="T9" fmla="*/ 338760117 h 399"/>
                <a:gd name="T10" fmla="*/ 0 w 343"/>
                <a:gd name="T11" fmla="*/ 312621349 h 399"/>
                <a:gd name="T12" fmla="*/ 48127751 w 343"/>
                <a:gd name="T13" fmla="*/ 280208377 h 399"/>
                <a:gd name="T14" fmla="*/ 97458804 w 343"/>
                <a:gd name="T15" fmla="*/ 227930777 h 399"/>
                <a:gd name="T16" fmla="*/ 137164514 w 343"/>
                <a:gd name="T17" fmla="*/ 169380059 h 399"/>
                <a:gd name="T18" fmla="*/ 175666954 w 343"/>
                <a:gd name="T19" fmla="*/ 110829309 h 399"/>
                <a:gd name="T20" fmla="*/ 127539186 w 343"/>
                <a:gd name="T21" fmla="*/ 127557793 h 399"/>
                <a:gd name="T22" fmla="*/ 146789875 w 343"/>
                <a:gd name="T23" fmla="*/ 94099802 h 399"/>
                <a:gd name="T24" fmla="*/ 175666954 w 343"/>
                <a:gd name="T25" fmla="*/ 94099802 h 399"/>
                <a:gd name="T26" fmla="*/ 187698888 w 343"/>
                <a:gd name="T27" fmla="*/ 67961034 h 399"/>
                <a:gd name="T28" fmla="*/ 215372663 w 343"/>
                <a:gd name="T29" fmla="*/ 42867269 h 399"/>
                <a:gd name="T30" fmla="*/ 253875070 w 343"/>
                <a:gd name="T31" fmla="*/ 35549068 h 399"/>
                <a:gd name="T32" fmla="*/ 302002872 w 343"/>
                <a:gd name="T33" fmla="*/ 16728488 h 399"/>
                <a:gd name="T34" fmla="*/ 352537211 w 343"/>
                <a:gd name="T35" fmla="*/ 0 h 399"/>
                <a:gd name="T36" fmla="*/ 411493575 w 343"/>
                <a:gd name="T37" fmla="*/ 35549068 h 399"/>
                <a:gd name="T38" fmla="*/ 370584563 w 343"/>
                <a:gd name="T39" fmla="*/ 42867269 h 399"/>
                <a:gd name="T40" fmla="*/ 400664945 w 343"/>
                <a:gd name="T41" fmla="*/ 59596775 h 399"/>
                <a:gd name="T42" fmla="*/ 381414290 w 343"/>
                <a:gd name="T43" fmla="*/ 59596775 h 399"/>
                <a:gd name="T44" fmla="*/ 332082157 w 343"/>
                <a:gd name="T45" fmla="*/ 51232533 h 399"/>
                <a:gd name="T46" fmla="*/ 314034805 w 343"/>
                <a:gd name="T47" fmla="*/ 94099802 h 399"/>
                <a:gd name="T48" fmla="*/ 253875070 w 343"/>
                <a:gd name="T49" fmla="*/ 75280257 h 399"/>
                <a:gd name="T50" fmla="*/ 235826621 w 343"/>
                <a:gd name="T51" fmla="*/ 84689518 h 399"/>
                <a:gd name="T52" fmla="*/ 215372663 w 343"/>
                <a:gd name="T53" fmla="*/ 101419025 h 399"/>
                <a:gd name="T54" fmla="*/ 205747336 w 343"/>
                <a:gd name="T55" fmla="*/ 117102490 h 399"/>
                <a:gd name="T56" fmla="*/ 187698888 w 343"/>
                <a:gd name="T57" fmla="*/ 127557793 h 399"/>
                <a:gd name="T58" fmla="*/ 175666954 w 343"/>
                <a:gd name="T59" fmla="*/ 161015816 h 399"/>
                <a:gd name="T60" fmla="*/ 146789875 w 343"/>
                <a:gd name="T61" fmla="*/ 212247311 h 399"/>
                <a:gd name="T62" fmla="*/ 146789875 w 343"/>
                <a:gd name="T63" fmla="*/ 246751344 h 399"/>
                <a:gd name="T64" fmla="*/ 119116065 w 343"/>
                <a:gd name="T65" fmla="*/ 262433787 h 399"/>
                <a:gd name="T66" fmla="*/ 119116065 w 343"/>
                <a:gd name="T67" fmla="*/ 331440894 h 399"/>
                <a:gd name="T68" fmla="*/ 108287435 w 343"/>
                <a:gd name="T69" fmla="*/ 373263128 h 399"/>
                <a:gd name="T70" fmla="*/ 97458804 w 343"/>
                <a:gd name="T71" fmla="*/ 397310835 h 3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3"/>
                <a:gd name="T109" fmla="*/ 0 h 399"/>
                <a:gd name="T110" fmla="*/ 343 w 343"/>
                <a:gd name="T111" fmla="*/ 399 h 39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3" h="399">
                  <a:moveTo>
                    <a:pt x="81" y="380"/>
                  </a:moveTo>
                  <a:lnTo>
                    <a:pt x="81" y="373"/>
                  </a:lnTo>
                  <a:lnTo>
                    <a:pt x="74" y="364"/>
                  </a:lnTo>
                  <a:lnTo>
                    <a:pt x="74" y="373"/>
                  </a:lnTo>
                  <a:lnTo>
                    <a:pt x="65" y="373"/>
                  </a:lnTo>
                  <a:lnTo>
                    <a:pt x="40" y="398"/>
                  </a:lnTo>
                  <a:lnTo>
                    <a:pt x="25" y="398"/>
                  </a:lnTo>
                  <a:lnTo>
                    <a:pt x="9" y="388"/>
                  </a:lnTo>
                  <a:lnTo>
                    <a:pt x="9" y="340"/>
                  </a:lnTo>
                  <a:lnTo>
                    <a:pt x="0" y="324"/>
                  </a:lnTo>
                  <a:lnTo>
                    <a:pt x="9" y="308"/>
                  </a:lnTo>
                  <a:lnTo>
                    <a:pt x="0" y="299"/>
                  </a:lnTo>
                  <a:lnTo>
                    <a:pt x="34" y="276"/>
                  </a:lnTo>
                  <a:lnTo>
                    <a:pt x="40" y="268"/>
                  </a:lnTo>
                  <a:lnTo>
                    <a:pt x="59" y="259"/>
                  </a:lnTo>
                  <a:lnTo>
                    <a:pt x="81" y="218"/>
                  </a:lnTo>
                  <a:lnTo>
                    <a:pt x="99" y="203"/>
                  </a:lnTo>
                  <a:lnTo>
                    <a:pt x="114" y="162"/>
                  </a:lnTo>
                  <a:lnTo>
                    <a:pt x="131" y="122"/>
                  </a:lnTo>
                  <a:lnTo>
                    <a:pt x="146" y="106"/>
                  </a:lnTo>
                  <a:lnTo>
                    <a:pt x="122" y="112"/>
                  </a:lnTo>
                  <a:lnTo>
                    <a:pt x="106" y="122"/>
                  </a:lnTo>
                  <a:lnTo>
                    <a:pt x="114" y="106"/>
                  </a:lnTo>
                  <a:lnTo>
                    <a:pt x="122" y="90"/>
                  </a:lnTo>
                  <a:lnTo>
                    <a:pt x="146" y="72"/>
                  </a:lnTo>
                  <a:lnTo>
                    <a:pt x="146" y="90"/>
                  </a:lnTo>
                  <a:lnTo>
                    <a:pt x="156" y="81"/>
                  </a:lnTo>
                  <a:lnTo>
                    <a:pt x="156" y="65"/>
                  </a:lnTo>
                  <a:lnTo>
                    <a:pt x="171" y="57"/>
                  </a:lnTo>
                  <a:lnTo>
                    <a:pt x="179" y="41"/>
                  </a:lnTo>
                  <a:lnTo>
                    <a:pt x="196" y="41"/>
                  </a:lnTo>
                  <a:lnTo>
                    <a:pt x="211" y="34"/>
                  </a:lnTo>
                  <a:lnTo>
                    <a:pt x="236" y="9"/>
                  </a:lnTo>
                  <a:lnTo>
                    <a:pt x="251" y="16"/>
                  </a:lnTo>
                  <a:lnTo>
                    <a:pt x="268" y="0"/>
                  </a:lnTo>
                  <a:lnTo>
                    <a:pt x="293" y="0"/>
                  </a:lnTo>
                  <a:lnTo>
                    <a:pt x="308" y="9"/>
                  </a:lnTo>
                  <a:lnTo>
                    <a:pt x="342" y="34"/>
                  </a:lnTo>
                  <a:lnTo>
                    <a:pt x="326" y="41"/>
                  </a:lnTo>
                  <a:lnTo>
                    <a:pt x="308" y="41"/>
                  </a:lnTo>
                  <a:lnTo>
                    <a:pt x="326" y="49"/>
                  </a:lnTo>
                  <a:lnTo>
                    <a:pt x="333" y="57"/>
                  </a:lnTo>
                  <a:lnTo>
                    <a:pt x="308" y="81"/>
                  </a:lnTo>
                  <a:lnTo>
                    <a:pt x="317" y="57"/>
                  </a:lnTo>
                  <a:lnTo>
                    <a:pt x="293" y="41"/>
                  </a:lnTo>
                  <a:lnTo>
                    <a:pt x="276" y="49"/>
                  </a:lnTo>
                  <a:lnTo>
                    <a:pt x="268" y="81"/>
                  </a:lnTo>
                  <a:lnTo>
                    <a:pt x="261" y="90"/>
                  </a:lnTo>
                  <a:lnTo>
                    <a:pt x="227" y="90"/>
                  </a:lnTo>
                  <a:lnTo>
                    <a:pt x="211" y="72"/>
                  </a:lnTo>
                  <a:lnTo>
                    <a:pt x="202" y="81"/>
                  </a:lnTo>
                  <a:lnTo>
                    <a:pt x="196" y="81"/>
                  </a:lnTo>
                  <a:lnTo>
                    <a:pt x="196" y="97"/>
                  </a:lnTo>
                  <a:lnTo>
                    <a:pt x="179" y="97"/>
                  </a:lnTo>
                  <a:lnTo>
                    <a:pt x="171" y="97"/>
                  </a:lnTo>
                  <a:lnTo>
                    <a:pt x="171" y="112"/>
                  </a:lnTo>
                  <a:lnTo>
                    <a:pt x="162" y="112"/>
                  </a:lnTo>
                  <a:lnTo>
                    <a:pt x="156" y="122"/>
                  </a:lnTo>
                  <a:lnTo>
                    <a:pt x="146" y="137"/>
                  </a:lnTo>
                  <a:lnTo>
                    <a:pt x="146" y="154"/>
                  </a:lnTo>
                  <a:lnTo>
                    <a:pt x="131" y="178"/>
                  </a:lnTo>
                  <a:lnTo>
                    <a:pt x="122" y="203"/>
                  </a:lnTo>
                  <a:lnTo>
                    <a:pt x="114" y="218"/>
                  </a:lnTo>
                  <a:lnTo>
                    <a:pt x="122" y="236"/>
                  </a:lnTo>
                  <a:lnTo>
                    <a:pt x="106" y="243"/>
                  </a:lnTo>
                  <a:lnTo>
                    <a:pt x="99" y="251"/>
                  </a:lnTo>
                  <a:lnTo>
                    <a:pt x="90" y="283"/>
                  </a:lnTo>
                  <a:lnTo>
                    <a:pt x="99" y="317"/>
                  </a:lnTo>
                  <a:lnTo>
                    <a:pt x="99" y="348"/>
                  </a:lnTo>
                  <a:lnTo>
                    <a:pt x="90" y="357"/>
                  </a:lnTo>
                  <a:lnTo>
                    <a:pt x="90" y="380"/>
                  </a:lnTo>
                  <a:lnTo>
                    <a:pt x="81" y="3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0" name="Freeform 59"/>
            <p:cNvSpPr>
              <a:spLocks/>
            </p:cNvSpPr>
            <p:nvPr/>
          </p:nvSpPr>
          <p:spPr bwMode="gray">
            <a:xfrm>
              <a:off x="4889827" y="2884110"/>
              <a:ext cx="459212" cy="211273"/>
            </a:xfrm>
            <a:custGeom>
              <a:avLst/>
              <a:gdLst>
                <a:gd name="T0" fmla="*/ 292590577 w 245"/>
                <a:gd name="T1" fmla="*/ 32278376 h 98"/>
                <a:gd name="T2" fmla="*/ 282997846 w 245"/>
                <a:gd name="T3" fmla="*/ 32278376 h 98"/>
                <a:gd name="T4" fmla="*/ 272205005 w 245"/>
                <a:gd name="T5" fmla="*/ 8069845 h 98"/>
                <a:gd name="T6" fmla="*/ 244625006 w 245"/>
                <a:gd name="T7" fmla="*/ 8069845 h 98"/>
                <a:gd name="T8" fmla="*/ 214646841 w 245"/>
                <a:gd name="T9" fmla="*/ 16138686 h 98"/>
                <a:gd name="T10" fmla="*/ 173875835 w 245"/>
                <a:gd name="T11" fmla="*/ 16138686 h 98"/>
                <a:gd name="T12" fmla="*/ 146294741 w 245"/>
                <a:gd name="T13" fmla="*/ 0 h 98"/>
                <a:gd name="T14" fmla="*/ 117515624 w 245"/>
                <a:gd name="T15" fmla="*/ 0 h 98"/>
                <a:gd name="T16" fmla="*/ 88736542 w 245"/>
                <a:gd name="T17" fmla="*/ 16138686 h 98"/>
                <a:gd name="T18" fmla="*/ 69550105 w 245"/>
                <a:gd name="T19" fmla="*/ 16138686 h 98"/>
                <a:gd name="T20" fmla="*/ 47965519 w 245"/>
                <a:gd name="T21" fmla="*/ 16138686 h 98"/>
                <a:gd name="T22" fmla="*/ 39571940 w 245"/>
                <a:gd name="T23" fmla="*/ 0 h 98"/>
                <a:gd name="T24" fmla="*/ 20385511 w 245"/>
                <a:gd name="T25" fmla="*/ 0 h 98"/>
                <a:gd name="T26" fmla="*/ 9592667 w 245"/>
                <a:gd name="T27" fmla="*/ 8069845 h 98"/>
                <a:gd name="T28" fmla="*/ 0 w 245"/>
                <a:gd name="T29" fmla="*/ 25216887 h 98"/>
                <a:gd name="T30" fmla="*/ 9592667 w 245"/>
                <a:gd name="T31" fmla="*/ 25216887 h 98"/>
                <a:gd name="T32" fmla="*/ 9592667 w 245"/>
                <a:gd name="T33" fmla="*/ 32278376 h 98"/>
                <a:gd name="T34" fmla="*/ 29978174 w 245"/>
                <a:gd name="T35" fmla="*/ 16138686 h 98"/>
                <a:gd name="T36" fmla="*/ 47965519 w 245"/>
                <a:gd name="T37" fmla="*/ 16138686 h 98"/>
                <a:gd name="T38" fmla="*/ 58758360 w 245"/>
                <a:gd name="T39" fmla="*/ 25216887 h 98"/>
                <a:gd name="T40" fmla="*/ 47965519 w 245"/>
                <a:gd name="T41" fmla="*/ 25216887 h 98"/>
                <a:gd name="T42" fmla="*/ 47965519 w 245"/>
                <a:gd name="T43" fmla="*/ 32278376 h 98"/>
                <a:gd name="T44" fmla="*/ 20385511 w 245"/>
                <a:gd name="T45" fmla="*/ 32278376 h 98"/>
                <a:gd name="T46" fmla="*/ 9592667 w 245"/>
                <a:gd name="T47" fmla="*/ 41356581 h 98"/>
                <a:gd name="T48" fmla="*/ 9592667 w 245"/>
                <a:gd name="T49" fmla="*/ 48417066 h 98"/>
                <a:gd name="T50" fmla="*/ 20385511 w 245"/>
                <a:gd name="T51" fmla="*/ 41356581 h 98"/>
                <a:gd name="T52" fmla="*/ 20385511 w 245"/>
                <a:gd name="T53" fmla="*/ 48417066 h 98"/>
                <a:gd name="T54" fmla="*/ 9592667 w 245"/>
                <a:gd name="T55" fmla="*/ 57495263 h 98"/>
                <a:gd name="T56" fmla="*/ 9592667 w 245"/>
                <a:gd name="T57" fmla="*/ 65565106 h 98"/>
                <a:gd name="T58" fmla="*/ 20385511 w 245"/>
                <a:gd name="T59" fmla="*/ 73634965 h 98"/>
                <a:gd name="T60" fmla="*/ 29978174 w 245"/>
                <a:gd name="T61" fmla="*/ 81703804 h 98"/>
                <a:gd name="T62" fmla="*/ 39571940 w 245"/>
                <a:gd name="T63" fmla="*/ 81703804 h 98"/>
                <a:gd name="T64" fmla="*/ 39571940 w 245"/>
                <a:gd name="T65" fmla="*/ 90782001 h 98"/>
                <a:gd name="T66" fmla="*/ 58758360 w 245"/>
                <a:gd name="T67" fmla="*/ 97843490 h 98"/>
                <a:gd name="T68" fmla="*/ 77943702 w 245"/>
                <a:gd name="T69" fmla="*/ 90782001 h 98"/>
                <a:gd name="T70" fmla="*/ 88736542 w 245"/>
                <a:gd name="T71" fmla="*/ 90782001 h 98"/>
                <a:gd name="T72" fmla="*/ 107922962 w 245"/>
                <a:gd name="T73" fmla="*/ 97843490 h 98"/>
                <a:gd name="T74" fmla="*/ 117515624 w 245"/>
                <a:gd name="T75" fmla="*/ 97843490 h 98"/>
                <a:gd name="T76" fmla="*/ 136702044 w 245"/>
                <a:gd name="T77" fmla="*/ 90782001 h 98"/>
                <a:gd name="T78" fmla="*/ 155888498 w 245"/>
                <a:gd name="T79" fmla="*/ 90782001 h 98"/>
                <a:gd name="T80" fmla="*/ 155888498 w 245"/>
                <a:gd name="T81" fmla="*/ 97843490 h 98"/>
                <a:gd name="T82" fmla="*/ 166680243 w 245"/>
                <a:gd name="T83" fmla="*/ 97843490 h 98"/>
                <a:gd name="T84" fmla="*/ 166680243 w 245"/>
                <a:gd name="T85" fmla="*/ 90782001 h 98"/>
                <a:gd name="T86" fmla="*/ 196659504 w 245"/>
                <a:gd name="T87" fmla="*/ 81703804 h 98"/>
                <a:gd name="T88" fmla="*/ 203854000 w 245"/>
                <a:gd name="T89" fmla="*/ 90782001 h 98"/>
                <a:gd name="T90" fmla="*/ 233832166 w 245"/>
                <a:gd name="T91" fmla="*/ 81703804 h 98"/>
                <a:gd name="T92" fmla="*/ 262612343 w 245"/>
                <a:gd name="T93" fmla="*/ 81703804 h 98"/>
                <a:gd name="T94" fmla="*/ 262612343 w 245"/>
                <a:gd name="T95" fmla="*/ 73634965 h 98"/>
                <a:gd name="T96" fmla="*/ 292590577 w 245"/>
                <a:gd name="T97" fmla="*/ 81703804 h 98"/>
                <a:gd name="T98" fmla="*/ 282997846 w 245"/>
                <a:gd name="T99" fmla="*/ 41356581 h 98"/>
                <a:gd name="T100" fmla="*/ 292590577 w 245"/>
                <a:gd name="T101" fmla="*/ 32278376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45"/>
                <a:gd name="T154" fmla="*/ 0 h 98"/>
                <a:gd name="T155" fmla="*/ 245 w 245"/>
                <a:gd name="T156" fmla="*/ 98 h 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45" h="98">
                  <a:moveTo>
                    <a:pt x="244" y="32"/>
                  </a:moveTo>
                  <a:lnTo>
                    <a:pt x="236" y="32"/>
                  </a:lnTo>
                  <a:lnTo>
                    <a:pt x="227" y="8"/>
                  </a:lnTo>
                  <a:lnTo>
                    <a:pt x="204" y="8"/>
                  </a:lnTo>
                  <a:lnTo>
                    <a:pt x="179" y="16"/>
                  </a:lnTo>
                  <a:lnTo>
                    <a:pt x="145" y="16"/>
                  </a:lnTo>
                  <a:lnTo>
                    <a:pt x="122" y="0"/>
                  </a:lnTo>
                  <a:lnTo>
                    <a:pt x="98" y="0"/>
                  </a:lnTo>
                  <a:lnTo>
                    <a:pt x="74" y="16"/>
                  </a:lnTo>
                  <a:lnTo>
                    <a:pt x="58" y="16"/>
                  </a:lnTo>
                  <a:lnTo>
                    <a:pt x="40" y="16"/>
                  </a:lnTo>
                  <a:lnTo>
                    <a:pt x="33" y="0"/>
                  </a:lnTo>
                  <a:lnTo>
                    <a:pt x="17" y="0"/>
                  </a:lnTo>
                  <a:lnTo>
                    <a:pt x="8" y="8"/>
                  </a:lnTo>
                  <a:lnTo>
                    <a:pt x="0" y="25"/>
                  </a:lnTo>
                  <a:lnTo>
                    <a:pt x="8" y="25"/>
                  </a:lnTo>
                  <a:lnTo>
                    <a:pt x="8" y="32"/>
                  </a:lnTo>
                  <a:lnTo>
                    <a:pt x="25" y="16"/>
                  </a:lnTo>
                  <a:lnTo>
                    <a:pt x="40" y="16"/>
                  </a:lnTo>
                  <a:lnTo>
                    <a:pt x="49" y="25"/>
                  </a:lnTo>
                  <a:lnTo>
                    <a:pt x="40" y="25"/>
                  </a:lnTo>
                  <a:lnTo>
                    <a:pt x="40" y="32"/>
                  </a:lnTo>
                  <a:lnTo>
                    <a:pt x="17" y="32"/>
                  </a:lnTo>
                  <a:lnTo>
                    <a:pt x="8" y="41"/>
                  </a:lnTo>
                  <a:lnTo>
                    <a:pt x="8" y="48"/>
                  </a:lnTo>
                  <a:lnTo>
                    <a:pt x="17" y="41"/>
                  </a:lnTo>
                  <a:lnTo>
                    <a:pt x="17" y="48"/>
                  </a:lnTo>
                  <a:lnTo>
                    <a:pt x="8" y="57"/>
                  </a:lnTo>
                  <a:lnTo>
                    <a:pt x="8" y="65"/>
                  </a:lnTo>
                  <a:lnTo>
                    <a:pt x="17" y="73"/>
                  </a:lnTo>
                  <a:lnTo>
                    <a:pt x="25" y="81"/>
                  </a:lnTo>
                  <a:lnTo>
                    <a:pt x="33" y="81"/>
                  </a:lnTo>
                  <a:lnTo>
                    <a:pt x="33" y="90"/>
                  </a:lnTo>
                  <a:lnTo>
                    <a:pt x="49" y="97"/>
                  </a:lnTo>
                  <a:lnTo>
                    <a:pt x="65" y="90"/>
                  </a:lnTo>
                  <a:lnTo>
                    <a:pt x="74" y="90"/>
                  </a:lnTo>
                  <a:lnTo>
                    <a:pt x="90" y="97"/>
                  </a:lnTo>
                  <a:lnTo>
                    <a:pt x="98" y="97"/>
                  </a:lnTo>
                  <a:lnTo>
                    <a:pt x="114" y="90"/>
                  </a:lnTo>
                  <a:lnTo>
                    <a:pt x="130" y="90"/>
                  </a:lnTo>
                  <a:lnTo>
                    <a:pt x="130" y="97"/>
                  </a:lnTo>
                  <a:lnTo>
                    <a:pt x="139" y="97"/>
                  </a:lnTo>
                  <a:lnTo>
                    <a:pt x="139" y="90"/>
                  </a:lnTo>
                  <a:lnTo>
                    <a:pt x="164" y="81"/>
                  </a:lnTo>
                  <a:lnTo>
                    <a:pt x="170" y="90"/>
                  </a:lnTo>
                  <a:lnTo>
                    <a:pt x="195" y="81"/>
                  </a:lnTo>
                  <a:lnTo>
                    <a:pt x="219" y="81"/>
                  </a:lnTo>
                  <a:lnTo>
                    <a:pt x="219" y="73"/>
                  </a:lnTo>
                  <a:lnTo>
                    <a:pt x="244" y="81"/>
                  </a:lnTo>
                  <a:lnTo>
                    <a:pt x="236" y="41"/>
                  </a:lnTo>
                  <a:lnTo>
                    <a:pt x="244"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1" name="Freeform 60"/>
            <p:cNvSpPr>
              <a:spLocks/>
            </p:cNvSpPr>
            <p:nvPr/>
          </p:nvSpPr>
          <p:spPr bwMode="gray">
            <a:xfrm>
              <a:off x="2447038" y="4676546"/>
              <a:ext cx="198357" cy="1284691"/>
            </a:xfrm>
            <a:custGeom>
              <a:avLst/>
              <a:gdLst>
                <a:gd name="T0" fmla="*/ 96187299 w 107"/>
                <a:gd name="T1" fmla="*/ 0 h 583"/>
                <a:gd name="T2" fmla="*/ 104397945 w 107"/>
                <a:gd name="T3" fmla="*/ 33722640 h 583"/>
                <a:gd name="T4" fmla="*/ 124339168 w 107"/>
                <a:gd name="T5" fmla="*/ 75876449 h 583"/>
                <a:gd name="T6" fmla="*/ 104397945 w 107"/>
                <a:gd name="T7" fmla="*/ 102222185 h 583"/>
                <a:gd name="T8" fmla="*/ 96187299 w 107"/>
                <a:gd name="T9" fmla="*/ 153859407 h 583"/>
                <a:gd name="T10" fmla="*/ 84456722 w 107"/>
                <a:gd name="T11" fmla="*/ 239220248 h 583"/>
                <a:gd name="T12" fmla="*/ 77419026 w 107"/>
                <a:gd name="T13" fmla="*/ 282427360 h 583"/>
                <a:gd name="T14" fmla="*/ 66861382 w 107"/>
                <a:gd name="T15" fmla="*/ 324581153 h 583"/>
                <a:gd name="T16" fmla="*/ 56304837 w 107"/>
                <a:gd name="T17" fmla="*/ 376218343 h 583"/>
                <a:gd name="T18" fmla="*/ 56304837 w 107"/>
                <a:gd name="T19" fmla="*/ 426803306 h 583"/>
                <a:gd name="T20" fmla="*/ 66861382 w 107"/>
                <a:gd name="T21" fmla="*/ 436287730 h 583"/>
                <a:gd name="T22" fmla="*/ 48093108 w 107"/>
                <a:gd name="T23" fmla="*/ 484764130 h 583"/>
                <a:gd name="T24" fmla="*/ 37536564 w 107"/>
                <a:gd name="T25" fmla="*/ 529024432 h 583"/>
                <a:gd name="T26" fmla="*/ 37536564 w 107"/>
                <a:gd name="T27" fmla="*/ 554317041 h 583"/>
                <a:gd name="T28" fmla="*/ 48093108 w 107"/>
                <a:gd name="T29" fmla="*/ 571178353 h 583"/>
                <a:gd name="T30" fmla="*/ 84456722 w 107"/>
                <a:gd name="T31" fmla="*/ 580662777 h 583"/>
                <a:gd name="T32" fmla="*/ 104397945 w 107"/>
                <a:gd name="T33" fmla="*/ 589092920 h 583"/>
                <a:gd name="T34" fmla="*/ 77419026 w 107"/>
                <a:gd name="T35" fmla="*/ 596469808 h 583"/>
                <a:gd name="T36" fmla="*/ 66861382 w 107"/>
                <a:gd name="T37" fmla="*/ 613331120 h 583"/>
                <a:gd name="T38" fmla="*/ 66861382 w 107"/>
                <a:gd name="T39" fmla="*/ 605954232 h 583"/>
                <a:gd name="T40" fmla="*/ 48093108 w 107"/>
                <a:gd name="T41" fmla="*/ 605954232 h 583"/>
                <a:gd name="T42" fmla="*/ 37536564 w 107"/>
                <a:gd name="T43" fmla="*/ 589092920 h 583"/>
                <a:gd name="T44" fmla="*/ 19941231 w 107"/>
                <a:gd name="T45" fmla="*/ 580662777 h 583"/>
                <a:gd name="T46" fmla="*/ 9383599 w 107"/>
                <a:gd name="T47" fmla="*/ 580662777 h 583"/>
                <a:gd name="T48" fmla="*/ 19941231 w 107"/>
                <a:gd name="T49" fmla="*/ 562747184 h 583"/>
                <a:gd name="T50" fmla="*/ 19941231 w 107"/>
                <a:gd name="T51" fmla="*/ 562747184 h 583"/>
                <a:gd name="T52" fmla="*/ 19941231 w 107"/>
                <a:gd name="T53" fmla="*/ 562747184 h 583"/>
                <a:gd name="T54" fmla="*/ 19941231 w 107"/>
                <a:gd name="T55" fmla="*/ 537455601 h 583"/>
                <a:gd name="T56" fmla="*/ 0 w 107"/>
                <a:gd name="T57" fmla="*/ 529024432 h 583"/>
                <a:gd name="T58" fmla="*/ 9383599 w 107"/>
                <a:gd name="T59" fmla="*/ 495301808 h 583"/>
                <a:gd name="T60" fmla="*/ 19941231 w 107"/>
                <a:gd name="T61" fmla="*/ 502678696 h 583"/>
                <a:gd name="T62" fmla="*/ 9383599 w 107"/>
                <a:gd name="T63" fmla="*/ 468956072 h 583"/>
                <a:gd name="T64" fmla="*/ 9383599 w 107"/>
                <a:gd name="T65" fmla="*/ 452094760 h 583"/>
                <a:gd name="T66" fmla="*/ 19941231 w 107"/>
                <a:gd name="T67" fmla="*/ 426803306 h 583"/>
                <a:gd name="T68" fmla="*/ 26978928 w 107"/>
                <a:gd name="T69" fmla="*/ 436287730 h 583"/>
                <a:gd name="T70" fmla="*/ 48093108 w 107"/>
                <a:gd name="T71" fmla="*/ 376218343 h 583"/>
                <a:gd name="T72" fmla="*/ 26978928 w 107"/>
                <a:gd name="T73" fmla="*/ 366733920 h 583"/>
                <a:gd name="T74" fmla="*/ 37536564 w 107"/>
                <a:gd name="T75" fmla="*/ 331958041 h 583"/>
                <a:gd name="T76" fmla="*/ 37536564 w 107"/>
                <a:gd name="T77" fmla="*/ 298235417 h 583"/>
                <a:gd name="T78" fmla="*/ 56304837 w 107"/>
                <a:gd name="T79" fmla="*/ 196013200 h 583"/>
                <a:gd name="T80" fmla="*/ 66861382 w 107"/>
                <a:gd name="T81" fmla="*/ 161236295 h 583"/>
                <a:gd name="T82" fmla="*/ 77419026 w 107"/>
                <a:gd name="T83" fmla="*/ 75876449 h 583"/>
                <a:gd name="T84" fmla="*/ 77419026 w 107"/>
                <a:gd name="T85" fmla="*/ 7376890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
                <a:gd name="T130" fmla="*/ 0 h 583"/>
                <a:gd name="T131" fmla="*/ 107 w 107"/>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 h="583">
                  <a:moveTo>
                    <a:pt x="66" y="7"/>
                  </a:moveTo>
                  <a:lnTo>
                    <a:pt x="82" y="0"/>
                  </a:lnTo>
                  <a:lnTo>
                    <a:pt x="89" y="24"/>
                  </a:lnTo>
                  <a:lnTo>
                    <a:pt x="89" y="32"/>
                  </a:lnTo>
                  <a:lnTo>
                    <a:pt x="97" y="72"/>
                  </a:lnTo>
                  <a:lnTo>
                    <a:pt x="106" y="72"/>
                  </a:lnTo>
                  <a:lnTo>
                    <a:pt x="106" y="90"/>
                  </a:lnTo>
                  <a:lnTo>
                    <a:pt x="89" y="97"/>
                  </a:lnTo>
                  <a:lnTo>
                    <a:pt x="97" y="121"/>
                  </a:lnTo>
                  <a:lnTo>
                    <a:pt x="82" y="146"/>
                  </a:lnTo>
                  <a:lnTo>
                    <a:pt x="66" y="193"/>
                  </a:lnTo>
                  <a:lnTo>
                    <a:pt x="72" y="227"/>
                  </a:lnTo>
                  <a:lnTo>
                    <a:pt x="66" y="252"/>
                  </a:lnTo>
                  <a:lnTo>
                    <a:pt x="66" y="268"/>
                  </a:lnTo>
                  <a:lnTo>
                    <a:pt x="57" y="275"/>
                  </a:lnTo>
                  <a:lnTo>
                    <a:pt x="57" y="308"/>
                  </a:lnTo>
                  <a:lnTo>
                    <a:pt x="48" y="323"/>
                  </a:lnTo>
                  <a:lnTo>
                    <a:pt x="48" y="357"/>
                  </a:lnTo>
                  <a:lnTo>
                    <a:pt x="48" y="373"/>
                  </a:lnTo>
                  <a:lnTo>
                    <a:pt x="48" y="405"/>
                  </a:lnTo>
                  <a:lnTo>
                    <a:pt x="57" y="405"/>
                  </a:lnTo>
                  <a:lnTo>
                    <a:pt x="57" y="414"/>
                  </a:lnTo>
                  <a:lnTo>
                    <a:pt x="48" y="445"/>
                  </a:lnTo>
                  <a:lnTo>
                    <a:pt x="41" y="460"/>
                  </a:lnTo>
                  <a:lnTo>
                    <a:pt x="41" y="477"/>
                  </a:lnTo>
                  <a:lnTo>
                    <a:pt x="32" y="502"/>
                  </a:lnTo>
                  <a:lnTo>
                    <a:pt x="32" y="519"/>
                  </a:lnTo>
                  <a:lnTo>
                    <a:pt x="32" y="526"/>
                  </a:lnTo>
                  <a:lnTo>
                    <a:pt x="41" y="519"/>
                  </a:lnTo>
                  <a:lnTo>
                    <a:pt x="41" y="542"/>
                  </a:lnTo>
                  <a:lnTo>
                    <a:pt x="48" y="551"/>
                  </a:lnTo>
                  <a:lnTo>
                    <a:pt x="72" y="551"/>
                  </a:lnTo>
                  <a:lnTo>
                    <a:pt x="89" y="551"/>
                  </a:lnTo>
                  <a:lnTo>
                    <a:pt x="89" y="559"/>
                  </a:lnTo>
                  <a:lnTo>
                    <a:pt x="82" y="559"/>
                  </a:lnTo>
                  <a:lnTo>
                    <a:pt x="66" y="566"/>
                  </a:lnTo>
                  <a:lnTo>
                    <a:pt x="66" y="582"/>
                  </a:lnTo>
                  <a:lnTo>
                    <a:pt x="57" y="582"/>
                  </a:lnTo>
                  <a:lnTo>
                    <a:pt x="48" y="575"/>
                  </a:lnTo>
                  <a:lnTo>
                    <a:pt x="57" y="575"/>
                  </a:lnTo>
                  <a:lnTo>
                    <a:pt x="57" y="566"/>
                  </a:lnTo>
                  <a:lnTo>
                    <a:pt x="41" y="575"/>
                  </a:lnTo>
                  <a:lnTo>
                    <a:pt x="32" y="566"/>
                  </a:lnTo>
                  <a:lnTo>
                    <a:pt x="32" y="559"/>
                  </a:lnTo>
                  <a:lnTo>
                    <a:pt x="23" y="559"/>
                  </a:lnTo>
                  <a:lnTo>
                    <a:pt x="17" y="551"/>
                  </a:lnTo>
                  <a:lnTo>
                    <a:pt x="17" y="559"/>
                  </a:lnTo>
                  <a:lnTo>
                    <a:pt x="8" y="551"/>
                  </a:lnTo>
                  <a:lnTo>
                    <a:pt x="8" y="542"/>
                  </a:lnTo>
                  <a:lnTo>
                    <a:pt x="17" y="534"/>
                  </a:lnTo>
                  <a:lnTo>
                    <a:pt x="17" y="526"/>
                  </a:lnTo>
                  <a:lnTo>
                    <a:pt x="17" y="534"/>
                  </a:lnTo>
                  <a:lnTo>
                    <a:pt x="8" y="542"/>
                  </a:lnTo>
                  <a:lnTo>
                    <a:pt x="17" y="534"/>
                  </a:lnTo>
                  <a:lnTo>
                    <a:pt x="17" y="526"/>
                  </a:lnTo>
                  <a:lnTo>
                    <a:pt x="17" y="510"/>
                  </a:lnTo>
                  <a:lnTo>
                    <a:pt x="8" y="510"/>
                  </a:lnTo>
                  <a:lnTo>
                    <a:pt x="0" y="502"/>
                  </a:lnTo>
                  <a:lnTo>
                    <a:pt x="0" y="494"/>
                  </a:lnTo>
                  <a:lnTo>
                    <a:pt x="8" y="470"/>
                  </a:lnTo>
                  <a:lnTo>
                    <a:pt x="8" y="460"/>
                  </a:lnTo>
                  <a:lnTo>
                    <a:pt x="17" y="477"/>
                  </a:lnTo>
                  <a:lnTo>
                    <a:pt x="23" y="454"/>
                  </a:lnTo>
                  <a:lnTo>
                    <a:pt x="8" y="445"/>
                  </a:lnTo>
                  <a:lnTo>
                    <a:pt x="0" y="445"/>
                  </a:lnTo>
                  <a:lnTo>
                    <a:pt x="8" y="429"/>
                  </a:lnTo>
                  <a:lnTo>
                    <a:pt x="17" y="429"/>
                  </a:lnTo>
                  <a:lnTo>
                    <a:pt x="17" y="405"/>
                  </a:lnTo>
                  <a:lnTo>
                    <a:pt x="23" y="395"/>
                  </a:lnTo>
                  <a:lnTo>
                    <a:pt x="23" y="414"/>
                  </a:lnTo>
                  <a:lnTo>
                    <a:pt x="41" y="364"/>
                  </a:lnTo>
                  <a:lnTo>
                    <a:pt x="41" y="357"/>
                  </a:lnTo>
                  <a:lnTo>
                    <a:pt x="32" y="357"/>
                  </a:lnTo>
                  <a:lnTo>
                    <a:pt x="23" y="348"/>
                  </a:lnTo>
                  <a:lnTo>
                    <a:pt x="23" y="323"/>
                  </a:lnTo>
                  <a:lnTo>
                    <a:pt x="32" y="315"/>
                  </a:lnTo>
                  <a:lnTo>
                    <a:pt x="23" y="292"/>
                  </a:lnTo>
                  <a:lnTo>
                    <a:pt x="32" y="283"/>
                  </a:lnTo>
                  <a:lnTo>
                    <a:pt x="57" y="209"/>
                  </a:lnTo>
                  <a:lnTo>
                    <a:pt x="48" y="186"/>
                  </a:lnTo>
                  <a:lnTo>
                    <a:pt x="57" y="171"/>
                  </a:lnTo>
                  <a:lnTo>
                    <a:pt x="57" y="153"/>
                  </a:lnTo>
                  <a:lnTo>
                    <a:pt x="66" y="121"/>
                  </a:lnTo>
                  <a:lnTo>
                    <a:pt x="66" y="72"/>
                  </a:lnTo>
                  <a:lnTo>
                    <a:pt x="72" y="49"/>
                  </a:lnTo>
                  <a:lnTo>
                    <a:pt x="66"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2" name="Freeform 61"/>
            <p:cNvSpPr>
              <a:spLocks/>
            </p:cNvSpPr>
            <p:nvPr/>
          </p:nvSpPr>
          <p:spPr bwMode="gray">
            <a:xfrm>
              <a:off x="2487798" y="5910131"/>
              <a:ext cx="127709" cy="143122"/>
            </a:xfrm>
            <a:custGeom>
              <a:avLst/>
              <a:gdLst>
                <a:gd name="T0" fmla="*/ 81850459 w 67"/>
                <a:gd name="T1" fmla="*/ 52096086 h 64"/>
                <a:gd name="T2" fmla="*/ 81850459 w 67"/>
                <a:gd name="T3" fmla="*/ 0 h 64"/>
                <a:gd name="T4" fmla="*/ 60768381 w 67"/>
                <a:gd name="T5" fmla="*/ 7597823 h 64"/>
                <a:gd name="T6" fmla="*/ 60768381 w 67"/>
                <a:gd name="T7" fmla="*/ 24962491 h 64"/>
                <a:gd name="T8" fmla="*/ 53327129 w 67"/>
                <a:gd name="T9" fmla="*/ 34731424 h 64"/>
                <a:gd name="T10" fmla="*/ 42165252 w 67"/>
                <a:gd name="T11" fmla="*/ 34731424 h 64"/>
                <a:gd name="T12" fmla="*/ 11161881 w 67"/>
                <a:gd name="T13" fmla="*/ 17365712 h 64"/>
                <a:gd name="T14" fmla="*/ 0 w 67"/>
                <a:gd name="T15" fmla="*/ 24962491 h 64"/>
                <a:gd name="T16" fmla="*/ 11161881 w 67"/>
                <a:gd name="T17" fmla="*/ 34731424 h 64"/>
                <a:gd name="T18" fmla="*/ 22322649 w 67"/>
                <a:gd name="T19" fmla="*/ 34731424 h 64"/>
                <a:gd name="T20" fmla="*/ 22322649 w 67"/>
                <a:gd name="T21" fmla="*/ 43413755 h 64"/>
                <a:gd name="T22" fmla="*/ 31004480 w 67"/>
                <a:gd name="T23" fmla="*/ 43413755 h 64"/>
                <a:gd name="T24" fmla="*/ 31004480 w 67"/>
                <a:gd name="T25" fmla="*/ 52096086 h 64"/>
                <a:gd name="T26" fmla="*/ 53327129 w 67"/>
                <a:gd name="T27" fmla="*/ 61863969 h 64"/>
                <a:gd name="T28" fmla="*/ 60768381 w 67"/>
                <a:gd name="T29" fmla="*/ 61863969 h 64"/>
                <a:gd name="T30" fmla="*/ 73169741 w 67"/>
                <a:gd name="T31" fmla="*/ 68376254 h 64"/>
                <a:gd name="T32" fmla="*/ 81850459 w 67"/>
                <a:gd name="T33" fmla="*/ 52096086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64"/>
                <a:gd name="T53" fmla="*/ 67 w 67"/>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64">
                  <a:moveTo>
                    <a:pt x="66" y="48"/>
                  </a:moveTo>
                  <a:lnTo>
                    <a:pt x="66" y="0"/>
                  </a:lnTo>
                  <a:lnTo>
                    <a:pt x="49" y="7"/>
                  </a:lnTo>
                  <a:lnTo>
                    <a:pt x="49" y="23"/>
                  </a:lnTo>
                  <a:lnTo>
                    <a:pt x="43" y="32"/>
                  </a:lnTo>
                  <a:lnTo>
                    <a:pt x="34" y="32"/>
                  </a:lnTo>
                  <a:lnTo>
                    <a:pt x="9" y="16"/>
                  </a:lnTo>
                  <a:lnTo>
                    <a:pt x="0" y="23"/>
                  </a:lnTo>
                  <a:lnTo>
                    <a:pt x="9" y="32"/>
                  </a:lnTo>
                  <a:lnTo>
                    <a:pt x="18" y="32"/>
                  </a:lnTo>
                  <a:lnTo>
                    <a:pt x="18" y="40"/>
                  </a:lnTo>
                  <a:lnTo>
                    <a:pt x="25" y="40"/>
                  </a:lnTo>
                  <a:lnTo>
                    <a:pt x="25" y="48"/>
                  </a:lnTo>
                  <a:lnTo>
                    <a:pt x="43" y="57"/>
                  </a:lnTo>
                  <a:lnTo>
                    <a:pt x="49" y="57"/>
                  </a:lnTo>
                  <a:lnTo>
                    <a:pt x="59" y="63"/>
                  </a:lnTo>
                  <a:lnTo>
                    <a:pt x="66"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3" name="Freeform 62"/>
            <p:cNvSpPr>
              <a:spLocks/>
            </p:cNvSpPr>
            <p:nvPr/>
          </p:nvSpPr>
          <p:spPr bwMode="gray">
            <a:xfrm>
              <a:off x="2610069" y="5910131"/>
              <a:ext cx="95104" cy="160156"/>
            </a:xfrm>
            <a:custGeom>
              <a:avLst/>
              <a:gdLst>
                <a:gd name="T0" fmla="*/ 0 w 50"/>
                <a:gd name="T1" fmla="*/ 50143347 h 73"/>
                <a:gd name="T2" fmla="*/ 0 w 50"/>
                <a:gd name="T3" fmla="*/ 0 h 73"/>
                <a:gd name="T4" fmla="*/ 9878925 w 50"/>
                <a:gd name="T5" fmla="*/ 24027106 h 73"/>
                <a:gd name="T6" fmla="*/ 40750287 w 50"/>
                <a:gd name="T7" fmla="*/ 41785785 h 73"/>
                <a:gd name="T8" fmla="*/ 60508128 w 50"/>
                <a:gd name="T9" fmla="*/ 50143347 h 73"/>
                <a:gd name="T10" fmla="*/ 51863795 w 50"/>
                <a:gd name="T11" fmla="*/ 59545477 h 73"/>
                <a:gd name="T12" fmla="*/ 20992437 w 50"/>
                <a:gd name="T13" fmla="*/ 65812883 h 73"/>
                <a:gd name="T14" fmla="*/ 9878925 w 50"/>
                <a:gd name="T15" fmla="*/ 75215029 h 73"/>
                <a:gd name="T16" fmla="*/ 0 w 50"/>
                <a:gd name="T17" fmla="*/ 50143347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73"/>
                <a:gd name="T29" fmla="*/ 50 w 50"/>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73">
                  <a:moveTo>
                    <a:pt x="0" y="48"/>
                  </a:moveTo>
                  <a:lnTo>
                    <a:pt x="0" y="0"/>
                  </a:lnTo>
                  <a:lnTo>
                    <a:pt x="8" y="23"/>
                  </a:lnTo>
                  <a:lnTo>
                    <a:pt x="33" y="40"/>
                  </a:lnTo>
                  <a:lnTo>
                    <a:pt x="49" y="48"/>
                  </a:lnTo>
                  <a:lnTo>
                    <a:pt x="42" y="57"/>
                  </a:lnTo>
                  <a:lnTo>
                    <a:pt x="17" y="63"/>
                  </a:lnTo>
                  <a:lnTo>
                    <a:pt x="8" y="72"/>
                  </a:lnTo>
                  <a:lnTo>
                    <a:pt x="0"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4" name="Freeform 63"/>
            <p:cNvSpPr>
              <a:spLocks/>
            </p:cNvSpPr>
            <p:nvPr/>
          </p:nvSpPr>
          <p:spPr bwMode="gray">
            <a:xfrm>
              <a:off x="2506816" y="4802630"/>
              <a:ext cx="478233" cy="1093863"/>
            </a:xfrm>
            <a:custGeom>
              <a:avLst/>
              <a:gdLst>
                <a:gd name="T0" fmla="*/ 246355714 w 253"/>
                <a:gd name="T1" fmla="*/ 128775765 h 496"/>
                <a:gd name="T2" fmla="*/ 307335647 w 253"/>
                <a:gd name="T3" fmla="*/ 78109785 h 496"/>
                <a:gd name="T4" fmla="*/ 287821756 w 253"/>
                <a:gd name="T5" fmla="*/ 52777292 h 496"/>
                <a:gd name="T6" fmla="*/ 269528239 w 253"/>
                <a:gd name="T7" fmla="*/ 78109785 h 496"/>
                <a:gd name="T8" fmla="*/ 228062197 w 253"/>
                <a:gd name="T9" fmla="*/ 78109785 h 496"/>
                <a:gd name="T10" fmla="*/ 239038307 w 253"/>
                <a:gd name="T11" fmla="*/ 52777292 h 496"/>
                <a:gd name="T12" fmla="*/ 189035658 w 253"/>
                <a:gd name="T13" fmla="*/ 35887948 h 496"/>
                <a:gd name="T14" fmla="*/ 148788816 w 253"/>
                <a:gd name="T15" fmla="*/ 0 h 496"/>
                <a:gd name="T16" fmla="*/ 109762243 w 253"/>
                <a:gd name="T17" fmla="*/ 0 h 496"/>
                <a:gd name="T18" fmla="*/ 90249526 w 253"/>
                <a:gd name="T19" fmla="*/ 35887948 h 496"/>
                <a:gd name="T20" fmla="*/ 79273415 w 253"/>
                <a:gd name="T21" fmla="*/ 68610491 h 496"/>
                <a:gd name="T22" fmla="*/ 41466059 w 253"/>
                <a:gd name="T23" fmla="*/ 144608980 h 496"/>
                <a:gd name="T24" fmla="*/ 41466059 w 253"/>
                <a:gd name="T25" fmla="*/ 206885550 h 496"/>
                <a:gd name="T26" fmla="*/ 30489940 w 253"/>
                <a:gd name="T27" fmla="*/ 231163919 h 496"/>
                <a:gd name="T28" fmla="*/ 19513830 w 253"/>
                <a:gd name="T29" fmla="*/ 281829963 h 496"/>
                <a:gd name="T30" fmla="*/ 19513830 w 253"/>
                <a:gd name="T31" fmla="*/ 334606212 h 496"/>
                <a:gd name="T32" fmla="*/ 30489940 w 253"/>
                <a:gd name="T33" fmla="*/ 368383874 h 496"/>
                <a:gd name="T34" fmla="*/ 19513830 w 253"/>
                <a:gd name="T35" fmla="*/ 410605695 h 496"/>
                <a:gd name="T36" fmla="*/ 10976115 w 253"/>
                <a:gd name="T37" fmla="*/ 444382330 h 496"/>
                <a:gd name="T38" fmla="*/ 0 w 253"/>
                <a:gd name="T39" fmla="*/ 488715448 h 496"/>
                <a:gd name="T40" fmla="*/ 10976115 w 253"/>
                <a:gd name="T41" fmla="*/ 488715448 h 496"/>
                <a:gd name="T42" fmla="*/ 19513830 w 253"/>
                <a:gd name="T43" fmla="*/ 522493110 h 496"/>
                <a:gd name="T44" fmla="*/ 69516487 w 253"/>
                <a:gd name="T45" fmla="*/ 522493110 h 496"/>
                <a:gd name="T46" fmla="*/ 69516487 w 253"/>
                <a:gd name="T47" fmla="*/ 488715448 h 496"/>
                <a:gd name="T48" fmla="*/ 90249526 w 253"/>
                <a:gd name="T49" fmla="*/ 452827517 h 496"/>
                <a:gd name="T50" fmla="*/ 120738353 w 253"/>
                <a:gd name="T51" fmla="*/ 420104989 h 496"/>
                <a:gd name="T52" fmla="*/ 90249526 w 253"/>
                <a:gd name="T53" fmla="*/ 402161537 h 496"/>
                <a:gd name="T54" fmla="*/ 100006436 w 253"/>
                <a:gd name="T55" fmla="*/ 384217057 h 496"/>
                <a:gd name="T56" fmla="*/ 120738353 w 253"/>
                <a:gd name="T57" fmla="*/ 368383874 h 496"/>
                <a:gd name="T58" fmla="*/ 129276064 w 253"/>
                <a:gd name="T59" fmla="*/ 351495557 h 496"/>
                <a:gd name="T60" fmla="*/ 140252175 w 253"/>
                <a:gd name="T61" fmla="*/ 334606212 h 496"/>
                <a:gd name="T62" fmla="*/ 148788816 w 253"/>
                <a:gd name="T63" fmla="*/ 325106918 h 496"/>
                <a:gd name="T64" fmla="*/ 129276064 w 253"/>
                <a:gd name="T65" fmla="*/ 299773415 h 496"/>
                <a:gd name="T66" fmla="*/ 169521837 w 253"/>
                <a:gd name="T67" fmla="*/ 299773415 h 496"/>
                <a:gd name="T68" fmla="*/ 169521837 w 253"/>
                <a:gd name="T69" fmla="*/ 265996716 h 496"/>
                <a:gd name="T70" fmla="*/ 197572265 w 253"/>
                <a:gd name="T71" fmla="*/ 265996716 h 496"/>
                <a:gd name="T72" fmla="*/ 257331824 w 253"/>
                <a:gd name="T73" fmla="*/ 231163919 h 496"/>
                <a:gd name="T74" fmla="*/ 246355714 w 253"/>
                <a:gd name="T75" fmla="*/ 213219439 h 496"/>
                <a:gd name="T76" fmla="*/ 228062197 w 253"/>
                <a:gd name="T77" fmla="*/ 197386256 h 4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3"/>
                <a:gd name="T118" fmla="*/ 0 h 496"/>
                <a:gd name="T119" fmla="*/ 253 w 253"/>
                <a:gd name="T120" fmla="*/ 496 h 4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3" h="496">
                  <a:moveTo>
                    <a:pt x="187" y="178"/>
                  </a:moveTo>
                  <a:lnTo>
                    <a:pt x="202" y="122"/>
                  </a:lnTo>
                  <a:lnTo>
                    <a:pt x="236" y="81"/>
                  </a:lnTo>
                  <a:lnTo>
                    <a:pt x="252" y="74"/>
                  </a:lnTo>
                  <a:lnTo>
                    <a:pt x="244" y="50"/>
                  </a:lnTo>
                  <a:lnTo>
                    <a:pt x="236" y="50"/>
                  </a:lnTo>
                  <a:lnTo>
                    <a:pt x="236" y="65"/>
                  </a:lnTo>
                  <a:lnTo>
                    <a:pt x="221" y="74"/>
                  </a:lnTo>
                  <a:lnTo>
                    <a:pt x="211" y="81"/>
                  </a:lnTo>
                  <a:lnTo>
                    <a:pt x="187" y="74"/>
                  </a:lnTo>
                  <a:lnTo>
                    <a:pt x="196" y="57"/>
                  </a:lnTo>
                  <a:lnTo>
                    <a:pt x="196" y="50"/>
                  </a:lnTo>
                  <a:lnTo>
                    <a:pt x="179" y="34"/>
                  </a:lnTo>
                  <a:lnTo>
                    <a:pt x="155" y="34"/>
                  </a:lnTo>
                  <a:lnTo>
                    <a:pt x="139" y="10"/>
                  </a:lnTo>
                  <a:lnTo>
                    <a:pt x="122" y="0"/>
                  </a:lnTo>
                  <a:lnTo>
                    <a:pt x="115" y="10"/>
                  </a:lnTo>
                  <a:lnTo>
                    <a:pt x="90" y="0"/>
                  </a:lnTo>
                  <a:lnTo>
                    <a:pt x="74" y="16"/>
                  </a:lnTo>
                  <a:lnTo>
                    <a:pt x="74" y="34"/>
                  </a:lnTo>
                  <a:lnTo>
                    <a:pt x="57" y="41"/>
                  </a:lnTo>
                  <a:lnTo>
                    <a:pt x="65" y="65"/>
                  </a:lnTo>
                  <a:lnTo>
                    <a:pt x="50" y="90"/>
                  </a:lnTo>
                  <a:lnTo>
                    <a:pt x="34" y="137"/>
                  </a:lnTo>
                  <a:lnTo>
                    <a:pt x="40" y="171"/>
                  </a:lnTo>
                  <a:lnTo>
                    <a:pt x="34" y="196"/>
                  </a:lnTo>
                  <a:lnTo>
                    <a:pt x="34" y="212"/>
                  </a:lnTo>
                  <a:lnTo>
                    <a:pt x="25" y="219"/>
                  </a:lnTo>
                  <a:lnTo>
                    <a:pt x="25" y="252"/>
                  </a:lnTo>
                  <a:lnTo>
                    <a:pt x="16" y="267"/>
                  </a:lnTo>
                  <a:lnTo>
                    <a:pt x="16" y="301"/>
                  </a:lnTo>
                  <a:lnTo>
                    <a:pt x="16" y="317"/>
                  </a:lnTo>
                  <a:lnTo>
                    <a:pt x="16" y="349"/>
                  </a:lnTo>
                  <a:lnTo>
                    <a:pt x="25" y="349"/>
                  </a:lnTo>
                  <a:lnTo>
                    <a:pt x="25" y="358"/>
                  </a:lnTo>
                  <a:lnTo>
                    <a:pt x="16" y="389"/>
                  </a:lnTo>
                  <a:lnTo>
                    <a:pt x="9" y="404"/>
                  </a:lnTo>
                  <a:lnTo>
                    <a:pt x="9" y="421"/>
                  </a:lnTo>
                  <a:lnTo>
                    <a:pt x="0" y="446"/>
                  </a:lnTo>
                  <a:lnTo>
                    <a:pt x="0" y="463"/>
                  </a:lnTo>
                  <a:lnTo>
                    <a:pt x="0" y="470"/>
                  </a:lnTo>
                  <a:lnTo>
                    <a:pt x="9" y="463"/>
                  </a:lnTo>
                  <a:lnTo>
                    <a:pt x="9" y="486"/>
                  </a:lnTo>
                  <a:lnTo>
                    <a:pt x="16" y="495"/>
                  </a:lnTo>
                  <a:lnTo>
                    <a:pt x="40" y="495"/>
                  </a:lnTo>
                  <a:lnTo>
                    <a:pt x="57" y="495"/>
                  </a:lnTo>
                  <a:lnTo>
                    <a:pt x="50" y="470"/>
                  </a:lnTo>
                  <a:lnTo>
                    <a:pt x="57" y="463"/>
                  </a:lnTo>
                  <a:lnTo>
                    <a:pt x="65" y="454"/>
                  </a:lnTo>
                  <a:lnTo>
                    <a:pt x="74" y="429"/>
                  </a:lnTo>
                  <a:lnTo>
                    <a:pt x="99" y="414"/>
                  </a:lnTo>
                  <a:lnTo>
                    <a:pt x="99" y="398"/>
                  </a:lnTo>
                  <a:lnTo>
                    <a:pt x="90" y="398"/>
                  </a:lnTo>
                  <a:lnTo>
                    <a:pt x="74" y="381"/>
                  </a:lnTo>
                  <a:lnTo>
                    <a:pt x="74" y="373"/>
                  </a:lnTo>
                  <a:lnTo>
                    <a:pt x="82" y="364"/>
                  </a:lnTo>
                  <a:lnTo>
                    <a:pt x="99" y="358"/>
                  </a:lnTo>
                  <a:lnTo>
                    <a:pt x="99" y="349"/>
                  </a:lnTo>
                  <a:lnTo>
                    <a:pt x="106" y="349"/>
                  </a:lnTo>
                  <a:lnTo>
                    <a:pt x="106" y="333"/>
                  </a:lnTo>
                  <a:lnTo>
                    <a:pt x="115" y="324"/>
                  </a:lnTo>
                  <a:lnTo>
                    <a:pt x="115" y="317"/>
                  </a:lnTo>
                  <a:lnTo>
                    <a:pt x="122" y="317"/>
                  </a:lnTo>
                  <a:lnTo>
                    <a:pt x="122" y="308"/>
                  </a:lnTo>
                  <a:lnTo>
                    <a:pt x="106" y="308"/>
                  </a:lnTo>
                  <a:lnTo>
                    <a:pt x="106" y="284"/>
                  </a:lnTo>
                  <a:lnTo>
                    <a:pt x="122" y="292"/>
                  </a:lnTo>
                  <a:lnTo>
                    <a:pt x="139" y="284"/>
                  </a:lnTo>
                  <a:lnTo>
                    <a:pt x="147" y="259"/>
                  </a:lnTo>
                  <a:lnTo>
                    <a:pt x="139" y="252"/>
                  </a:lnTo>
                  <a:lnTo>
                    <a:pt x="147" y="252"/>
                  </a:lnTo>
                  <a:lnTo>
                    <a:pt x="162" y="252"/>
                  </a:lnTo>
                  <a:lnTo>
                    <a:pt x="202" y="243"/>
                  </a:lnTo>
                  <a:lnTo>
                    <a:pt x="211" y="219"/>
                  </a:lnTo>
                  <a:lnTo>
                    <a:pt x="211" y="212"/>
                  </a:lnTo>
                  <a:lnTo>
                    <a:pt x="202" y="202"/>
                  </a:lnTo>
                  <a:lnTo>
                    <a:pt x="202" y="196"/>
                  </a:lnTo>
                  <a:lnTo>
                    <a:pt x="187" y="187"/>
                  </a:lnTo>
                  <a:lnTo>
                    <a:pt x="187" y="1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5" name="Freeform 64"/>
            <p:cNvSpPr>
              <a:spLocks/>
            </p:cNvSpPr>
            <p:nvPr/>
          </p:nvSpPr>
          <p:spPr bwMode="gray">
            <a:xfrm>
              <a:off x="2797560" y="5859014"/>
              <a:ext cx="78799" cy="54522"/>
            </a:xfrm>
            <a:custGeom>
              <a:avLst/>
              <a:gdLst>
                <a:gd name="T0" fmla="*/ 0 w 42"/>
                <a:gd name="T1" fmla="*/ 7634654 h 26"/>
                <a:gd name="T2" fmla="*/ 19224155 w 42"/>
                <a:gd name="T3" fmla="*/ 16224741 h 26"/>
                <a:gd name="T4" fmla="*/ 28836228 w 42"/>
                <a:gd name="T5" fmla="*/ 23859393 h 26"/>
                <a:gd name="T6" fmla="*/ 49262852 w 42"/>
                <a:gd name="T7" fmla="*/ 7634654 h 26"/>
                <a:gd name="T8" fmla="*/ 49262852 w 42"/>
                <a:gd name="T9" fmla="*/ 0 h 26"/>
                <a:gd name="T10" fmla="*/ 19224155 w 42"/>
                <a:gd name="T11" fmla="*/ 0 h 26"/>
                <a:gd name="T12" fmla="*/ 8410703 w 42"/>
                <a:gd name="T13" fmla="*/ 0 h 26"/>
                <a:gd name="T14" fmla="*/ 0 w 42"/>
                <a:gd name="T15" fmla="*/ 7634654 h 26"/>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6"/>
                <a:gd name="T26" fmla="*/ 42 w 4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6">
                  <a:moveTo>
                    <a:pt x="0" y="8"/>
                  </a:moveTo>
                  <a:lnTo>
                    <a:pt x="16" y="17"/>
                  </a:lnTo>
                  <a:lnTo>
                    <a:pt x="24" y="25"/>
                  </a:lnTo>
                  <a:lnTo>
                    <a:pt x="41" y="8"/>
                  </a:lnTo>
                  <a:lnTo>
                    <a:pt x="41" y="0"/>
                  </a:lnTo>
                  <a:lnTo>
                    <a:pt x="16" y="0"/>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6" name="Freeform 65"/>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7" name="Freeform 66"/>
            <p:cNvSpPr>
              <a:spLocks/>
            </p:cNvSpPr>
            <p:nvPr/>
          </p:nvSpPr>
          <p:spPr bwMode="gray">
            <a:xfrm>
              <a:off x="2506816" y="2914776"/>
              <a:ext cx="48910" cy="37485"/>
            </a:xfrm>
            <a:custGeom>
              <a:avLst/>
              <a:gdLst>
                <a:gd name="T0" fmla="*/ 0 w 26"/>
                <a:gd name="T1" fmla="*/ 16883640 h 17"/>
                <a:gd name="T2" fmla="*/ 10870591 w 26"/>
                <a:gd name="T3" fmla="*/ 16883640 h 17"/>
                <a:gd name="T4" fmla="*/ 30197180 w 26"/>
                <a:gd name="T5" fmla="*/ 0 h 17"/>
                <a:gd name="T6" fmla="*/ 19326594 w 26"/>
                <a:gd name="T7" fmla="*/ 0 h 17"/>
                <a:gd name="T8" fmla="*/ 0 w 26"/>
                <a:gd name="T9" fmla="*/ 1688364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16"/>
                  </a:moveTo>
                  <a:lnTo>
                    <a:pt x="9" y="16"/>
                  </a:lnTo>
                  <a:lnTo>
                    <a:pt x="25" y="0"/>
                  </a:lnTo>
                  <a:lnTo>
                    <a:pt x="16"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8" name="Freeform 67"/>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69" name="Freeform 68"/>
            <p:cNvSpPr>
              <a:spLocks/>
            </p:cNvSpPr>
            <p:nvPr/>
          </p:nvSpPr>
          <p:spPr bwMode="gray">
            <a:xfrm>
              <a:off x="2721479" y="2560379"/>
              <a:ext cx="65213" cy="40890"/>
            </a:xfrm>
            <a:custGeom>
              <a:avLst/>
              <a:gdLst>
                <a:gd name="T0" fmla="*/ 0 w 33"/>
                <a:gd name="T1" fmla="*/ 0 h 18"/>
                <a:gd name="T2" fmla="*/ 21327917 w 33"/>
                <a:gd name="T3" fmla="*/ 19041534 h 18"/>
                <a:gd name="T4" fmla="*/ 42654680 w 33"/>
                <a:gd name="T5" fmla="*/ 19041534 h 18"/>
                <a:gd name="T6" fmla="*/ 21327917 w 33"/>
                <a:gd name="T7" fmla="*/ 10080625 h 18"/>
                <a:gd name="T8" fmla="*/ 0 w 33"/>
                <a:gd name="T9" fmla="*/ 0 h 18"/>
                <a:gd name="T10" fmla="*/ 0 60000 65536"/>
                <a:gd name="T11" fmla="*/ 0 60000 65536"/>
                <a:gd name="T12" fmla="*/ 0 60000 65536"/>
                <a:gd name="T13" fmla="*/ 0 60000 65536"/>
                <a:gd name="T14" fmla="*/ 0 60000 65536"/>
                <a:gd name="T15" fmla="*/ 0 w 33"/>
                <a:gd name="T16" fmla="*/ 0 h 18"/>
                <a:gd name="T17" fmla="*/ 33 w 33"/>
                <a:gd name="T18" fmla="*/ 18 h 18"/>
              </a:gdLst>
              <a:ahLst/>
              <a:cxnLst>
                <a:cxn ang="T10">
                  <a:pos x="T0" y="T1"/>
                </a:cxn>
                <a:cxn ang="T11">
                  <a:pos x="T2" y="T3"/>
                </a:cxn>
                <a:cxn ang="T12">
                  <a:pos x="T4" y="T5"/>
                </a:cxn>
                <a:cxn ang="T13">
                  <a:pos x="T6" y="T7"/>
                </a:cxn>
                <a:cxn ang="T14">
                  <a:pos x="T8" y="T9"/>
                </a:cxn>
              </a:cxnLst>
              <a:rect l="T15" t="T16" r="T17" b="T18"/>
              <a:pathLst>
                <a:path w="33" h="18">
                  <a:moveTo>
                    <a:pt x="0" y="0"/>
                  </a:moveTo>
                  <a:lnTo>
                    <a:pt x="16" y="17"/>
                  </a:lnTo>
                  <a:lnTo>
                    <a:pt x="32" y="17"/>
                  </a:lnTo>
                  <a:lnTo>
                    <a:pt x="16" y="9"/>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0" name="Freeform 69"/>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1" name="Freeform 70"/>
            <p:cNvSpPr>
              <a:spLocks/>
            </p:cNvSpPr>
            <p:nvPr/>
          </p:nvSpPr>
          <p:spPr bwMode="gray">
            <a:xfrm>
              <a:off x="2721479" y="2686468"/>
              <a:ext cx="65213" cy="54522"/>
            </a:xfrm>
            <a:custGeom>
              <a:avLst/>
              <a:gdLst>
                <a:gd name="T0" fmla="*/ 0 w 33"/>
                <a:gd name="T1" fmla="*/ 8258047 h 25"/>
                <a:gd name="T2" fmla="*/ 31991294 w 33"/>
                <a:gd name="T3" fmla="*/ 24774144 h 25"/>
                <a:gd name="T4" fmla="*/ 31991294 w 33"/>
                <a:gd name="T5" fmla="*/ 15483839 h 25"/>
                <a:gd name="T6" fmla="*/ 42654680 w 33"/>
                <a:gd name="T7" fmla="*/ 8258047 h 25"/>
                <a:gd name="T8" fmla="*/ 21327917 w 33"/>
                <a:gd name="T9" fmla="*/ 8258047 h 25"/>
                <a:gd name="T10" fmla="*/ 9331034 w 33"/>
                <a:gd name="T11" fmla="*/ 0 h 25"/>
                <a:gd name="T12" fmla="*/ 0 w 33"/>
                <a:gd name="T13" fmla="*/ 8258047 h 25"/>
                <a:gd name="T14" fmla="*/ 0 60000 65536"/>
                <a:gd name="T15" fmla="*/ 0 60000 65536"/>
                <a:gd name="T16" fmla="*/ 0 60000 65536"/>
                <a:gd name="T17" fmla="*/ 0 60000 65536"/>
                <a:gd name="T18" fmla="*/ 0 60000 65536"/>
                <a:gd name="T19" fmla="*/ 0 60000 65536"/>
                <a:gd name="T20" fmla="*/ 0 60000 65536"/>
                <a:gd name="T21" fmla="*/ 0 w 33"/>
                <a:gd name="T22" fmla="*/ 0 h 25"/>
                <a:gd name="T23" fmla="*/ 33 w 3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25">
                  <a:moveTo>
                    <a:pt x="0" y="8"/>
                  </a:moveTo>
                  <a:lnTo>
                    <a:pt x="24" y="24"/>
                  </a:lnTo>
                  <a:lnTo>
                    <a:pt x="24" y="15"/>
                  </a:lnTo>
                  <a:lnTo>
                    <a:pt x="32" y="8"/>
                  </a:lnTo>
                  <a:lnTo>
                    <a:pt x="16" y="8"/>
                  </a:lnTo>
                  <a:lnTo>
                    <a:pt x="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2" name="Freeform 71"/>
            <p:cNvSpPr>
              <a:spLocks/>
            </p:cNvSpPr>
            <p:nvPr/>
          </p:nvSpPr>
          <p:spPr bwMode="gray">
            <a:xfrm>
              <a:off x="2841035" y="2488819"/>
              <a:ext cx="154882" cy="218092"/>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97">
                  <a:moveTo>
                    <a:pt x="0" y="72"/>
                  </a:moveTo>
                  <a:lnTo>
                    <a:pt x="0" y="80"/>
                  </a:lnTo>
                  <a:lnTo>
                    <a:pt x="48" y="80"/>
                  </a:lnTo>
                  <a:lnTo>
                    <a:pt x="48" y="88"/>
                  </a:lnTo>
                  <a:lnTo>
                    <a:pt x="57" y="80"/>
                  </a:lnTo>
                  <a:lnTo>
                    <a:pt x="73" y="88"/>
                  </a:lnTo>
                  <a:lnTo>
                    <a:pt x="73" y="96"/>
                  </a:lnTo>
                  <a:lnTo>
                    <a:pt x="82" y="96"/>
                  </a:lnTo>
                  <a:lnTo>
                    <a:pt x="82" y="80"/>
                  </a:lnTo>
                  <a:lnTo>
                    <a:pt x="65" y="72"/>
                  </a:lnTo>
                  <a:lnTo>
                    <a:pt x="73" y="63"/>
                  </a:lnTo>
                  <a:lnTo>
                    <a:pt x="65" y="56"/>
                  </a:lnTo>
                  <a:lnTo>
                    <a:pt x="73" y="48"/>
                  </a:lnTo>
                  <a:lnTo>
                    <a:pt x="48" y="48"/>
                  </a:lnTo>
                  <a:lnTo>
                    <a:pt x="42" y="40"/>
                  </a:lnTo>
                  <a:lnTo>
                    <a:pt x="48" y="31"/>
                  </a:lnTo>
                  <a:lnTo>
                    <a:pt x="42" y="31"/>
                  </a:lnTo>
                  <a:lnTo>
                    <a:pt x="48" y="0"/>
                  </a:lnTo>
                  <a:lnTo>
                    <a:pt x="32" y="6"/>
                  </a:lnTo>
                  <a:lnTo>
                    <a:pt x="8" y="56"/>
                  </a:lnTo>
                  <a:lnTo>
                    <a:pt x="8" y="63"/>
                  </a:lnTo>
                  <a:lnTo>
                    <a:pt x="0"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3" name="Freeform 72"/>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4" name="Freeform 73"/>
            <p:cNvSpPr>
              <a:spLocks/>
            </p:cNvSpPr>
            <p:nvPr/>
          </p:nvSpPr>
          <p:spPr bwMode="gray">
            <a:xfrm>
              <a:off x="6411473" y="3357775"/>
              <a:ext cx="76081" cy="40890"/>
            </a:xfrm>
            <a:custGeom>
              <a:avLst/>
              <a:gdLst>
                <a:gd name="T0" fmla="*/ 38787506 w 41"/>
                <a:gd name="T1" fmla="*/ 0 h 17"/>
                <a:gd name="T2" fmla="*/ 9402802 w 41"/>
                <a:gd name="T3" fmla="*/ 0 h 17"/>
                <a:gd name="T4" fmla="*/ 0 w 41"/>
                <a:gd name="T5" fmla="*/ 11301132 h 17"/>
                <a:gd name="T6" fmla="*/ 0 w 41"/>
                <a:gd name="T7" fmla="*/ 20091026 h 17"/>
                <a:gd name="T8" fmla="*/ 38787506 w 41"/>
                <a:gd name="T9" fmla="*/ 20091026 h 17"/>
                <a:gd name="T10" fmla="*/ 47015090 w 41"/>
                <a:gd name="T11" fmla="*/ 20091026 h 17"/>
                <a:gd name="T12" fmla="*/ 38787506 w 41"/>
                <a:gd name="T13" fmla="*/ 0 h 17"/>
                <a:gd name="T14" fmla="*/ 0 60000 65536"/>
                <a:gd name="T15" fmla="*/ 0 60000 65536"/>
                <a:gd name="T16" fmla="*/ 0 60000 65536"/>
                <a:gd name="T17" fmla="*/ 0 60000 65536"/>
                <a:gd name="T18" fmla="*/ 0 60000 65536"/>
                <a:gd name="T19" fmla="*/ 0 60000 65536"/>
                <a:gd name="T20" fmla="*/ 0 60000 65536"/>
                <a:gd name="T21" fmla="*/ 0 w 41"/>
                <a:gd name="T22" fmla="*/ 0 h 17"/>
                <a:gd name="T23" fmla="*/ 41 w 41"/>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17">
                  <a:moveTo>
                    <a:pt x="33" y="0"/>
                  </a:moveTo>
                  <a:lnTo>
                    <a:pt x="8" y="0"/>
                  </a:lnTo>
                  <a:lnTo>
                    <a:pt x="0" y="9"/>
                  </a:lnTo>
                  <a:lnTo>
                    <a:pt x="0" y="16"/>
                  </a:lnTo>
                  <a:lnTo>
                    <a:pt x="33" y="16"/>
                  </a:lnTo>
                  <a:lnTo>
                    <a:pt x="40" y="16"/>
                  </a:lnTo>
                  <a:lnTo>
                    <a:pt x="33"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5" name="Freeform 74"/>
            <p:cNvSpPr>
              <a:spLocks/>
            </p:cNvSpPr>
            <p:nvPr/>
          </p:nvSpPr>
          <p:spPr bwMode="gray">
            <a:xfrm>
              <a:off x="5908789" y="3095388"/>
              <a:ext cx="706478" cy="855324"/>
            </a:xfrm>
            <a:custGeom>
              <a:avLst/>
              <a:gdLst>
                <a:gd name="T0" fmla="*/ 436027330 w 374"/>
                <a:gd name="T1" fmla="*/ 109605655 h 390"/>
                <a:gd name="T2" fmla="*/ 454296478 w 374"/>
                <a:gd name="T3" fmla="*/ 143010074 h 390"/>
                <a:gd name="T4" fmla="*/ 425066283 w 374"/>
                <a:gd name="T5" fmla="*/ 152404579 h 390"/>
                <a:gd name="T6" fmla="*/ 397053369 w 374"/>
                <a:gd name="T7" fmla="*/ 195202450 h 390"/>
                <a:gd name="T8" fmla="*/ 387309602 w 374"/>
                <a:gd name="T9" fmla="*/ 220255485 h 390"/>
                <a:gd name="T10" fmla="*/ 375130171 w 374"/>
                <a:gd name="T11" fmla="*/ 185807945 h 390"/>
                <a:gd name="T12" fmla="*/ 356861023 w 374"/>
                <a:gd name="T13" fmla="*/ 195202450 h 390"/>
                <a:gd name="T14" fmla="*/ 375130171 w 374"/>
                <a:gd name="T15" fmla="*/ 169106262 h 390"/>
                <a:gd name="T16" fmla="*/ 336155106 w 374"/>
                <a:gd name="T17" fmla="*/ 152404579 h 390"/>
                <a:gd name="T18" fmla="*/ 317885958 w 374"/>
                <a:gd name="T19" fmla="*/ 152404579 h 390"/>
                <a:gd name="T20" fmla="*/ 306924911 w 374"/>
                <a:gd name="T21" fmla="*/ 177457614 h 390"/>
                <a:gd name="T22" fmla="*/ 326411340 w 374"/>
                <a:gd name="T23" fmla="*/ 220255485 h 390"/>
                <a:gd name="T24" fmla="*/ 317885958 w 374"/>
                <a:gd name="T25" fmla="*/ 210860980 h 390"/>
                <a:gd name="T26" fmla="*/ 287437309 w 374"/>
                <a:gd name="T27" fmla="*/ 246352694 h 390"/>
                <a:gd name="T28" fmla="*/ 219232050 w 374"/>
                <a:gd name="T29" fmla="*/ 288107476 h 390"/>
                <a:gd name="T30" fmla="*/ 208269899 w 374"/>
                <a:gd name="T31" fmla="*/ 295413632 h 390"/>
                <a:gd name="T32" fmla="*/ 190000751 w 374"/>
                <a:gd name="T33" fmla="*/ 304809159 h 390"/>
                <a:gd name="T34" fmla="*/ 190000751 w 374"/>
                <a:gd name="T35" fmla="*/ 338212524 h 390"/>
                <a:gd name="T36" fmla="*/ 179039704 w 374"/>
                <a:gd name="T37" fmla="*/ 379967242 h 390"/>
                <a:gd name="T38" fmla="*/ 159552171 w 374"/>
                <a:gd name="T39" fmla="*/ 396668925 h 390"/>
                <a:gd name="T40" fmla="*/ 129103557 w 374"/>
                <a:gd name="T41" fmla="*/ 396668925 h 390"/>
                <a:gd name="T42" fmla="*/ 79167445 w 374"/>
                <a:gd name="T43" fmla="*/ 295413632 h 390"/>
                <a:gd name="T44" fmla="*/ 71859327 w 374"/>
                <a:gd name="T45" fmla="*/ 210860980 h 390"/>
                <a:gd name="T46" fmla="*/ 41410748 w 374"/>
                <a:gd name="T47" fmla="*/ 236957168 h 390"/>
                <a:gd name="T48" fmla="*/ 30448588 w 374"/>
                <a:gd name="T49" fmla="*/ 210860980 h 390"/>
                <a:gd name="T50" fmla="*/ 23141591 w 374"/>
                <a:gd name="T51" fmla="*/ 203553802 h 390"/>
                <a:gd name="T52" fmla="*/ 10961052 w 374"/>
                <a:gd name="T53" fmla="*/ 185807945 h 390"/>
                <a:gd name="T54" fmla="*/ 41410748 w 374"/>
                <a:gd name="T55" fmla="*/ 177457614 h 390"/>
                <a:gd name="T56" fmla="*/ 30448588 w 374"/>
                <a:gd name="T57" fmla="*/ 159711757 h 390"/>
                <a:gd name="T58" fmla="*/ 23141591 w 374"/>
                <a:gd name="T59" fmla="*/ 152404579 h 390"/>
                <a:gd name="T60" fmla="*/ 30448588 w 374"/>
                <a:gd name="T61" fmla="*/ 126307338 h 390"/>
                <a:gd name="T62" fmla="*/ 60897177 w 374"/>
                <a:gd name="T63" fmla="*/ 126307338 h 390"/>
                <a:gd name="T64" fmla="*/ 99872259 w 374"/>
                <a:gd name="T65" fmla="*/ 67850937 h 390"/>
                <a:gd name="T66" fmla="*/ 109616025 w 374"/>
                <a:gd name="T67" fmla="*/ 58456416 h 390"/>
                <a:gd name="T68" fmla="*/ 99872259 w 374"/>
                <a:gd name="T69" fmla="*/ 34447556 h 390"/>
                <a:gd name="T70" fmla="*/ 99872259 w 374"/>
                <a:gd name="T71" fmla="*/ 16701687 h 390"/>
                <a:gd name="T72" fmla="*/ 138846220 w 374"/>
                <a:gd name="T73" fmla="*/ 16701687 h 390"/>
                <a:gd name="T74" fmla="*/ 179039704 w 374"/>
                <a:gd name="T75" fmla="*/ 0 h 390"/>
                <a:gd name="T76" fmla="*/ 190000751 w 374"/>
                <a:gd name="T77" fmla="*/ 26096196 h 390"/>
                <a:gd name="T78" fmla="*/ 179039704 w 374"/>
                <a:gd name="T79" fmla="*/ 58456416 h 390"/>
                <a:gd name="T80" fmla="*/ 169295938 w 374"/>
                <a:gd name="T81" fmla="*/ 84552620 h 390"/>
                <a:gd name="T82" fmla="*/ 190000751 w 374"/>
                <a:gd name="T83" fmla="*/ 117957007 h 390"/>
                <a:gd name="T84" fmla="*/ 295962760 w 374"/>
                <a:gd name="T85" fmla="*/ 152404579 h 390"/>
                <a:gd name="T86" fmla="*/ 306924911 w 374"/>
                <a:gd name="T87" fmla="*/ 143010074 h 390"/>
                <a:gd name="T88" fmla="*/ 317885958 w 374"/>
                <a:gd name="T89" fmla="*/ 126307338 h 390"/>
                <a:gd name="T90" fmla="*/ 326411340 w 374"/>
                <a:gd name="T91" fmla="*/ 143010074 h 390"/>
                <a:gd name="T92" fmla="*/ 375130171 w 374"/>
                <a:gd name="T93" fmla="*/ 143010074 h 390"/>
                <a:gd name="T94" fmla="*/ 416540901 w 374"/>
                <a:gd name="T95" fmla="*/ 109605655 h 3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4"/>
                <a:gd name="T145" fmla="*/ 0 h 390"/>
                <a:gd name="T146" fmla="*/ 374 w 374"/>
                <a:gd name="T147" fmla="*/ 390 h 3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4" h="390">
                  <a:moveTo>
                    <a:pt x="342" y="105"/>
                  </a:moveTo>
                  <a:lnTo>
                    <a:pt x="358" y="105"/>
                  </a:lnTo>
                  <a:lnTo>
                    <a:pt x="373" y="121"/>
                  </a:lnTo>
                  <a:lnTo>
                    <a:pt x="373" y="137"/>
                  </a:lnTo>
                  <a:lnTo>
                    <a:pt x="358" y="137"/>
                  </a:lnTo>
                  <a:lnTo>
                    <a:pt x="349" y="146"/>
                  </a:lnTo>
                  <a:lnTo>
                    <a:pt x="333" y="178"/>
                  </a:lnTo>
                  <a:lnTo>
                    <a:pt x="326" y="187"/>
                  </a:lnTo>
                  <a:lnTo>
                    <a:pt x="318" y="202"/>
                  </a:lnTo>
                  <a:lnTo>
                    <a:pt x="318" y="211"/>
                  </a:lnTo>
                  <a:lnTo>
                    <a:pt x="308" y="187"/>
                  </a:lnTo>
                  <a:lnTo>
                    <a:pt x="308" y="178"/>
                  </a:lnTo>
                  <a:lnTo>
                    <a:pt x="301" y="187"/>
                  </a:lnTo>
                  <a:lnTo>
                    <a:pt x="293" y="187"/>
                  </a:lnTo>
                  <a:lnTo>
                    <a:pt x="293" y="178"/>
                  </a:lnTo>
                  <a:lnTo>
                    <a:pt x="308" y="162"/>
                  </a:lnTo>
                  <a:lnTo>
                    <a:pt x="276" y="162"/>
                  </a:lnTo>
                  <a:lnTo>
                    <a:pt x="276" y="146"/>
                  </a:lnTo>
                  <a:lnTo>
                    <a:pt x="268" y="146"/>
                  </a:lnTo>
                  <a:lnTo>
                    <a:pt x="261" y="146"/>
                  </a:lnTo>
                  <a:lnTo>
                    <a:pt x="261" y="153"/>
                  </a:lnTo>
                  <a:lnTo>
                    <a:pt x="252" y="170"/>
                  </a:lnTo>
                  <a:lnTo>
                    <a:pt x="261" y="170"/>
                  </a:lnTo>
                  <a:lnTo>
                    <a:pt x="268" y="211"/>
                  </a:lnTo>
                  <a:lnTo>
                    <a:pt x="261" y="211"/>
                  </a:lnTo>
                  <a:lnTo>
                    <a:pt x="261" y="202"/>
                  </a:lnTo>
                  <a:lnTo>
                    <a:pt x="243" y="211"/>
                  </a:lnTo>
                  <a:lnTo>
                    <a:pt x="236" y="236"/>
                  </a:lnTo>
                  <a:lnTo>
                    <a:pt x="221" y="242"/>
                  </a:lnTo>
                  <a:lnTo>
                    <a:pt x="180" y="276"/>
                  </a:lnTo>
                  <a:lnTo>
                    <a:pt x="180" y="283"/>
                  </a:lnTo>
                  <a:lnTo>
                    <a:pt x="171" y="283"/>
                  </a:lnTo>
                  <a:lnTo>
                    <a:pt x="162" y="292"/>
                  </a:lnTo>
                  <a:lnTo>
                    <a:pt x="156" y="292"/>
                  </a:lnTo>
                  <a:lnTo>
                    <a:pt x="156" y="299"/>
                  </a:lnTo>
                  <a:lnTo>
                    <a:pt x="156" y="324"/>
                  </a:lnTo>
                  <a:lnTo>
                    <a:pt x="147" y="339"/>
                  </a:lnTo>
                  <a:lnTo>
                    <a:pt x="147" y="364"/>
                  </a:lnTo>
                  <a:lnTo>
                    <a:pt x="139" y="373"/>
                  </a:lnTo>
                  <a:lnTo>
                    <a:pt x="131" y="380"/>
                  </a:lnTo>
                  <a:lnTo>
                    <a:pt x="122" y="389"/>
                  </a:lnTo>
                  <a:lnTo>
                    <a:pt x="106" y="380"/>
                  </a:lnTo>
                  <a:lnTo>
                    <a:pt x="82" y="307"/>
                  </a:lnTo>
                  <a:lnTo>
                    <a:pt x="65" y="283"/>
                  </a:lnTo>
                  <a:lnTo>
                    <a:pt x="59" y="236"/>
                  </a:lnTo>
                  <a:lnTo>
                    <a:pt x="59" y="202"/>
                  </a:lnTo>
                  <a:lnTo>
                    <a:pt x="50" y="218"/>
                  </a:lnTo>
                  <a:lnTo>
                    <a:pt x="34" y="227"/>
                  </a:lnTo>
                  <a:lnTo>
                    <a:pt x="9" y="202"/>
                  </a:lnTo>
                  <a:lnTo>
                    <a:pt x="25" y="202"/>
                  </a:lnTo>
                  <a:lnTo>
                    <a:pt x="25" y="195"/>
                  </a:lnTo>
                  <a:lnTo>
                    <a:pt x="19" y="195"/>
                  </a:lnTo>
                  <a:lnTo>
                    <a:pt x="0" y="187"/>
                  </a:lnTo>
                  <a:lnTo>
                    <a:pt x="9" y="178"/>
                  </a:lnTo>
                  <a:lnTo>
                    <a:pt x="34" y="178"/>
                  </a:lnTo>
                  <a:lnTo>
                    <a:pt x="34" y="170"/>
                  </a:lnTo>
                  <a:lnTo>
                    <a:pt x="34" y="153"/>
                  </a:lnTo>
                  <a:lnTo>
                    <a:pt x="25" y="153"/>
                  </a:lnTo>
                  <a:lnTo>
                    <a:pt x="25" y="146"/>
                  </a:lnTo>
                  <a:lnTo>
                    <a:pt x="19" y="146"/>
                  </a:lnTo>
                  <a:lnTo>
                    <a:pt x="19" y="130"/>
                  </a:lnTo>
                  <a:lnTo>
                    <a:pt x="25" y="121"/>
                  </a:lnTo>
                  <a:lnTo>
                    <a:pt x="34" y="130"/>
                  </a:lnTo>
                  <a:lnTo>
                    <a:pt x="50" y="121"/>
                  </a:lnTo>
                  <a:lnTo>
                    <a:pt x="90" y="74"/>
                  </a:lnTo>
                  <a:lnTo>
                    <a:pt x="82" y="65"/>
                  </a:lnTo>
                  <a:lnTo>
                    <a:pt x="90" y="65"/>
                  </a:lnTo>
                  <a:lnTo>
                    <a:pt x="90" y="56"/>
                  </a:lnTo>
                  <a:lnTo>
                    <a:pt x="74" y="50"/>
                  </a:lnTo>
                  <a:lnTo>
                    <a:pt x="82" y="33"/>
                  </a:lnTo>
                  <a:lnTo>
                    <a:pt x="74" y="25"/>
                  </a:lnTo>
                  <a:lnTo>
                    <a:pt x="82" y="16"/>
                  </a:lnTo>
                  <a:lnTo>
                    <a:pt x="99" y="25"/>
                  </a:lnTo>
                  <a:lnTo>
                    <a:pt x="114" y="16"/>
                  </a:lnTo>
                  <a:lnTo>
                    <a:pt x="122" y="8"/>
                  </a:lnTo>
                  <a:lnTo>
                    <a:pt x="147" y="0"/>
                  </a:lnTo>
                  <a:lnTo>
                    <a:pt x="156" y="8"/>
                  </a:lnTo>
                  <a:lnTo>
                    <a:pt x="156" y="25"/>
                  </a:lnTo>
                  <a:lnTo>
                    <a:pt x="139" y="40"/>
                  </a:lnTo>
                  <a:lnTo>
                    <a:pt x="147" y="56"/>
                  </a:lnTo>
                  <a:lnTo>
                    <a:pt x="131" y="56"/>
                  </a:lnTo>
                  <a:lnTo>
                    <a:pt x="139" y="81"/>
                  </a:lnTo>
                  <a:lnTo>
                    <a:pt x="162" y="90"/>
                  </a:lnTo>
                  <a:lnTo>
                    <a:pt x="156" y="113"/>
                  </a:lnTo>
                  <a:lnTo>
                    <a:pt x="171" y="121"/>
                  </a:lnTo>
                  <a:lnTo>
                    <a:pt x="243" y="146"/>
                  </a:lnTo>
                  <a:lnTo>
                    <a:pt x="252" y="146"/>
                  </a:lnTo>
                  <a:lnTo>
                    <a:pt x="252" y="137"/>
                  </a:lnTo>
                  <a:lnTo>
                    <a:pt x="252" y="121"/>
                  </a:lnTo>
                  <a:lnTo>
                    <a:pt x="261" y="121"/>
                  </a:lnTo>
                  <a:lnTo>
                    <a:pt x="268" y="130"/>
                  </a:lnTo>
                  <a:lnTo>
                    <a:pt x="268" y="137"/>
                  </a:lnTo>
                  <a:lnTo>
                    <a:pt x="301" y="137"/>
                  </a:lnTo>
                  <a:lnTo>
                    <a:pt x="308" y="137"/>
                  </a:lnTo>
                  <a:lnTo>
                    <a:pt x="301" y="121"/>
                  </a:lnTo>
                  <a:lnTo>
                    <a:pt x="342" y="105"/>
                  </a:lnTo>
                </a:path>
              </a:pathLst>
            </a:custGeom>
            <a:solidFill>
              <a:srgbClr val="33CCCC"/>
            </a:solid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6" name="Freeform 75"/>
            <p:cNvSpPr>
              <a:spLocks/>
            </p:cNvSpPr>
            <p:nvPr/>
          </p:nvSpPr>
          <p:spPr bwMode="gray">
            <a:xfrm>
              <a:off x="6387019" y="2468377"/>
              <a:ext cx="768977" cy="429367"/>
            </a:xfrm>
            <a:custGeom>
              <a:avLst/>
              <a:gdLst>
                <a:gd name="T0" fmla="*/ 324948602 w 408"/>
                <a:gd name="T1" fmla="*/ 51558239 h 195"/>
                <a:gd name="T2" fmla="*/ 266748200 w 408"/>
                <a:gd name="T3" fmla="*/ 25252387 h 195"/>
                <a:gd name="T4" fmla="*/ 248560803 w 408"/>
                <a:gd name="T5" fmla="*/ 33670880 h 195"/>
                <a:gd name="T6" fmla="*/ 236436238 w 408"/>
                <a:gd name="T7" fmla="*/ 33670880 h 195"/>
                <a:gd name="T8" fmla="*/ 218248840 w 408"/>
                <a:gd name="T9" fmla="*/ 9469903 h 195"/>
                <a:gd name="T10" fmla="*/ 177023559 w 408"/>
                <a:gd name="T11" fmla="*/ 0 h 195"/>
                <a:gd name="T12" fmla="*/ 157623815 w 408"/>
                <a:gd name="T13" fmla="*/ 9469903 h 195"/>
                <a:gd name="T14" fmla="*/ 157623815 w 408"/>
                <a:gd name="T15" fmla="*/ 25252387 h 195"/>
                <a:gd name="T16" fmla="*/ 157623815 w 408"/>
                <a:gd name="T17" fmla="*/ 42088340 h 195"/>
                <a:gd name="T18" fmla="*/ 117611946 w 408"/>
                <a:gd name="T19" fmla="*/ 42088340 h 195"/>
                <a:gd name="T20" fmla="*/ 98212202 w 408"/>
                <a:gd name="T21" fmla="*/ 33670880 h 195"/>
                <a:gd name="T22" fmla="*/ 59411596 w 408"/>
                <a:gd name="T23" fmla="*/ 25252387 h 195"/>
                <a:gd name="T24" fmla="*/ 10912223 w 408"/>
                <a:gd name="T25" fmla="*/ 51558239 h 195"/>
                <a:gd name="T26" fmla="*/ 0 w 408"/>
                <a:gd name="T27" fmla="*/ 59975698 h 195"/>
                <a:gd name="T28" fmla="*/ 19399753 w 408"/>
                <a:gd name="T29" fmla="*/ 85228093 h 195"/>
                <a:gd name="T30" fmla="*/ 41225299 w 408"/>
                <a:gd name="T31" fmla="*/ 85228093 h 195"/>
                <a:gd name="T32" fmla="*/ 49711724 w 408"/>
                <a:gd name="T33" fmla="*/ 102064039 h 195"/>
                <a:gd name="T34" fmla="*/ 49711724 w 408"/>
                <a:gd name="T35" fmla="*/ 136786348 h 195"/>
                <a:gd name="T36" fmla="*/ 109124420 w 408"/>
                <a:gd name="T37" fmla="*/ 153621268 h 195"/>
                <a:gd name="T38" fmla="*/ 139436383 w 408"/>
                <a:gd name="T39" fmla="*/ 179927111 h 195"/>
                <a:gd name="T40" fmla="*/ 196423303 w 408"/>
                <a:gd name="T41" fmla="*/ 179927111 h 195"/>
                <a:gd name="T42" fmla="*/ 225524020 w 408"/>
                <a:gd name="T43" fmla="*/ 195709592 h 195"/>
                <a:gd name="T44" fmla="*/ 266748200 w 408"/>
                <a:gd name="T45" fmla="*/ 204127051 h 195"/>
                <a:gd name="T46" fmla="*/ 305547757 w 408"/>
                <a:gd name="T47" fmla="*/ 186239693 h 195"/>
                <a:gd name="T48" fmla="*/ 345560693 w 408"/>
                <a:gd name="T49" fmla="*/ 186239693 h 195"/>
                <a:gd name="T50" fmla="*/ 373447962 w 408"/>
                <a:gd name="T51" fmla="*/ 159934875 h 195"/>
                <a:gd name="T52" fmla="*/ 366172783 w 408"/>
                <a:gd name="T53" fmla="*/ 153621268 h 195"/>
                <a:gd name="T54" fmla="*/ 384360181 w 408"/>
                <a:gd name="T55" fmla="*/ 136786348 h 195"/>
                <a:gd name="T56" fmla="*/ 403759925 w 408"/>
                <a:gd name="T57" fmla="*/ 144151369 h 195"/>
                <a:gd name="T58" fmla="*/ 432859541 w 408"/>
                <a:gd name="T59" fmla="*/ 127316418 h 195"/>
                <a:gd name="T60" fmla="*/ 452259285 w 408"/>
                <a:gd name="T61" fmla="*/ 110481498 h 195"/>
                <a:gd name="T62" fmla="*/ 493484566 w 408"/>
                <a:gd name="T63" fmla="*/ 110481498 h 195"/>
                <a:gd name="T64" fmla="*/ 481360002 w 408"/>
                <a:gd name="T65" fmla="*/ 93645553 h 195"/>
                <a:gd name="T66" fmla="*/ 471659029 w 408"/>
                <a:gd name="T67" fmla="*/ 85228093 h 195"/>
                <a:gd name="T68" fmla="*/ 452259285 w 408"/>
                <a:gd name="T69" fmla="*/ 93645553 h 195"/>
                <a:gd name="T70" fmla="*/ 432859541 w 408"/>
                <a:gd name="T71" fmla="*/ 93645553 h 195"/>
                <a:gd name="T72" fmla="*/ 432859541 w 408"/>
                <a:gd name="T73" fmla="*/ 59975698 h 195"/>
                <a:gd name="T74" fmla="*/ 443771759 w 408"/>
                <a:gd name="T75" fmla="*/ 42088340 h 195"/>
                <a:gd name="T76" fmla="*/ 414672143 w 408"/>
                <a:gd name="T77" fmla="*/ 33670880 h 195"/>
                <a:gd name="T78" fmla="*/ 394060053 w 408"/>
                <a:gd name="T79" fmla="*/ 51558239 h 195"/>
                <a:gd name="T80" fmla="*/ 354048218 w 408"/>
                <a:gd name="T81" fmla="*/ 59975698 h 195"/>
                <a:gd name="T82" fmla="*/ 324948602 w 408"/>
                <a:gd name="T83" fmla="*/ 51558239 h 1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8"/>
                <a:gd name="T127" fmla="*/ 0 h 195"/>
                <a:gd name="T128" fmla="*/ 408 w 408"/>
                <a:gd name="T129" fmla="*/ 195 h 1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8" h="195">
                  <a:moveTo>
                    <a:pt x="268" y="49"/>
                  </a:moveTo>
                  <a:lnTo>
                    <a:pt x="220" y="24"/>
                  </a:lnTo>
                  <a:lnTo>
                    <a:pt x="205" y="32"/>
                  </a:lnTo>
                  <a:lnTo>
                    <a:pt x="195" y="32"/>
                  </a:lnTo>
                  <a:lnTo>
                    <a:pt x="180" y="9"/>
                  </a:lnTo>
                  <a:lnTo>
                    <a:pt x="146" y="0"/>
                  </a:lnTo>
                  <a:lnTo>
                    <a:pt x="130" y="9"/>
                  </a:lnTo>
                  <a:lnTo>
                    <a:pt x="130" y="24"/>
                  </a:lnTo>
                  <a:lnTo>
                    <a:pt x="130" y="40"/>
                  </a:lnTo>
                  <a:lnTo>
                    <a:pt x="97" y="40"/>
                  </a:lnTo>
                  <a:lnTo>
                    <a:pt x="81" y="32"/>
                  </a:lnTo>
                  <a:lnTo>
                    <a:pt x="49" y="24"/>
                  </a:lnTo>
                  <a:lnTo>
                    <a:pt x="9" y="49"/>
                  </a:lnTo>
                  <a:lnTo>
                    <a:pt x="0" y="57"/>
                  </a:lnTo>
                  <a:lnTo>
                    <a:pt x="16" y="81"/>
                  </a:lnTo>
                  <a:lnTo>
                    <a:pt x="34" y="81"/>
                  </a:lnTo>
                  <a:lnTo>
                    <a:pt x="41" y="97"/>
                  </a:lnTo>
                  <a:lnTo>
                    <a:pt x="41" y="130"/>
                  </a:lnTo>
                  <a:lnTo>
                    <a:pt x="90" y="146"/>
                  </a:lnTo>
                  <a:lnTo>
                    <a:pt x="115" y="171"/>
                  </a:lnTo>
                  <a:lnTo>
                    <a:pt x="162" y="171"/>
                  </a:lnTo>
                  <a:lnTo>
                    <a:pt x="186" y="186"/>
                  </a:lnTo>
                  <a:lnTo>
                    <a:pt x="220" y="194"/>
                  </a:lnTo>
                  <a:lnTo>
                    <a:pt x="252" y="177"/>
                  </a:lnTo>
                  <a:lnTo>
                    <a:pt x="285" y="177"/>
                  </a:lnTo>
                  <a:lnTo>
                    <a:pt x="308" y="152"/>
                  </a:lnTo>
                  <a:lnTo>
                    <a:pt x="302" y="146"/>
                  </a:lnTo>
                  <a:lnTo>
                    <a:pt x="317" y="130"/>
                  </a:lnTo>
                  <a:lnTo>
                    <a:pt x="333" y="137"/>
                  </a:lnTo>
                  <a:lnTo>
                    <a:pt x="357" y="121"/>
                  </a:lnTo>
                  <a:lnTo>
                    <a:pt x="373" y="105"/>
                  </a:lnTo>
                  <a:lnTo>
                    <a:pt x="407" y="105"/>
                  </a:lnTo>
                  <a:lnTo>
                    <a:pt x="397" y="89"/>
                  </a:lnTo>
                  <a:lnTo>
                    <a:pt x="389" y="81"/>
                  </a:lnTo>
                  <a:lnTo>
                    <a:pt x="373" y="89"/>
                  </a:lnTo>
                  <a:lnTo>
                    <a:pt x="357" y="89"/>
                  </a:lnTo>
                  <a:lnTo>
                    <a:pt x="357" y="57"/>
                  </a:lnTo>
                  <a:lnTo>
                    <a:pt x="366" y="40"/>
                  </a:lnTo>
                  <a:lnTo>
                    <a:pt x="342" y="32"/>
                  </a:lnTo>
                  <a:lnTo>
                    <a:pt x="325" y="49"/>
                  </a:lnTo>
                  <a:lnTo>
                    <a:pt x="292" y="57"/>
                  </a:lnTo>
                  <a:lnTo>
                    <a:pt x="268" y="4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7" name="Freeform 76"/>
            <p:cNvSpPr>
              <a:spLocks/>
            </p:cNvSpPr>
            <p:nvPr/>
          </p:nvSpPr>
          <p:spPr bwMode="gray">
            <a:xfrm>
              <a:off x="4764834" y="1388140"/>
              <a:ext cx="263570" cy="674720"/>
            </a:xfrm>
            <a:custGeom>
              <a:avLst/>
              <a:gdLst>
                <a:gd name="T0" fmla="*/ 126427404 w 141"/>
                <a:gd name="T1" fmla="*/ 41659288 h 308"/>
                <a:gd name="T2" fmla="*/ 126427404 w 141"/>
                <a:gd name="T3" fmla="*/ 67697242 h 308"/>
                <a:gd name="T4" fmla="*/ 147896195 w 141"/>
                <a:gd name="T5" fmla="*/ 84360542 h 308"/>
                <a:gd name="T6" fmla="*/ 137161782 w 141"/>
                <a:gd name="T7" fmla="*/ 109356514 h 308"/>
                <a:gd name="T8" fmla="*/ 147896195 w 141"/>
                <a:gd name="T9" fmla="*/ 151016838 h 308"/>
                <a:gd name="T10" fmla="*/ 137161782 w 141"/>
                <a:gd name="T11" fmla="*/ 177053755 h 308"/>
                <a:gd name="T12" fmla="*/ 156245399 w 141"/>
                <a:gd name="T13" fmla="*/ 203090673 h 308"/>
                <a:gd name="T14" fmla="*/ 147896195 w 141"/>
                <a:gd name="T15" fmla="*/ 218713027 h 308"/>
                <a:gd name="T16" fmla="*/ 166979778 w 141"/>
                <a:gd name="T17" fmla="*/ 236419315 h 308"/>
                <a:gd name="T18" fmla="*/ 166979778 w 141"/>
                <a:gd name="T19" fmla="*/ 244750965 h 308"/>
                <a:gd name="T20" fmla="*/ 137161782 w 141"/>
                <a:gd name="T21" fmla="*/ 287452267 h 308"/>
                <a:gd name="T22" fmla="*/ 108536409 w 141"/>
                <a:gd name="T23" fmla="*/ 304115568 h 308"/>
                <a:gd name="T24" fmla="*/ 98994617 w 141"/>
                <a:gd name="T25" fmla="*/ 304115568 h 308"/>
                <a:gd name="T26" fmla="*/ 48901561 w 141"/>
                <a:gd name="T27" fmla="*/ 319737922 h 308"/>
                <a:gd name="T28" fmla="*/ 10734383 w 141"/>
                <a:gd name="T29" fmla="*/ 304115568 h 308"/>
                <a:gd name="T30" fmla="*/ 21468766 w 141"/>
                <a:gd name="T31" fmla="*/ 278078650 h 308"/>
                <a:gd name="T32" fmla="*/ 10734383 w 141"/>
                <a:gd name="T33" fmla="*/ 252041669 h 308"/>
                <a:gd name="T34" fmla="*/ 21468766 w 141"/>
                <a:gd name="T35" fmla="*/ 236419315 h 308"/>
                <a:gd name="T36" fmla="*/ 58443352 w 141"/>
                <a:gd name="T37" fmla="*/ 184344459 h 308"/>
                <a:gd name="T38" fmla="*/ 70370318 w 141"/>
                <a:gd name="T39" fmla="*/ 177053755 h 308"/>
                <a:gd name="T40" fmla="*/ 70370318 w 141"/>
                <a:gd name="T41" fmla="*/ 159348488 h 308"/>
                <a:gd name="T42" fmla="*/ 58443352 w 141"/>
                <a:gd name="T43" fmla="*/ 151016838 h 308"/>
                <a:gd name="T44" fmla="*/ 48901561 w 141"/>
                <a:gd name="T45" fmla="*/ 151016838 h 308"/>
                <a:gd name="T46" fmla="*/ 40552357 w 141"/>
                <a:gd name="T47" fmla="*/ 73945979 h 308"/>
                <a:gd name="T48" fmla="*/ 0 w 141"/>
                <a:gd name="T49" fmla="*/ 41659288 h 308"/>
                <a:gd name="T50" fmla="*/ 10734383 w 141"/>
                <a:gd name="T51" fmla="*/ 32286684 h 308"/>
                <a:gd name="T52" fmla="*/ 29817970 w 141"/>
                <a:gd name="T53" fmla="*/ 51032905 h 308"/>
                <a:gd name="T54" fmla="*/ 70370318 w 141"/>
                <a:gd name="T55" fmla="*/ 51032905 h 308"/>
                <a:gd name="T56" fmla="*/ 78718447 w 141"/>
                <a:gd name="T57" fmla="*/ 41659288 h 308"/>
                <a:gd name="T58" fmla="*/ 88260239 w 141"/>
                <a:gd name="T59" fmla="*/ 8331652 h 308"/>
                <a:gd name="T60" fmla="*/ 108536409 w 141"/>
                <a:gd name="T61" fmla="*/ 0 h 308"/>
                <a:gd name="T62" fmla="*/ 137161782 w 141"/>
                <a:gd name="T63" fmla="*/ 16664325 h 308"/>
                <a:gd name="T64" fmla="*/ 126427404 w 141"/>
                <a:gd name="T65" fmla="*/ 41659288 h 3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1"/>
                <a:gd name="T100" fmla="*/ 0 h 308"/>
                <a:gd name="T101" fmla="*/ 141 w 141"/>
                <a:gd name="T102" fmla="*/ 308 h 3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1" h="308">
                  <a:moveTo>
                    <a:pt x="106" y="40"/>
                  </a:moveTo>
                  <a:lnTo>
                    <a:pt x="106" y="65"/>
                  </a:lnTo>
                  <a:lnTo>
                    <a:pt x="124" y="81"/>
                  </a:lnTo>
                  <a:lnTo>
                    <a:pt x="115" y="105"/>
                  </a:lnTo>
                  <a:lnTo>
                    <a:pt x="124" y="145"/>
                  </a:lnTo>
                  <a:lnTo>
                    <a:pt x="115" y="170"/>
                  </a:lnTo>
                  <a:lnTo>
                    <a:pt x="131" y="195"/>
                  </a:lnTo>
                  <a:lnTo>
                    <a:pt x="124" y="210"/>
                  </a:lnTo>
                  <a:lnTo>
                    <a:pt x="140" y="227"/>
                  </a:lnTo>
                  <a:lnTo>
                    <a:pt x="140" y="235"/>
                  </a:lnTo>
                  <a:lnTo>
                    <a:pt x="115" y="276"/>
                  </a:lnTo>
                  <a:lnTo>
                    <a:pt x="91" y="292"/>
                  </a:lnTo>
                  <a:lnTo>
                    <a:pt x="83" y="292"/>
                  </a:lnTo>
                  <a:lnTo>
                    <a:pt x="41" y="307"/>
                  </a:lnTo>
                  <a:lnTo>
                    <a:pt x="9" y="292"/>
                  </a:lnTo>
                  <a:lnTo>
                    <a:pt x="18" y="267"/>
                  </a:lnTo>
                  <a:lnTo>
                    <a:pt x="9" y="242"/>
                  </a:lnTo>
                  <a:lnTo>
                    <a:pt x="18" y="227"/>
                  </a:lnTo>
                  <a:lnTo>
                    <a:pt x="49" y="177"/>
                  </a:lnTo>
                  <a:lnTo>
                    <a:pt x="59" y="170"/>
                  </a:lnTo>
                  <a:lnTo>
                    <a:pt x="59" y="153"/>
                  </a:lnTo>
                  <a:lnTo>
                    <a:pt x="49" y="145"/>
                  </a:lnTo>
                  <a:lnTo>
                    <a:pt x="41" y="145"/>
                  </a:lnTo>
                  <a:lnTo>
                    <a:pt x="34" y="71"/>
                  </a:lnTo>
                  <a:lnTo>
                    <a:pt x="0" y="40"/>
                  </a:lnTo>
                  <a:lnTo>
                    <a:pt x="9" y="31"/>
                  </a:lnTo>
                  <a:lnTo>
                    <a:pt x="25" y="49"/>
                  </a:lnTo>
                  <a:lnTo>
                    <a:pt x="59" y="49"/>
                  </a:lnTo>
                  <a:lnTo>
                    <a:pt x="66" y="40"/>
                  </a:lnTo>
                  <a:lnTo>
                    <a:pt x="74" y="8"/>
                  </a:lnTo>
                  <a:lnTo>
                    <a:pt x="91" y="0"/>
                  </a:lnTo>
                  <a:lnTo>
                    <a:pt x="115" y="16"/>
                  </a:lnTo>
                  <a:lnTo>
                    <a:pt x="106" y="4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8" name="Freeform 77"/>
            <p:cNvSpPr>
              <a:spLocks/>
            </p:cNvSpPr>
            <p:nvPr/>
          </p:nvSpPr>
          <p:spPr bwMode="gray">
            <a:xfrm>
              <a:off x="1452533" y="3214654"/>
              <a:ext cx="722782" cy="555454"/>
            </a:xfrm>
            <a:custGeom>
              <a:avLst/>
              <a:gdLst>
                <a:gd name="T0" fmla="*/ 295392983 w 383"/>
                <a:gd name="T1" fmla="*/ 120200551 h 252"/>
                <a:gd name="T2" fmla="*/ 305117433 w 383"/>
                <a:gd name="T3" fmla="*/ 163431450 h 252"/>
                <a:gd name="T4" fmla="*/ 325782440 w 383"/>
                <a:gd name="T5" fmla="*/ 206661289 h 252"/>
                <a:gd name="T6" fmla="*/ 385347452 w 383"/>
                <a:gd name="T7" fmla="*/ 206661289 h 252"/>
                <a:gd name="T8" fmla="*/ 392640790 w 383"/>
                <a:gd name="T9" fmla="*/ 206661289 h 252"/>
                <a:gd name="T10" fmla="*/ 414521904 w 383"/>
                <a:gd name="T11" fmla="*/ 170812354 h 252"/>
                <a:gd name="T12" fmla="*/ 453421909 w 383"/>
                <a:gd name="T13" fmla="*/ 163431450 h 252"/>
                <a:gd name="T14" fmla="*/ 453421909 w 383"/>
                <a:gd name="T15" fmla="*/ 206661289 h 252"/>
                <a:gd name="T16" fmla="*/ 442481352 w 383"/>
                <a:gd name="T17" fmla="*/ 206661289 h 252"/>
                <a:gd name="T18" fmla="*/ 403581347 w 383"/>
                <a:gd name="T19" fmla="*/ 214042194 h 252"/>
                <a:gd name="T20" fmla="*/ 414521904 w 383"/>
                <a:gd name="T21" fmla="*/ 239347567 h 252"/>
                <a:gd name="T22" fmla="*/ 385347452 w 383"/>
                <a:gd name="T23" fmla="*/ 264652939 h 252"/>
                <a:gd name="T24" fmla="*/ 335507993 w 383"/>
                <a:gd name="T25" fmla="*/ 239347567 h 252"/>
                <a:gd name="T26" fmla="*/ 295392983 w 383"/>
                <a:gd name="T27" fmla="*/ 239347567 h 252"/>
                <a:gd name="T28" fmla="*/ 237042907 w 383"/>
                <a:gd name="T29" fmla="*/ 214042194 h 252"/>
                <a:gd name="T30" fmla="*/ 188419555 w 383"/>
                <a:gd name="T31" fmla="*/ 196117727 h 252"/>
                <a:gd name="T32" fmla="*/ 188419555 w 383"/>
                <a:gd name="T33" fmla="*/ 170812354 h 252"/>
                <a:gd name="T34" fmla="*/ 138578958 w 383"/>
                <a:gd name="T35" fmla="*/ 111766111 h 252"/>
                <a:gd name="T36" fmla="*/ 116697843 w 383"/>
                <a:gd name="T37" fmla="*/ 94895178 h 252"/>
                <a:gd name="T38" fmla="*/ 98463949 w 383"/>
                <a:gd name="T39" fmla="*/ 68535244 h 252"/>
                <a:gd name="T40" fmla="*/ 77798941 w 383"/>
                <a:gd name="T41" fmla="*/ 51665322 h 252"/>
                <a:gd name="T42" fmla="*/ 48624472 w 383"/>
                <a:gd name="T43" fmla="*/ 18979037 h 252"/>
                <a:gd name="T44" fmla="*/ 38898919 w 383"/>
                <a:gd name="T45" fmla="*/ 35848951 h 252"/>
                <a:gd name="T46" fmla="*/ 98463949 w 383"/>
                <a:gd name="T47" fmla="*/ 128636017 h 252"/>
                <a:gd name="T48" fmla="*/ 116697843 w 383"/>
                <a:gd name="T49" fmla="*/ 138126077 h 252"/>
                <a:gd name="T50" fmla="*/ 98463949 w 383"/>
                <a:gd name="T51" fmla="*/ 138126077 h 252"/>
                <a:gd name="T52" fmla="*/ 77798941 w 383"/>
                <a:gd name="T53" fmla="*/ 111766111 h 252"/>
                <a:gd name="T54" fmla="*/ 38898919 w 383"/>
                <a:gd name="T55" fmla="*/ 85406177 h 252"/>
                <a:gd name="T56" fmla="*/ 38898919 w 383"/>
                <a:gd name="T57" fmla="*/ 78025272 h 252"/>
                <a:gd name="T58" fmla="*/ 19450011 w 383"/>
                <a:gd name="T59" fmla="*/ 43229856 h 252"/>
                <a:gd name="T60" fmla="*/ 29174461 w 383"/>
                <a:gd name="T61" fmla="*/ 0 h 252"/>
                <a:gd name="T62" fmla="*/ 166538440 w 383"/>
                <a:gd name="T63" fmla="*/ 9490032 h 252"/>
                <a:gd name="T64" fmla="*/ 188419555 w 383"/>
                <a:gd name="T65" fmla="*/ 43229856 h 252"/>
                <a:gd name="T66" fmla="*/ 217594007 w 383"/>
                <a:gd name="T67" fmla="*/ 51665322 h 252"/>
                <a:gd name="T68" fmla="*/ 237042907 w 383"/>
                <a:gd name="T69" fmla="*/ 43229856 h 252"/>
                <a:gd name="T70" fmla="*/ 305117433 w 383"/>
                <a:gd name="T71" fmla="*/ 102276083 h 2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3"/>
                <a:gd name="T109" fmla="*/ 0 h 252"/>
                <a:gd name="T110" fmla="*/ 383 w 383"/>
                <a:gd name="T111" fmla="*/ 252 h 25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3" h="252">
                  <a:moveTo>
                    <a:pt x="251" y="97"/>
                  </a:moveTo>
                  <a:lnTo>
                    <a:pt x="243" y="114"/>
                  </a:lnTo>
                  <a:lnTo>
                    <a:pt x="243" y="146"/>
                  </a:lnTo>
                  <a:lnTo>
                    <a:pt x="251" y="155"/>
                  </a:lnTo>
                  <a:lnTo>
                    <a:pt x="251" y="162"/>
                  </a:lnTo>
                  <a:lnTo>
                    <a:pt x="268" y="196"/>
                  </a:lnTo>
                  <a:lnTo>
                    <a:pt x="292" y="203"/>
                  </a:lnTo>
                  <a:lnTo>
                    <a:pt x="317" y="196"/>
                  </a:lnTo>
                  <a:lnTo>
                    <a:pt x="332" y="196"/>
                  </a:lnTo>
                  <a:lnTo>
                    <a:pt x="323" y="196"/>
                  </a:lnTo>
                  <a:lnTo>
                    <a:pt x="332" y="186"/>
                  </a:lnTo>
                  <a:lnTo>
                    <a:pt x="341" y="162"/>
                  </a:lnTo>
                  <a:lnTo>
                    <a:pt x="348" y="162"/>
                  </a:lnTo>
                  <a:lnTo>
                    <a:pt x="373" y="155"/>
                  </a:lnTo>
                  <a:lnTo>
                    <a:pt x="382" y="162"/>
                  </a:lnTo>
                  <a:lnTo>
                    <a:pt x="373" y="196"/>
                  </a:lnTo>
                  <a:lnTo>
                    <a:pt x="373" y="203"/>
                  </a:lnTo>
                  <a:lnTo>
                    <a:pt x="364" y="196"/>
                  </a:lnTo>
                  <a:lnTo>
                    <a:pt x="357" y="203"/>
                  </a:lnTo>
                  <a:lnTo>
                    <a:pt x="332" y="203"/>
                  </a:lnTo>
                  <a:lnTo>
                    <a:pt x="323" y="211"/>
                  </a:lnTo>
                  <a:lnTo>
                    <a:pt x="341" y="227"/>
                  </a:lnTo>
                  <a:lnTo>
                    <a:pt x="323" y="227"/>
                  </a:lnTo>
                  <a:lnTo>
                    <a:pt x="317" y="251"/>
                  </a:lnTo>
                  <a:lnTo>
                    <a:pt x="292" y="227"/>
                  </a:lnTo>
                  <a:lnTo>
                    <a:pt x="276" y="227"/>
                  </a:lnTo>
                  <a:lnTo>
                    <a:pt x="268" y="236"/>
                  </a:lnTo>
                  <a:lnTo>
                    <a:pt x="243" y="227"/>
                  </a:lnTo>
                  <a:lnTo>
                    <a:pt x="202" y="211"/>
                  </a:lnTo>
                  <a:lnTo>
                    <a:pt x="195" y="203"/>
                  </a:lnTo>
                  <a:lnTo>
                    <a:pt x="171" y="203"/>
                  </a:lnTo>
                  <a:lnTo>
                    <a:pt x="155" y="186"/>
                  </a:lnTo>
                  <a:lnTo>
                    <a:pt x="146" y="171"/>
                  </a:lnTo>
                  <a:lnTo>
                    <a:pt x="155" y="162"/>
                  </a:lnTo>
                  <a:lnTo>
                    <a:pt x="146" y="146"/>
                  </a:lnTo>
                  <a:lnTo>
                    <a:pt x="114" y="106"/>
                  </a:lnTo>
                  <a:lnTo>
                    <a:pt x="96" y="97"/>
                  </a:lnTo>
                  <a:lnTo>
                    <a:pt x="96" y="90"/>
                  </a:lnTo>
                  <a:lnTo>
                    <a:pt x="81" y="74"/>
                  </a:lnTo>
                  <a:lnTo>
                    <a:pt x="81" y="65"/>
                  </a:lnTo>
                  <a:lnTo>
                    <a:pt x="72" y="65"/>
                  </a:lnTo>
                  <a:lnTo>
                    <a:pt x="64" y="49"/>
                  </a:lnTo>
                  <a:lnTo>
                    <a:pt x="49" y="18"/>
                  </a:lnTo>
                  <a:lnTo>
                    <a:pt x="40" y="18"/>
                  </a:lnTo>
                  <a:lnTo>
                    <a:pt x="24" y="9"/>
                  </a:lnTo>
                  <a:lnTo>
                    <a:pt x="32" y="34"/>
                  </a:lnTo>
                  <a:lnTo>
                    <a:pt x="72" y="90"/>
                  </a:lnTo>
                  <a:lnTo>
                    <a:pt x="81" y="122"/>
                  </a:lnTo>
                  <a:lnTo>
                    <a:pt x="89" y="122"/>
                  </a:lnTo>
                  <a:lnTo>
                    <a:pt x="96" y="131"/>
                  </a:lnTo>
                  <a:lnTo>
                    <a:pt x="89" y="139"/>
                  </a:lnTo>
                  <a:lnTo>
                    <a:pt x="81" y="131"/>
                  </a:lnTo>
                  <a:lnTo>
                    <a:pt x="56" y="114"/>
                  </a:lnTo>
                  <a:lnTo>
                    <a:pt x="64" y="106"/>
                  </a:lnTo>
                  <a:lnTo>
                    <a:pt x="56" y="90"/>
                  </a:lnTo>
                  <a:lnTo>
                    <a:pt x="32" y="81"/>
                  </a:lnTo>
                  <a:lnTo>
                    <a:pt x="24" y="65"/>
                  </a:lnTo>
                  <a:lnTo>
                    <a:pt x="32" y="74"/>
                  </a:lnTo>
                  <a:lnTo>
                    <a:pt x="40" y="57"/>
                  </a:lnTo>
                  <a:lnTo>
                    <a:pt x="16" y="41"/>
                  </a:lnTo>
                  <a:lnTo>
                    <a:pt x="0" y="0"/>
                  </a:lnTo>
                  <a:lnTo>
                    <a:pt x="24" y="0"/>
                  </a:lnTo>
                  <a:lnTo>
                    <a:pt x="72" y="18"/>
                  </a:lnTo>
                  <a:lnTo>
                    <a:pt x="137" y="9"/>
                  </a:lnTo>
                  <a:lnTo>
                    <a:pt x="155" y="25"/>
                  </a:lnTo>
                  <a:lnTo>
                    <a:pt x="155" y="41"/>
                  </a:lnTo>
                  <a:lnTo>
                    <a:pt x="171" y="49"/>
                  </a:lnTo>
                  <a:lnTo>
                    <a:pt x="179" y="49"/>
                  </a:lnTo>
                  <a:lnTo>
                    <a:pt x="186" y="41"/>
                  </a:lnTo>
                  <a:lnTo>
                    <a:pt x="195" y="41"/>
                  </a:lnTo>
                  <a:lnTo>
                    <a:pt x="226" y="90"/>
                  </a:lnTo>
                  <a:lnTo>
                    <a:pt x="251"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79" name="Freeform 78"/>
            <p:cNvSpPr>
              <a:spLocks/>
            </p:cNvSpPr>
            <p:nvPr/>
          </p:nvSpPr>
          <p:spPr bwMode="gray">
            <a:xfrm>
              <a:off x="2123688" y="3647429"/>
              <a:ext cx="35324" cy="71557"/>
            </a:xfrm>
            <a:custGeom>
              <a:avLst/>
              <a:gdLst>
                <a:gd name="T0" fmla="*/ 0 w 17"/>
                <a:gd name="T1" fmla="*/ 33644318 h 32"/>
                <a:gd name="T2" fmla="*/ 23580735 w 17"/>
                <a:gd name="T3" fmla="*/ 33644318 h 32"/>
                <a:gd name="T4" fmla="*/ 23580735 w 17"/>
                <a:gd name="T5" fmla="*/ 0 h 32"/>
                <a:gd name="T6" fmla="*/ 0 w 17"/>
                <a:gd name="T7" fmla="*/ 7596667 h 32"/>
                <a:gd name="T8" fmla="*/ 0 w 17"/>
                <a:gd name="T9" fmla="*/ 33644318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31"/>
                  </a:moveTo>
                  <a:lnTo>
                    <a:pt x="16" y="31"/>
                  </a:lnTo>
                  <a:lnTo>
                    <a:pt x="16" y="0"/>
                  </a:lnTo>
                  <a:lnTo>
                    <a:pt x="0" y="7"/>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0" name="Freeform 79"/>
            <p:cNvSpPr>
              <a:spLocks/>
            </p:cNvSpPr>
            <p:nvPr/>
          </p:nvSpPr>
          <p:spPr bwMode="gray">
            <a:xfrm>
              <a:off x="2047604" y="3657653"/>
              <a:ext cx="92387" cy="139716"/>
            </a:xfrm>
            <a:custGeom>
              <a:avLst/>
              <a:gdLst>
                <a:gd name="T0" fmla="*/ 50577950 w 48"/>
                <a:gd name="T1" fmla="*/ 29207965 h 59"/>
                <a:gd name="T2" fmla="*/ 59429847 w 48"/>
                <a:gd name="T3" fmla="*/ 40161509 h 59"/>
                <a:gd name="T4" fmla="*/ 39198224 w 48"/>
                <a:gd name="T5" fmla="*/ 58417034 h 59"/>
                <a:gd name="T6" fmla="*/ 30347443 w 48"/>
                <a:gd name="T7" fmla="*/ 70587383 h 59"/>
                <a:gd name="T8" fmla="*/ 0 w 48"/>
                <a:gd name="T9" fmla="*/ 58417034 h 59"/>
                <a:gd name="T10" fmla="*/ 7586861 w 48"/>
                <a:gd name="T11" fmla="*/ 29207965 h 59"/>
                <a:gd name="T12" fmla="*/ 30347443 w 48"/>
                <a:gd name="T13" fmla="*/ 29207965 h 59"/>
                <a:gd name="T14" fmla="*/ 7586861 w 48"/>
                <a:gd name="T15" fmla="*/ 9735622 h 59"/>
                <a:gd name="T16" fmla="*/ 18966593 w 48"/>
                <a:gd name="T17" fmla="*/ 0 h 59"/>
                <a:gd name="T18" fmla="*/ 50577950 w 48"/>
                <a:gd name="T19" fmla="*/ 0 h 59"/>
                <a:gd name="T20" fmla="*/ 50577950 w 48"/>
                <a:gd name="T21" fmla="*/ 29207965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59"/>
                <a:gd name="T35" fmla="*/ 48 w 48"/>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59">
                  <a:moveTo>
                    <a:pt x="40" y="24"/>
                  </a:moveTo>
                  <a:lnTo>
                    <a:pt x="47" y="33"/>
                  </a:lnTo>
                  <a:lnTo>
                    <a:pt x="31" y="48"/>
                  </a:lnTo>
                  <a:lnTo>
                    <a:pt x="24" y="58"/>
                  </a:lnTo>
                  <a:lnTo>
                    <a:pt x="0" y="48"/>
                  </a:lnTo>
                  <a:lnTo>
                    <a:pt x="6" y="24"/>
                  </a:lnTo>
                  <a:lnTo>
                    <a:pt x="24" y="24"/>
                  </a:lnTo>
                  <a:lnTo>
                    <a:pt x="6" y="8"/>
                  </a:lnTo>
                  <a:lnTo>
                    <a:pt x="15" y="0"/>
                  </a:lnTo>
                  <a:lnTo>
                    <a:pt x="40" y="0"/>
                  </a:lnTo>
                  <a:lnTo>
                    <a:pt x="4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1" name="Freeform 80"/>
            <p:cNvSpPr>
              <a:spLocks/>
            </p:cNvSpPr>
            <p:nvPr/>
          </p:nvSpPr>
          <p:spPr bwMode="gray">
            <a:xfrm>
              <a:off x="2107387" y="3739439"/>
              <a:ext cx="154882" cy="68152"/>
            </a:xfrm>
            <a:custGeom>
              <a:avLst/>
              <a:gdLst>
                <a:gd name="T0" fmla="*/ 19483613 w 82"/>
                <a:gd name="T1" fmla="*/ 0 h 33"/>
                <a:gd name="T2" fmla="*/ 71846359 w 82"/>
                <a:gd name="T3" fmla="*/ 0 h 33"/>
                <a:gd name="T4" fmla="*/ 98636332 w 82"/>
                <a:gd name="T5" fmla="*/ 6479885 h 33"/>
                <a:gd name="T6" fmla="*/ 79152728 w 82"/>
                <a:gd name="T7" fmla="*/ 13885331 h 33"/>
                <a:gd name="T8" fmla="*/ 41402676 w 82"/>
                <a:gd name="T9" fmla="*/ 29621782 h 33"/>
                <a:gd name="T10" fmla="*/ 30443692 w 82"/>
                <a:gd name="T11" fmla="*/ 29621782 h 33"/>
                <a:gd name="T12" fmla="*/ 30443692 w 82"/>
                <a:gd name="T13" fmla="*/ 23141898 h 33"/>
                <a:gd name="T14" fmla="*/ 0 w 82"/>
                <a:gd name="T15" fmla="*/ 13885331 h 33"/>
                <a:gd name="T16" fmla="*/ 19483613 w 82"/>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2"/>
                <a:gd name="T28" fmla="*/ 0 h 33"/>
                <a:gd name="T29" fmla="*/ 82 w 82"/>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2" h="33">
                  <a:moveTo>
                    <a:pt x="16" y="0"/>
                  </a:moveTo>
                  <a:lnTo>
                    <a:pt x="59" y="0"/>
                  </a:lnTo>
                  <a:lnTo>
                    <a:pt x="81" y="7"/>
                  </a:lnTo>
                  <a:lnTo>
                    <a:pt x="65" y="15"/>
                  </a:lnTo>
                  <a:lnTo>
                    <a:pt x="34" y="32"/>
                  </a:lnTo>
                  <a:lnTo>
                    <a:pt x="25" y="32"/>
                  </a:lnTo>
                  <a:lnTo>
                    <a:pt x="25" y="25"/>
                  </a:lnTo>
                  <a:lnTo>
                    <a:pt x="0" y="15"/>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2" name="Freeform 81"/>
            <p:cNvSpPr>
              <a:spLocks/>
            </p:cNvSpPr>
            <p:nvPr/>
          </p:nvSpPr>
          <p:spPr bwMode="gray">
            <a:xfrm>
              <a:off x="2093799" y="3770108"/>
              <a:ext cx="65213" cy="37485"/>
            </a:xfrm>
            <a:custGeom>
              <a:avLst/>
              <a:gdLst>
                <a:gd name="T0" fmla="*/ 9331034 w 33"/>
                <a:gd name="T1" fmla="*/ 0 h 18"/>
                <a:gd name="T2" fmla="*/ 0 w 33"/>
                <a:gd name="T3" fmla="*/ 9411048 h 18"/>
                <a:gd name="T4" fmla="*/ 9331034 w 33"/>
                <a:gd name="T5" fmla="*/ 15999073 h 18"/>
                <a:gd name="T6" fmla="*/ 42654680 w 33"/>
                <a:gd name="T7" fmla="*/ 15999073 h 18"/>
                <a:gd name="T8" fmla="*/ 42654680 w 33"/>
                <a:gd name="T9" fmla="*/ 9411048 h 18"/>
                <a:gd name="T10" fmla="*/ 9331034 w 33"/>
                <a:gd name="T11" fmla="*/ 0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7" y="0"/>
                  </a:moveTo>
                  <a:lnTo>
                    <a:pt x="0" y="10"/>
                  </a:lnTo>
                  <a:lnTo>
                    <a:pt x="7" y="17"/>
                  </a:lnTo>
                  <a:lnTo>
                    <a:pt x="32" y="17"/>
                  </a:lnTo>
                  <a:lnTo>
                    <a:pt x="32" y="10"/>
                  </a:lnTo>
                  <a:lnTo>
                    <a:pt x="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3" name="Freeform 82"/>
            <p:cNvSpPr>
              <a:spLocks/>
            </p:cNvSpPr>
            <p:nvPr/>
          </p:nvSpPr>
          <p:spPr bwMode="gray">
            <a:xfrm>
              <a:off x="2172600" y="3753070"/>
              <a:ext cx="89667" cy="129490"/>
            </a:xfrm>
            <a:custGeom>
              <a:avLst/>
              <a:gdLst>
                <a:gd name="T0" fmla="*/ 55986400 w 48"/>
                <a:gd name="T1" fmla="*/ 0 h 59"/>
                <a:gd name="T2" fmla="*/ 55986400 w 48"/>
                <a:gd name="T3" fmla="*/ 8363703 h 59"/>
                <a:gd name="T4" fmla="*/ 47647979 w 48"/>
                <a:gd name="T5" fmla="*/ 52271104 h 59"/>
                <a:gd name="T6" fmla="*/ 55986400 w 48"/>
                <a:gd name="T7" fmla="*/ 60634805 h 59"/>
                <a:gd name="T8" fmla="*/ 47647979 w 48"/>
                <a:gd name="T9" fmla="*/ 60634805 h 59"/>
                <a:gd name="T10" fmla="*/ 17867581 w 48"/>
                <a:gd name="T11" fmla="*/ 52271104 h 59"/>
                <a:gd name="T12" fmla="*/ 0 w 48"/>
                <a:gd name="T13" fmla="*/ 34498750 h 59"/>
                <a:gd name="T14" fmla="*/ 0 w 48"/>
                <a:gd name="T15" fmla="*/ 26135041 h 59"/>
                <a:gd name="T16" fmla="*/ 36926997 w 48"/>
                <a:gd name="T17" fmla="*/ 8363703 h 59"/>
                <a:gd name="T18" fmla="*/ 55986400 w 48"/>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59"/>
                <a:gd name="T32" fmla="*/ 48 w 48"/>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59">
                  <a:moveTo>
                    <a:pt x="47" y="0"/>
                  </a:moveTo>
                  <a:lnTo>
                    <a:pt x="47" y="8"/>
                  </a:lnTo>
                  <a:lnTo>
                    <a:pt x="40" y="50"/>
                  </a:lnTo>
                  <a:lnTo>
                    <a:pt x="47" y="58"/>
                  </a:lnTo>
                  <a:lnTo>
                    <a:pt x="40" y="58"/>
                  </a:lnTo>
                  <a:lnTo>
                    <a:pt x="15" y="50"/>
                  </a:lnTo>
                  <a:lnTo>
                    <a:pt x="0" y="33"/>
                  </a:lnTo>
                  <a:lnTo>
                    <a:pt x="0" y="25"/>
                  </a:lnTo>
                  <a:lnTo>
                    <a:pt x="31" y="8"/>
                  </a:lnTo>
                  <a:lnTo>
                    <a:pt x="4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4" name="Freeform 83"/>
            <p:cNvSpPr>
              <a:spLocks/>
            </p:cNvSpPr>
            <p:nvPr/>
          </p:nvSpPr>
          <p:spPr bwMode="gray">
            <a:xfrm>
              <a:off x="2202487" y="3865520"/>
              <a:ext cx="78799" cy="85189"/>
            </a:xfrm>
            <a:custGeom>
              <a:avLst/>
              <a:gdLst>
                <a:gd name="T0" fmla="*/ 49260685 w 42"/>
                <a:gd name="T1" fmla="*/ 37479049 h 41"/>
                <a:gd name="T2" fmla="*/ 49260685 w 42"/>
                <a:gd name="T3" fmla="*/ 22487041 h 41"/>
                <a:gd name="T4" fmla="*/ 38447475 w 42"/>
                <a:gd name="T5" fmla="*/ 14055004 h 41"/>
                <a:gd name="T6" fmla="*/ 38447475 w 42"/>
                <a:gd name="T7" fmla="*/ 7496002 h 41"/>
                <a:gd name="T8" fmla="*/ 30036948 w 42"/>
                <a:gd name="T9" fmla="*/ 7496002 h 41"/>
                <a:gd name="T10" fmla="*/ 0 w 42"/>
                <a:gd name="T11" fmla="*/ 0 h 41"/>
                <a:gd name="T12" fmla="*/ 0 w 42"/>
                <a:gd name="T13" fmla="*/ 14055004 h 41"/>
                <a:gd name="T14" fmla="*/ 12014561 w 42"/>
                <a:gd name="T15" fmla="*/ 22487041 h 41"/>
                <a:gd name="T16" fmla="*/ 19223737 w 42"/>
                <a:gd name="T17" fmla="*/ 14055004 h 41"/>
                <a:gd name="T18" fmla="*/ 30036948 w 42"/>
                <a:gd name="T19" fmla="*/ 29046041 h 41"/>
                <a:gd name="T20" fmla="*/ 49260685 w 42"/>
                <a:gd name="T21" fmla="*/ 37479049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41"/>
                <a:gd name="T35" fmla="*/ 42 w 4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41">
                  <a:moveTo>
                    <a:pt x="41" y="40"/>
                  </a:moveTo>
                  <a:lnTo>
                    <a:pt x="41" y="24"/>
                  </a:lnTo>
                  <a:lnTo>
                    <a:pt x="32" y="15"/>
                  </a:lnTo>
                  <a:lnTo>
                    <a:pt x="32" y="8"/>
                  </a:lnTo>
                  <a:lnTo>
                    <a:pt x="25" y="8"/>
                  </a:lnTo>
                  <a:lnTo>
                    <a:pt x="0" y="0"/>
                  </a:lnTo>
                  <a:lnTo>
                    <a:pt x="0" y="15"/>
                  </a:lnTo>
                  <a:lnTo>
                    <a:pt x="10" y="24"/>
                  </a:lnTo>
                  <a:lnTo>
                    <a:pt x="16" y="15"/>
                  </a:lnTo>
                  <a:lnTo>
                    <a:pt x="25" y="31"/>
                  </a:lnTo>
                  <a:lnTo>
                    <a:pt x="41"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5" name="Freeform 84"/>
            <p:cNvSpPr>
              <a:spLocks/>
            </p:cNvSpPr>
            <p:nvPr/>
          </p:nvSpPr>
          <p:spPr bwMode="gray">
            <a:xfrm>
              <a:off x="2275853" y="3913229"/>
              <a:ext cx="84236" cy="71557"/>
            </a:xfrm>
            <a:custGeom>
              <a:avLst/>
              <a:gdLst>
                <a:gd name="T0" fmla="*/ 0 w 42"/>
                <a:gd name="T1" fmla="*/ 17365452 h 32"/>
                <a:gd name="T2" fmla="*/ 32951616 w 42"/>
                <a:gd name="T3" fmla="*/ 27133188 h 32"/>
                <a:gd name="T4" fmla="*/ 32951616 w 42"/>
                <a:gd name="T5" fmla="*/ 33644318 h 32"/>
                <a:gd name="T6" fmla="*/ 43935494 w 42"/>
                <a:gd name="T7" fmla="*/ 27133188 h 32"/>
                <a:gd name="T8" fmla="*/ 32951616 w 42"/>
                <a:gd name="T9" fmla="*/ 17365452 h 32"/>
                <a:gd name="T10" fmla="*/ 56291468 w 42"/>
                <a:gd name="T11" fmla="*/ 7596667 h 32"/>
                <a:gd name="T12" fmla="*/ 43935494 w 42"/>
                <a:gd name="T13" fmla="*/ 0 h 32"/>
                <a:gd name="T14" fmla="*/ 21967747 w 42"/>
                <a:gd name="T15" fmla="*/ 7596667 h 32"/>
                <a:gd name="T16" fmla="*/ 12357150 w 42"/>
                <a:gd name="T17" fmla="*/ 7596667 h 32"/>
                <a:gd name="T18" fmla="*/ 0 w 42"/>
                <a:gd name="T19" fmla="*/ 0 h 32"/>
                <a:gd name="T20" fmla="*/ 0 w 42"/>
                <a:gd name="T21" fmla="*/ 17365452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32"/>
                <a:gd name="T35" fmla="*/ 42 w 42"/>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32">
                  <a:moveTo>
                    <a:pt x="0" y="16"/>
                  </a:moveTo>
                  <a:lnTo>
                    <a:pt x="24" y="25"/>
                  </a:lnTo>
                  <a:lnTo>
                    <a:pt x="24" y="31"/>
                  </a:lnTo>
                  <a:lnTo>
                    <a:pt x="32" y="25"/>
                  </a:lnTo>
                  <a:lnTo>
                    <a:pt x="24" y="16"/>
                  </a:lnTo>
                  <a:lnTo>
                    <a:pt x="41" y="7"/>
                  </a:lnTo>
                  <a:lnTo>
                    <a:pt x="32" y="0"/>
                  </a:lnTo>
                  <a:lnTo>
                    <a:pt x="16" y="7"/>
                  </a:lnTo>
                  <a:lnTo>
                    <a:pt x="9" y="7"/>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6" name="Freeform 85"/>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7" name="Freeform 86"/>
            <p:cNvSpPr>
              <a:spLocks/>
            </p:cNvSpPr>
            <p:nvPr/>
          </p:nvSpPr>
          <p:spPr bwMode="gray">
            <a:xfrm>
              <a:off x="2354654" y="3913229"/>
              <a:ext cx="57063" cy="71557"/>
            </a:xfrm>
            <a:custGeom>
              <a:avLst/>
              <a:gdLst>
                <a:gd name="T0" fmla="*/ 26047652 w 32"/>
                <a:gd name="T1" fmla="*/ 7596667 h 32"/>
                <a:gd name="T2" fmla="*/ 33644318 w 32"/>
                <a:gd name="T3" fmla="*/ 17365452 h 32"/>
                <a:gd name="T4" fmla="*/ 26047652 w 32"/>
                <a:gd name="T5" fmla="*/ 27133188 h 32"/>
                <a:gd name="T6" fmla="*/ 26047652 w 32"/>
                <a:gd name="T7" fmla="*/ 33644318 h 32"/>
                <a:gd name="T8" fmla="*/ 16279912 w 32"/>
                <a:gd name="T9" fmla="*/ 17365452 h 32"/>
                <a:gd name="T10" fmla="*/ 0 w 32"/>
                <a:gd name="T11" fmla="*/ 7596667 h 32"/>
                <a:gd name="T12" fmla="*/ 0 w 32"/>
                <a:gd name="T13" fmla="*/ 0 h 32"/>
                <a:gd name="T14" fmla="*/ 8682205 w 32"/>
                <a:gd name="T15" fmla="*/ 0 h 32"/>
                <a:gd name="T16" fmla="*/ 16279912 w 32"/>
                <a:gd name="T17" fmla="*/ 0 h 32"/>
                <a:gd name="T18" fmla="*/ 26047652 w 32"/>
                <a:gd name="T19" fmla="*/ 7596667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32"/>
                <a:gd name="T32" fmla="*/ 32 w 3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32">
                  <a:moveTo>
                    <a:pt x="24" y="7"/>
                  </a:moveTo>
                  <a:lnTo>
                    <a:pt x="31" y="16"/>
                  </a:lnTo>
                  <a:lnTo>
                    <a:pt x="24" y="25"/>
                  </a:lnTo>
                  <a:lnTo>
                    <a:pt x="24" y="31"/>
                  </a:lnTo>
                  <a:lnTo>
                    <a:pt x="15" y="16"/>
                  </a:lnTo>
                  <a:lnTo>
                    <a:pt x="0" y="7"/>
                  </a:lnTo>
                  <a:lnTo>
                    <a:pt x="0" y="0"/>
                  </a:lnTo>
                  <a:lnTo>
                    <a:pt x="8" y="0"/>
                  </a:lnTo>
                  <a:lnTo>
                    <a:pt x="15" y="0"/>
                  </a:lnTo>
                  <a:lnTo>
                    <a:pt x="24"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8" name="Freeform 87"/>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89" name="Freeform 88"/>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0" name="Freeform 89"/>
            <p:cNvSpPr>
              <a:spLocks/>
            </p:cNvSpPr>
            <p:nvPr/>
          </p:nvSpPr>
          <p:spPr bwMode="gray">
            <a:xfrm>
              <a:off x="2335631" y="3913229"/>
              <a:ext cx="32609" cy="37485"/>
            </a:xfrm>
            <a:custGeom>
              <a:avLst/>
              <a:gdLst>
                <a:gd name="T0" fmla="*/ 20091026 w 17"/>
                <a:gd name="T1" fmla="*/ 16881646 h 17"/>
                <a:gd name="T2" fmla="*/ 20091026 w 17"/>
                <a:gd name="T3" fmla="*/ 0 h 17"/>
                <a:gd name="T4" fmla="*/ 0 w 17"/>
                <a:gd name="T5" fmla="*/ 0 h 17"/>
                <a:gd name="T6" fmla="*/ 20091026 w 17"/>
                <a:gd name="T7" fmla="*/ 1688164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16"/>
                  </a:moveTo>
                  <a:lnTo>
                    <a:pt x="16" y="0"/>
                  </a:lnTo>
                  <a:lnTo>
                    <a:pt x="0"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1" name="Freeform 90"/>
            <p:cNvSpPr>
              <a:spLocks/>
            </p:cNvSpPr>
            <p:nvPr/>
          </p:nvSpPr>
          <p:spPr bwMode="gray">
            <a:xfrm>
              <a:off x="2531270" y="3616760"/>
              <a:ext cx="95104" cy="64746"/>
            </a:xfrm>
            <a:custGeom>
              <a:avLst/>
              <a:gdLst>
                <a:gd name="T0" fmla="*/ 0 w 50"/>
                <a:gd name="T1" fmla="*/ 20435430 h 32"/>
                <a:gd name="T2" fmla="*/ 0 w 50"/>
                <a:gd name="T3" fmla="*/ 0 h 32"/>
                <a:gd name="T4" fmla="*/ 29637304 w 50"/>
                <a:gd name="T5" fmla="*/ 0 h 32"/>
                <a:gd name="T6" fmla="*/ 29637304 w 50"/>
                <a:gd name="T7" fmla="*/ 5331310 h 32"/>
                <a:gd name="T8" fmla="*/ 41986741 w 50"/>
                <a:gd name="T9" fmla="*/ 5331310 h 32"/>
                <a:gd name="T10" fmla="*/ 60510328 w 50"/>
                <a:gd name="T11" fmla="*/ 14216196 h 32"/>
                <a:gd name="T12" fmla="*/ 50631230 w 50"/>
                <a:gd name="T13" fmla="*/ 20435430 h 32"/>
                <a:gd name="T14" fmla="*/ 50631230 w 50"/>
                <a:gd name="T15" fmla="*/ 14216196 h 32"/>
                <a:gd name="T16" fmla="*/ 22228536 w 50"/>
                <a:gd name="T17" fmla="*/ 20435430 h 32"/>
                <a:gd name="T18" fmla="*/ 22228536 w 50"/>
                <a:gd name="T19" fmla="*/ 14216196 h 32"/>
                <a:gd name="T20" fmla="*/ 11113712 w 50"/>
                <a:gd name="T21" fmla="*/ 20435430 h 32"/>
                <a:gd name="T22" fmla="*/ 11113712 w 50"/>
                <a:gd name="T23" fmla="*/ 27542584 h 32"/>
                <a:gd name="T24" fmla="*/ 0 w 50"/>
                <a:gd name="T25" fmla="*/ 2043543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0"/>
                <a:gd name="T40" fmla="*/ 0 h 32"/>
                <a:gd name="T41" fmla="*/ 50 w 50"/>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0" h="32">
                  <a:moveTo>
                    <a:pt x="0" y="23"/>
                  </a:moveTo>
                  <a:lnTo>
                    <a:pt x="0" y="0"/>
                  </a:lnTo>
                  <a:lnTo>
                    <a:pt x="24" y="0"/>
                  </a:lnTo>
                  <a:lnTo>
                    <a:pt x="24" y="6"/>
                  </a:lnTo>
                  <a:lnTo>
                    <a:pt x="34" y="6"/>
                  </a:lnTo>
                  <a:lnTo>
                    <a:pt x="49" y="16"/>
                  </a:lnTo>
                  <a:lnTo>
                    <a:pt x="41" y="23"/>
                  </a:lnTo>
                  <a:lnTo>
                    <a:pt x="41" y="16"/>
                  </a:lnTo>
                  <a:lnTo>
                    <a:pt x="18" y="23"/>
                  </a:lnTo>
                  <a:lnTo>
                    <a:pt x="18" y="16"/>
                  </a:lnTo>
                  <a:lnTo>
                    <a:pt x="9" y="23"/>
                  </a:lnTo>
                  <a:lnTo>
                    <a:pt x="9" y="31"/>
                  </a:lnTo>
                  <a:lnTo>
                    <a:pt x="0"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2" name="Freeform 91"/>
            <p:cNvSpPr>
              <a:spLocks/>
            </p:cNvSpPr>
            <p:nvPr/>
          </p:nvSpPr>
          <p:spPr bwMode="gray">
            <a:xfrm>
              <a:off x="2479645" y="3616760"/>
              <a:ext cx="57063" cy="51114"/>
            </a:xfrm>
            <a:custGeom>
              <a:avLst/>
              <a:gdLst>
                <a:gd name="T0" fmla="*/ 33644318 w 32"/>
                <a:gd name="T1" fmla="*/ 22643187 h 24"/>
                <a:gd name="T2" fmla="*/ 33644318 w 32"/>
                <a:gd name="T3" fmla="*/ 0 h 24"/>
                <a:gd name="T4" fmla="*/ 16279912 w 32"/>
                <a:gd name="T5" fmla="*/ 0 h 24"/>
                <a:gd name="T6" fmla="*/ 26047652 w 32"/>
                <a:gd name="T7" fmla="*/ 15751306 h 24"/>
                <a:gd name="T8" fmla="*/ 0 w 32"/>
                <a:gd name="T9" fmla="*/ 22643187 h 24"/>
                <a:gd name="T10" fmla="*/ 6512174 w 32"/>
                <a:gd name="T11" fmla="*/ 22643187 h 24"/>
                <a:gd name="T12" fmla="*/ 33644318 w 32"/>
                <a:gd name="T13" fmla="*/ 22643187 h 24"/>
                <a:gd name="T14" fmla="*/ 0 60000 65536"/>
                <a:gd name="T15" fmla="*/ 0 60000 65536"/>
                <a:gd name="T16" fmla="*/ 0 60000 65536"/>
                <a:gd name="T17" fmla="*/ 0 60000 65536"/>
                <a:gd name="T18" fmla="*/ 0 60000 65536"/>
                <a:gd name="T19" fmla="*/ 0 60000 65536"/>
                <a:gd name="T20" fmla="*/ 0 60000 65536"/>
                <a:gd name="T21" fmla="*/ 0 w 32"/>
                <a:gd name="T22" fmla="*/ 0 h 24"/>
                <a:gd name="T23" fmla="*/ 32 w 3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4">
                  <a:moveTo>
                    <a:pt x="31" y="23"/>
                  </a:moveTo>
                  <a:lnTo>
                    <a:pt x="31" y="0"/>
                  </a:lnTo>
                  <a:lnTo>
                    <a:pt x="15" y="0"/>
                  </a:lnTo>
                  <a:lnTo>
                    <a:pt x="24" y="16"/>
                  </a:lnTo>
                  <a:lnTo>
                    <a:pt x="0" y="23"/>
                  </a:lnTo>
                  <a:lnTo>
                    <a:pt x="6" y="23"/>
                  </a:lnTo>
                  <a:lnTo>
                    <a:pt x="31" y="23"/>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3" name="Freeform 92"/>
            <p:cNvSpPr>
              <a:spLocks/>
            </p:cNvSpPr>
            <p:nvPr/>
          </p:nvSpPr>
          <p:spPr bwMode="gray">
            <a:xfrm>
              <a:off x="2368239" y="3824630"/>
              <a:ext cx="277158" cy="466852"/>
            </a:xfrm>
            <a:custGeom>
              <a:avLst/>
              <a:gdLst>
                <a:gd name="T0" fmla="*/ 135896911 w 147"/>
                <a:gd name="T1" fmla="*/ 222063460 h 212"/>
                <a:gd name="T2" fmla="*/ 148031402 w 147"/>
                <a:gd name="T3" fmla="*/ 187333258 h 212"/>
                <a:gd name="T4" fmla="*/ 135896911 w 147"/>
                <a:gd name="T5" fmla="*/ 162075023 h 212"/>
                <a:gd name="T6" fmla="*/ 148031402 w 147"/>
                <a:gd name="T7" fmla="*/ 162075023 h 212"/>
                <a:gd name="T8" fmla="*/ 135896911 w 147"/>
                <a:gd name="T9" fmla="*/ 153655611 h 212"/>
                <a:gd name="T10" fmla="*/ 135896911 w 147"/>
                <a:gd name="T11" fmla="*/ 144183645 h 212"/>
                <a:gd name="T12" fmla="*/ 177151453 w 147"/>
                <a:gd name="T13" fmla="*/ 144183645 h 212"/>
                <a:gd name="T14" fmla="*/ 177151453 w 147"/>
                <a:gd name="T15" fmla="*/ 128397344 h 212"/>
                <a:gd name="T16" fmla="*/ 166231985 w 147"/>
                <a:gd name="T17" fmla="*/ 111558520 h 212"/>
                <a:gd name="T18" fmla="*/ 177151453 w 147"/>
                <a:gd name="T19" fmla="*/ 85246704 h 212"/>
                <a:gd name="T20" fmla="*/ 148031402 w 147"/>
                <a:gd name="T21" fmla="*/ 85246704 h 212"/>
                <a:gd name="T22" fmla="*/ 135896911 w 147"/>
                <a:gd name="T23" fmla="*/ 75775764 h 212"/>
                <a:gd name="T24" fmla="*/ 106776860 w 147"/>
                <a:gd name="T25" fmla="*/ 75775764 h 212"/>
                <a:gd name="T26" fmla="*/ 98282961 w 147"/>
                <a:gd name="T27" fmla="*/ 69460436 h 212"/>
                <a:gd name="T28" fmla="*/ 98282961 w 147"/>
                <a:gd name="T29" fmla="*/ 59988453 h 212"/>
                <a:gd name="T30" fmla="*/ 87362391 w 147"/>
                <a:gd name="T31" fmla="*/ 43149630 h 212"/>
                <a:gd name="T32" fmla="*/ 98282961 w 147"/>
                <a:gd name="T33" fmla="*/ 26310798 h 212"/>
                <a:gd name="T34" fmla="*/ 106776860 w 147"/>
                <a:gd name="T35" fmla="*/ 17891386 h 212"/>
                <a:gd name="T36" fmla="*/ 117696328 w 147"/>
                <a:gd name="T37" fmla="*/ 7366859 h 212"/>
                <a:gd name="T38" fmla="*/ 106776860 w 147"/>
                <a:gd name="T39" fmla="*/ 0 h 212"/>
                <a:gd name="T40" fmla="*/ 87362391 w 147"/>
                <a:gd name="T41" fmla="*/ 17891386 h 212"/>
                <a:gd name="T42" fmla="*/ 58241221 w 147"/>
                <a:gd name="T43" fmla="*/ 26310798 h 212"/>
                <a:gd name="T44" fmla="*/ 48534537 w 147"/>
                <a:gd name="T45" fmla="*/ 43149630 h 212"/>
                <a:gd name="T46" fmla="*/ 27907275 w 147"/>
                <a:gd name="T47" fmla="*/ 50516487 h 212"/>
                <a:gd name="T48" fmla="*/ 27907275 w 147"/>
                <a:gd name="T49" fmla="*/ 69460436 h 212"/>
                <a:gd name="T50" fmla="*/ 19413376 w 147"/>
                <a:gd name="T51" fmla="*/ 50516487 h 212"/>
                <a:gd name="T52" fmla="*/ 27907275 w 147"/>
                <a:gd name="T53" fmla="*/ 59988453 h 212"/>
                <a:gd name="T54" fmla="*/ 19413376 w 147"/>
                <a:gd name="T55" fmla="*/ 69460436 h 212"/>
                <a:gd name="T56" fmla="*/ 19413376 w 147"/>
                <a:gd name="T57" fmla="*/ 75775764 h 212"/>
                <a:gd name="T58" fmla="*/ 19413376 w 147"/>
                <a:gd name="T59" fmla="*/ 85246704 h 212"/>
                <a:gd name="T60" fmla="*/ 19413376 w 147"/>
                <a:gd name="T61" fmla="*/ 118925377 h 212"/>
                <a:gd name="T62" fmla="*/ 27907275 w 147"/>
                <a:gd name="T63" fmla="*/ 118925377 h 212"/>
                <a:gd name="T64" fmla="*/ 19413376 w 147"/>
                <a:gd name="T65" fmla="*/ 137869342 h 212"/>
                <a:gd name="T66" fmla="*/ 8493901 w 147"/>
                <a:gd name="T67" fmla="*/ 137869342 h 212"/>
                <a:gd name="T68" fmla="*/ 8493901 w 147"/>
                <a:gd name="T69" fmla="*/ 144183645 h 212"/>
                <a:gd name="T70" fmla="*/ 0 w 147"/>
                <a:gd name="T71" fmla="*/ 144183645 h 212"/>
                <a:gd name="T72" fmla="*/ 0 w 147"/>
                <a:gd name="T73" fmla="*/ 153655611 h 212"/>
                <a:gd name="T74" fmla="*/ 27907275 w 147"/>
                <a:gd name="T75" fmla="*/ 170494435 h 212"/>
                <a:gd name="T76" fmla="*/ 48534537 w 147"/>
                <a:gd name="T77" fmla="*/ 162075023 h 212"/>
                <a:gd name="T78" fmla="*/ 58241221 w 147"/>
                <a:gd name="T79" fmla="*/ 170494435 h 212"/>
                <a:gd name="T80" fmla="*/ 76441821 w 147"/>
                <a:gd name="T81" fmla="*/ 187333258 h 212"/>
                <a:gd name="T82" fmla="*/ 87362391 w 147"/>
                <a:gd name="T83" fmla="*/ 204172082 h 212"/>
                <a:gd name="T84" fmla="*/ 128616898 w 147"/>
                <a:gd name="T85" fmla="*/ 196805225 h 212"/>
                <a:gd name="T86" fmla="*/ 135896911 w 147"/>
                <a:gd name="T87" fmla="*/ 204172082 h 212"/>
                <a:gd name="T88" fmla="*/ 135896911 w 147"/>
                <a:gd name="T89" fmla="*/ 213644048 h 212"/>
                <a:gd name="T90" fmla="*/ 128616898 w 147"/>
                <a:gd name="T91" fmla="*/ 213644048 h 212"/>
                <a:gd name="T92" fmla="*/ 135896911 w 147"/>
                <a:gd name="T93" fmla="*/ 222063460 h 2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212"/>
                <a:gd name="T143" fmla="*/ 147 w 147"/>
                <a:gd name="T144" fmla="*/ 212 h 2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212">
                  <a:moveTo>
                    <a:pt x="112" y="211"/>
                  </a:moveTo>
                  <a:lnTo>
                    <a:pt x="122" y="178"/>
                  </a:lnTo>
                  <a:lnTo>
                    <a:pt x="112" y="154"/>
                  </a:lnTo>
                  <a:lnTo>
                    <a:pt x="122" y="154"/>
                  </a:lnTo>
                  <a:lnTo>
                    <a:pt x="112" y="146"/>
                  </a:lnTo>
                  <a:lnTo>
                    <a:pt x="112" y="137"/>
                  </a:lnTo>
                  <a:lnTo>
                    <a:pt x="146" y="137"/>
                  </a:lnTo>
                  <a:lnTo>
                    <a:pt x="146" y="122"/>
                  </a:lnTo>
                  <a:lnTo>
                    <a:pt x="137" y="106"/>
                  </a:lnTo>
                  <a:lnTo>
                    <a:pt x="146" y="81"/>
                  </a:lnTo>
                  <a:lnTo>
                    <a:pt x="122" y="81"/>
                  </a:lnTo>
                  <a:lnTo>
                    <a:pt x="112" y="72"/>
                  </a:lnTo>
                  <a:lnTo>
                    <a:pt x="88" y="72"/>
                  </a:lnTo>
                  <a:lnTo>
                    <a:pt x="81" y="66"/>
                  </a:lnTo>
                  <a:lnTo>
                    <a:pt x="81" y="57"/>
                  </a:lnTo>
                  <a:lnTo>
                    <a:pt x="72" y="41"/>
                  </a:lnTo>
                  <a:lnTo>
                    <a:pt x="81" y="25"/>
                  </a:lnTo>
                  <a:lnTo>
                    <a:pt x="88" y="17"/>
                  </a:lnTo>
                  <a:lnTo>
                    <a:pt x="97" y="7"/>
                  </a:lnTo>
                  <a:lnTo>
                    <a:pt x="88" y="0"/>
                  </a:lnTo>
                  <a:lnTo>
                    <a:pt x="72" y="17"/>
                  </a:lnTo>
                  <a:lnTo>
                    <a:pt x="48" y="25"/>
                  </a:lnTo>
                  <a:lnTo>
                    <a:pt x="40" y="41"/>
                  </a:lnTo>
                  <a:lnTo>
                    <a:pt x="23" y="48"/>
                  </a:lnTo>
                  <a:lnTo>
                    <a:pt x="23" y="66"/>
                  </a:lnTo>
                  <a:lnTo>
                    <a:pt x="16" y="48"/>
                  </a:lnTo>
                  <a:lnTo>
                    <a:pt x="23" y="57"/>
                  </a:lnTo>
                  <a:lnTo>
                    <a:pt x="16" y="66"/>
                  </a:lnTo>
                  <a:lnTo>
                    <a:pt x="16" y="72"/>
                  </a:lnTo>
                  <a:lnTo>
                    <a:pt x="16" y="81"/>
                  </a:lnTo>
                  <a:lnTo>
                    <a:pt x="16" y="113"/>
                  </a:lnTo>
                  <a:lnTo>
                    <a:pt x="23" y="113"/>
                  </a:lnTo>
                  <a:lnTo>
                    <a:pt x="16" y="131"/>
                  </a:lnTo>
                  <a:lnTo>
                    <a:pt x="7" y="131"/>
                  </a:lnTo>
                  <a:lnTo>
                    <a:pt x="7" y="137"/>
                  </a:lnTo>
                  <a:lnTo>
                    <a:pt x="0" y="137"/>
                  </a:lnTo>
                  <a:lnTo>
                    <a:pt x="0" y="146"/>
                  </a:lnTo>
                  <a:lnTo>
                    <a:pt x="23" y="162"/>
                  </a:lnTo>
                  <a:lnTo>
                    <a:pt x="40" y="154"/>
                  </a:lnTo>
                  <a:lnTo>
                    <a:pt x="48" y="162"/>
                  </a:lnTo>
                  <a:lnTo>
                    <a:pt x="63" y="178"/>
                  </a:lnTo>
                  <a:lnTo>
                    <a:pt x="72" y="194"/>
                  </a:lnTo>
                  <a:lnTo>
                    <a:pt x="106" y="187"/>
                  </a:lnTo>
                  <a:lnTo>
                    <a:pt x="112" y="194"/>
                  </a:lnTo>
                  <a:lnTo>
                    <a:pt x="112" y="203"/>
                  </a:lnTo>
                  <a:lnTo>
                    <a:pt x="106" y="203"/>
                  </a:lnTo>
                  <a:lnTo>
                    <a:pt x="112"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4" name="Freeform 93"/>
            <p:cNvSpPr>
              <a:spLocks/>
            </p:cNvSpPr>
            <p:nvPr/>
          </p:nvSpPr>
          <p:spPr bwMode="gray">
            <a:xfrm>
              <a:off x="2319327" y="4148361"/>
              <a:ext cx="138577" cy="177199"/>
            </a:xfrm>
            <a:custGeom>
              <a:avLst/>
              <a:gdLst>
                <a:gd name="T0" fmla="*/ 87384239 w 74"/>
                <a:gd name="T1" fmla="*/ 16215033 h 82"/>
                <a:gd name="T2" fmla="*/ 77807633 w 74"/>
                <a:gd name="T3" fmla="*/ 8108020 h 82"/>
                <a:gd name="T4" fmla="*/ 57458559 w 74"/>
                <a:gd name="T5" fmla="*/ 16215033 h 82"/>
                <a:gd name="T6" fmla="*/ 29925672 w 74"/>
                <a:gd name="T7" fmla="*/ 0 h 82"/>
                <a:gd name="T8" fmla="*/ 9576610 w 74"/>
                <a:gd name="T9" fmla="*/ 8108020 h 82"/>
                <a:gd name="T10" fmla="*/ 9576610 w 74"/>
                <a:gd name="T11" fmla="*/ 16215033 h 82"/>
                <a:gd name="T12" fmla="*/ 0 w 74"/>
                <a:gd name="T13" fmla="*/ 25336808 h 82"/>
                <a:gd name="T14" fmla="*/ 0 w 74"/>
                <a:gd name="T15" fmla="*/ 41551845 h 82"/>
                <a:gd name="T16" fmla="*/ 9576610 w 74"/>
                <a:gd name="T17" fmla="*/ 57766873 h 82"/>
                <a:gd name="T18" fmla="*/ 9576610 w 74"/>
                <a:gd name="T19" fmla="*/ 48646109 h 82"/>
                <a:gd name="T20" fmla="*/ 20350160 w 74"/>
                <a:gd name="T21" fmla="*/ 48646109 h 82"/>
                <a:gd name="T22" fmla="*/ 9576610 w 74"/>
                <a:gd name="T23" fmla="*/ 57766873 h 82"/>
                <a:gd name="T24" fmla="*/ 0 w 74"/>
                <a:gd name="T25" fmla="*/ 73982925 h 82"/>
                <a:gd name="T26" fmla="*/ 20350160 w 74"/>
                <a:gd name="T27" fmla="*/ 82089936 h 82"/>
                <a:gd name="T28" fmla="*/ 49078892 w 74"/>
                <a:gd name="T29" fmla="*/ 57766873 h 82"/>
                <a:gd name="T30" fmla="*/ 68231010 w 74"/>
                <a:gd name="T31" fmla="*/ 48646109 h 82"/>
                <a:gd name="T32" fmla="*/ 77807633 w 74"/>
                <a:gd name="T33" fmla="*/ 41551845 h 82"/>
                <a:gd name="T34" fmla="*/ 87384239 w 74"/>
                <a:gd name="T35" fmla="*/ 25336808 h 82"/>
                <a:gd name="T36" fmla="*/ 77807633 w 74"/>
                <a:gd name="T37" fmla="*/ 16215033 h 82"/>
                <a:gd name="T38" fmla="*/ 87384239 w 74"/>
                <a:gd name="T39" fmla="*/ 16215033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82"/>
                <a:gd name="T62" fmla="*/ 74 w 74"/>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82">
                  <a:moveTo>
                    <a:pt x="73" y="16"/>
                  </a:moveTo>
                  <a:lnTo>
                    <a:pt x="65" y="8"/>
                  </a:lnTo>
                  <a:lnTo>
                    <a:pt x="48" y="16"/>
                  </a:lnTo>
                  <a:lnTo>
                    <a:pt x="25" y="0"/>
                  </a:lnTo>
                  <a:lnTo>
                    <a:pt x="8" y="8"/>
                  </a:lnTo>
                  <a:lnTo>
                    <a:pt x="8" y="16"/>
                  </a:lnTo>
                  <a:lnTo>
                    <a:pt x="0" y="25"/>
                  </a:lnTo>
                  <a:lnTo>
                    <a:pt x="0" y="41"/>
                  </a:lnTo>
                  <a:lnTo>
                    <a:pt x="8" y="57"/>
                  </a:lnTo>
                  <a:lnTo>
                    <a:pt x="8" y="48"/>
                  </a:lnTo>
                  <a:lnTo>
                    <a:pt x="17" y="48"/>
                  </a:lnTo>
                  <a:lnTo>
                    <a:pt x="8" y="57"/>
                  </a:lnTo>
                  <a:lnTo>
                    <a:pt x="0" y="73"/>
                  </a:lnTo>
                  <a:lnTo>
                    <a:pt x="17" y="81"/>
                  </a:lnTo>
                  <a:lnTo>
                    <a:pt x="41" y="57"/>
                  </a:lnTo>
                  <a:lnTo>
                    <a:pt x="57" y="48"/>
                  </a:lnTo>
                  <a:lnTo>
                    <a:pt x="65" y="41"/>
                  </a:lnTo>
                  <a:lnTo>
                    <a:pt x="73" y="25"/>
                  </a:lnTo>
                  <a:lnTo>
                    <a:pt x="65" y="16"/>
                  </a:lnTo>
                  <a:lnTo>
                    <a:pt x="7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5" name="Freeform 94"/>
            <p:cNvSpPr>
              <a:spLocks/>
            </p:cNvSpPr>
            <p:nvPr/>
          </p:nvSpPr>
          <p:spPr bwMode="gray">
            <a:xfrm>
              <a:off x="2305744" y="4182433"/>
              <a:ext cx="309762" cy="517967"/>
            </a:xfrm>
            <a:custGeom>
              <a:avLst/>
              <a:gdLst>
                <a:gd name="T0" fmla="*/ 191070738 w 163"/>
                <a:gd name="T1" fmla="*/ 144444260 h 235"/>
                <a:gd name="T2" fmla="*/ 171346691 w 163"/>
                <a:gd name="T3" fmla="*/ 144444260 h 235"/>
                <a:gd name="T4" fmla="*/ 171346691 w 163"/>
                <a:gd name="T5" fmla="*/ 128629328 h 235"/>
                <a:gd name="T6" fmla="*/ 149157832 w 163"/>
                <a:gd name="T7" fmla="*/ 138118095 h 235"/>
                <a:gd name="T8" fmla="*/ 129434861 w 163"/>
                <a:gd name="T9" fmla="*/ 128629328 h 235"/>
                <a:gd name="T10" fmla="*/ 118339876 w 163"/>
                <a:gd name="T11" fmla="*/ 102270133 h 235"/>
                <a:gd name="T12" fmla="*/ 140528735 w 163"/>
                <a:gd name="T13" fmla="*/ 68532295 h 235"/>
                <a:gd name="T14" fmla="*/ 178743348 w 163"/>
                <a:gd name="T15" fmla="*/ 51662846 h 235"/>
                <a:gd name="T16" fmla="*/ 171346691 w 163"/>
                <a:gd name="T17" fmla="*/ 43227616 h 235"/>
                <a:gd name="T18" fmla="*/ 178743348 w 163"/>
                <a:gd name="T19" fmla="*/ 43227616 h 235"/>
                <a:gd name="T20" fmla="*/ 178743348 w 163"/>
                <a:gd name="T21" fmla="*/ 33738881 h 235"/>
                <a:gd name="T22" fmla="*/ 171346691 w 163"/>
                <a:gd name="T23" fmla="*/ 26358176 h 235"/>
                <a:gd name="T24" fmla="*/ 129434861 w 163"/>
                <a:gd name="T25" fmla="*/ 33738881 h 235"/>
                <a:gd name="T26" fmla="*/ 118339876 w 163"/>
                <a:gd name="T27" fmla="*/ 16869441 h 235"/>
                <a:gd name="T28" fmla="*/ 99849345 w 163"/>
                <a:gd name="T29" fmla="*/ 0 h 235"/>
                <a:gd name="T30" fmla="*/ 89987877 w 163"/>
                <a:gd name="T31" fmla="*/ 0 h 235"/>
                <a:gd name="T32" fmla="*/ 99849345 w 163"/>
                <a:gd name="T33" fmla="*/ 9488739 h 235"/>
                <a:gd name="T34" fmla="*/ 89987877 w 163"/>
                <a:gd name="T35" fmla="*/ 26358176 h 235"/>
                <a:gd name="T36" fmla="*/ 80126408 w 163"/>
                <a:gd name="T37" fmla="*/ 33738881 h 235"/>
                <a:gd name="T38" fmla="*/ 60403454 w 163"/>
                <a:gd name="T39" fmla="*/ 43227616 h 235"/>
                <a:gd name="T40" fmla="*/ 30817930 w 163"/>
                <a:gd name="T41" fmla="*/ 68532295 h 235"/>
                <a:gd name="T42" fmla="*/ 9861473 w 163"/>
                <a:gd name="T43" fmla="*/ 60097049 h 235"/>
                <a:gd name="T44" fmla="*/ 19722945 w 163"/>
                <a:gd name="T45" fmla="*/ 43227616 h 235"/>
                <a:gd name="T46" fmla="*/ 0 w 163"/>
                <a:gd name="T47" fmla="*/ 60097049 h 235"/>
                <a:gd name="T48" fmla="*/ 9861473 w 163"/>
                <a:gd name="T49" fmla="*/ 75911966 h 235"/>
                <a:gd name="T50" fmla="*/ 0 w 163"/>
                <a:gd name="T51" fmla="*/ 75911966 h 235"/>
                <a:gd name="T52" fmla="*/ 19722945 w 163"/>
                <a:gd name="T53" fmla="*/ 93835930 h 235"/>
                <a:gd name="T54" fmla="*/ 40679407 w 163"/>
                <a:gd name="T55" fmla="*/ 111759895 h 235"/>
                <a:gd name="T56" fmla="*/ 89987877 w 163"/>
                <a:gd name="T57" fmla="*/ 196106063 h 235"/>
                <a:gd name="T58" fmla="*/ 171346691 w 163"/>
                <a:gd name="T59" fmla="*/ 246714361 h 235"/>
                <a:gd name="T60" fmla="*/ 191070738 w 163"/>
                <a:gd name="T61" fmla="*/ 239334691 h 235"/>
                <a:gd name="T62" fmla="*/ 199699801 w 163"/>
                <a:gd name="T63" fmla="*/ 222465258 h 235"/>
                <a:gd name="T64" fmla="*/ 191070738 w 163"/>
                <a:gd name="T65" fmla="*/ 214030028 h 235"/>
                <a:gd name="T66" fmla="*/ 199699801 w 163"/>
                <a:gd name="T67" fmla="*/ 162368225 h 235"/>
                <a:gd name="T68" fmla="*/ 191070738 w 163"/>
                <a:gd name="T69" fmla="*/ 144444260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235"/>
                <a:gd name="T107" fmla="*/ 163 w 163"/>
                <a:gd name="T108" fmla="*/ 235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235">
                  <a:moveTo>
                    <a:pt x="155" y="137"/>
                  </a:moveTo>
                  <a:lnTo>
                    <a:pt x="139" y="137"/>
                  </a:lnTo>
                  <a:lnTo>
                    <a:pt x="139" y="122"/>
                  </a:lnTo>
                  <a:lnTo>
                    <a:pt x="121" y="131"/>
                  </a:lnTo>
                  <a:lnTo>
                    <a:pt x="105" y="122"/>
                  </a:lnTo>
                  <a:lnTo>
                    <a:pt x="96" y="97"/>
                  </a:lnTo>
                  <a:lnTo>
                    <a:pt x="114" y="65"/>
                  </a:lnTo>
                  <a:lnTo>
                    <a:pt x="145" y="49"/>
                  </a:lnTo>
                  <a:lnTo>
                    <a:pt x="139" y="41"/>
                  </a:lnTo>
                  <a:lnTo>
                    <a:pt x="145" y="41"/>
                  </a:lnTo>
                  <a:lnTo>
                    <a:pt x="145" y="32"/>
                  </a:lnTo>
                  <a:lnTo>
                    <a:pt x="139" y="25"/>
                  </a:lnTo>
                  <a:lnTo>
                    <a:pt x="105" y="32"/>
                  </a:lnTo>
                  <a:lnTo>
                    <a:pt x="96" y="16"/>
                  </a:lnTo>
                  <a:lnTo>
                    <a:pt x="81" y="0"/>
                  </a:lnTo>
                  <a:lnTo>
                    <a:pt x="73" y="0"/>
                  </a:lnTo>
                  <a:lnTo>
                    <a:pt x="81" y="9"/>
                  </a:lnTo>
                  <a:lnTo>
                    <a:pt x="73" y="25"/>
                  </a:lnTo>
                  <a:lnTo>
                    <a:pt x="65" y="32"/>
                  </a:lnTo>
                  <a:lnTo>
                    <a:pt x="49" y="41"/>
                  </a:lnTo>
                  <a:lnTo>
                    <a:pt x="25" y="65"/>
                  </a:lnTo>
                  <a:lnTo>
                    <a:pt x="8" y="57"/>
                  </a:lnTo>
                  <a:lnTo>
                    <a:pt x="16" y="41"/>
                  </a:lnTo>
                  <a:lnTo>
                    <a:pt x="0" y="57"/>
                  </a:lnTo>
                  <a:lnTo>
                    <a:pt x="8" y="72"/>
                  </a:lnTo>
                  <a:lnTo>
                    <a:pt x="0" y="72"/>
                  </a:lnTo>
                  <a:lnTo>
                    <a:pt x="16" y="89"/>
                  </a:lnTo>
                  <a:lnTo>
                    <a:pt x="33" y="106"/>
                  </a:lnTo>
                  <a:lnTo>
                    <a:pt x="73" y="186"/>
                  </a:lnTo>
                  <a:lnTo>
                    <a:pt x="139" y="234"/>
                  </a:lnTo>
                  <a:lnTo>
                    <a:pt x="155" y="227"/>
                  </a:lnTo>
                  <a:lnTo>
                    <a:pt x="162" y="211"/>
                  </a:lnTo>
                  <a:lnTo>
                    <a:pt x="155" y="203"/>
                  </a:lnTo>
                  <a:lnTo>
                    <a:pt x="162" y="154"/>
                  </a:lnTo>
                  <a:lnTo>
                    <a:pt x="155"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6" name="Freeform 95"/>
            <p:cNvSpPr>
              <a:spLocks/>
            </p:cNvSpPr>
            <p:nvPr/>
          </p:nvSpPr>
          <p:spPr bwMode="gray">
            <a:xfrm>
              <a:off x="2601921" y="4448233"/>
              <a:ext cx="274441" cy="395290"/>
            </a:xfrm>
            <a:custGeom>
              <a:avLst/>
              <a:gdLst>
                <a:gd name="T0" fmla="*/ 173696224 w 147"/>
                <a:gd name="T1" fmla="*/ 146629969 h 178"/>
                <a:gd name="T2" fmla="*/ 173696224 w 147"/>
                <a:gd name="T3" fmla="*/ 119873365 h 178"/>
                <a:gd name="T4" fmla="*/ 162989577 w 147"/>
                <a:gd name="T5" fmla="*/ 102748455 h 178"/>
                <a:gd name="T6" fmla="*/ 162989577 w 147"/>
                <a:gd name="T7" fmla="*/ 95256243 h 178"/>
                <a:gd name="T8" fmla="*/ 143954083 w 147"/>
                <a:gd name="T9" fmla="*/ 95256243 h 178"/>
                <a:gd name="T10" fmla="*/ 133246310 w 147"/>
                <a:gd name="T11" fmla="*/ 77061608 h 178"/>
                <a:gd name="T12" fmla="*/ 133246310 w 147"/>
                <a:gd name="T13" fmla="*/ 68498636 h 178"/>
                <a:gd name="T14" fmla="*/ 124918555 w 147"/>
                <a:gd name="T15" fmla="*/ 52444470 h 178"/>
                <a:gd name="T16" fmla="*/ 66623155 w 147"/>
                <a:gd name="T17" fmla="*/ 34249835 h 178"/>
                <a:gd name="T18" fmla="*/ 58295399 w 147"/>
                <a:gd name="T19" fmla="*/ 25686855 h 178"/>
                <a:gd name="T20" fmla="*/ 58295399 w 147"/>
                <a:gd name="T21" fmla="*/ 0 h 178"/>
                <a:gd name="T22" fmla="*/ 38071005 w 147"/>
                <a:gd name="T23" fmla="*/ 0 h 178"/>
                <a:gd name="T24" fmla="*/ 17845507 w 147"/>
                <a:gd name="T25" fmla="*/ 16054154 h 178"/>
                <a:gd name="T26" fmla="*/ 0 w 147"/>
                <a:gd name="T27" fmla="*/ 16054154 h 178"/>
                <a:gd name="T28" fmla="*/ 8327758 w 147"/>
                <a:gd name="T29" fmla="*/ 34249835 h 178"/>
                <a:gd name="T30" fmla="*/ 0 w 147"/>
                <a:gd name="T31" fmla="*/ 86694305 h 178"/>
                <a:gd name="T32" fmla="*/ 8327758 w 147"/>
                <a:gd name="T33" fmla="*/ 95256243 h 178"/>
                <a:gd name="T34" fmla="*/ 0 w 147"/>
                <a:gd name="T35" fmla="*/ 112381152 h 178"/>
                <a:gd name="T36" fmla="*/ 8327758 w 147"/>
                <a:gd name="T37" fmla="*/ 138068032 h 178"/>
                <a:gd name="T38" fmla="*/ 8327758 w 147"/>
                <a:gd name="T39" fmla="*/ 146629969 h 178"/>
                <a:gd name="T40" fmla="*/ 17845507 w 147"/>
                <a:gd name="T41" fmla="*/ 189441726 h 178"/>
                <a:gd name="T42" fmla="*/ 28553249 w 147"/>
                <a:gd name="T43" fmla="*/ 189441726 h 178"/>
                <a:gd name="T44" fmla="*/ 47587661 w 147"/>
                <a:gd name="T45" fmla="*/ 172317851 h 178"/>
                <a:gd name="T46" fmla="*/ 77330910 w 147"/>
                <a:gd name="T47" fmla="*/ 183020273 h 178"/>
                <a:gd name="T48" fmla="*/ 85658666 w 147"/>
                <a:gd name="T49" fmla="*/ 172317851 h 178"/>
                <a:gd name="T50" fmla="*/ 105883061 w 147"/>
                <a:gd name="T51" fmla="*/ 183020273 h 178"/>
                <a:gd name="T52" fmla="*/ 115400808 w 147"/>
                <a:gd name="T53" fmla="*/ 138068032 h 178"/>
                <a:gd name="T54" fmla="*/ 153471830 w 147"/>
                <a:gd name="T55" fmla="*/ 138068032 h 178"/>
                <a:gd name="T56" fmla="*/ 173696224 w 147"/>
                <a:gd name="T57" fmla="*/ 146629969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7"/>
                <a:gd name="T88" fmla="*/ 0 h 178"/>
                <a:gd name="T89" fmla="*/ 147 w 147"/>
                <a:gd name="T90" fmla="*/ 178 h 17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7" h="178">
                  <a:moveTo>
                    <a:pt x="146" y="137"/>
                  </a:moveTo>
                  <a:lnTo>
                    <a:pt x="146" y="112"/>
                  </a:lnTo>
                  <a:lnTo>
                    <a:pt x="137" y="96"/>
                  </a:lnTo>
                  <a:lnTo>
                    <a:pt x="137" y="89"/>
                  </a:lnTo>
                  <a:lnTo>
                    <a:pt x="121" y="89"/>
                  </a:lnTo>
                  <a:lnTo>
                    <a:pt x="112" y="72"/>
                  </a:lnTo>
                  <a:lnTo>
                    <a:pt x="112" y="64"/>
                  </a:lnTo>
                  <a:lnTo>
                    <a:pt x="105" y="49"/>
                  </a:lnTo>
                  <a:lnTo>
                    <a:pt x="56" y="32"/>
                  </a:lnTo>
                  <a:lnTo>
                    <a:pt x="49" y="24"/>
                  </a:lnTo>
                  <a:lnTo>
                    <a:pt x="49" y="0"/>
                  </a:lnTo>
                  <a:lnTo>
                    <a:pt x="32" y="0"/>
                  </a:lnTo>
                  <a:lnTo>
                    <a:pt x="15" y="15"/>
                  </a:lnTo>
                  <a:lnTo>
                    <a:pt x="0" y="15"/>
                  </a:lnTo>
                  <a:lnTo>
                    <a:pt x="7" y="32"/>
                  </a:lnTo>
                  <a:lnTo>
                    <a:pt x="0" y="81"/>
                  </a:lnTo>
                  <a:lnTo>
                    <a:pt x="7" y="89"/>
                  </a:lnTo>
                  <a:lnTo>
                    <a:pt x="0" y="105"/>
                  </a:lnTo>
                  <a:lnTo>
                    <a:pt x="7" y="129"/>
                  </a:lnTo>
                  <a:lnTo>
                    <a:pt x="7" y="137"/>
                  </a:lnTo>
                  <a:lnTo>
                    <a:pt x="15" y="177"/>
                  </a:lnTo>
                  <a:lnTo>
                    <a:pt x="24" y="177"/>
                  </a:lnTo>
                  <a:lnTo>
                    <a:pt x="40" y="161"/>
                  </a:lnTo>
                  <a:lnTo>
                    <a:pt x="65" y="171"/>
                  </a:lnTo>
                  <a:lnTo>
                    <a:pt x="72" y="161"/>
                  </a:lnTo>
                  <a:lnTo>
                    <a:pt x="89" y="171"/>
                  </a:lnTo>
                  <a:lnTo>
                    <a:pt x="97" y="129"/>
                  </a:lnTo>
                  <a:lnTo>
                    <a:pt x="129" y="129"/>
                  </a:lnTo>
                  <a:lnTo>
                    <a:pt x="146" y="13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7" name="Freeform 96"/>
            <p:cNvSpPr>
              <a:spLocks/>
            </p:cNvSpPr>
            <p:nvPr/>
          </p:nvSpPr>
          <p:spPr bwMode="gray">
            <a:xfrm>
              <a:off x="2764953" y="4731073"/>
              <a:ext cx="198359" cy="248758"/>
            </a:xfrm>
            <a:custGeom>
              <a:avLst/>
              <a:gdLst>
                <a:gd name="T0" fmla="*/ 115940478 w 106"/>
                <a:gd name="T1" fmla="*/ 84736787 h 114"/>
                <a:gd name="T2" fmla="*/ 125503422 w 106"/>
                <a:gd name="T3" fmla="*/ 68202563 h 114"/>
                <a:gd name="T4" fmla="*/ 105183670 w 106"/>
                <a:gd name="T5" fmla="*/ 58903126 h 114"/>
                <a:gd name="T6" fmla="*/ 105183670 w 106"/>
                <a:gd name="T7" fmla="*/ 43401719 h 114"/>
                <a:gd name="T8" fmla="*/ 98011735 w 106"/>
                <a:gd name="T9" fmla="*/ 43401719 h 114"/>
                <a:gd name="T10" fmla="*/ 68130115 w 106"/>
                <a:gd name="T11" fmla="*/ 33068456 h 114"/>
                <a:gd name="T12" fmla="*/ 68130115 w 106"/>
                <a:gd name="T13" fmla="*/ 8266606 h 114"/>
                <a:gd name="T14" fmla="*/ 47810363 w 106"/>
                <a:gd name="T15" fmla="*/ 0 h 114"/>
                <a:gd name="T16" fmla="*/ 9561855 w 106"/>
                <a:gd name="T17" fmla="*/ 0 h 114"/>
                <a:gd name="T18" fmla="*/ 0 w 106"/>
                <a:gd name="T19" fmla="*/ 43401719 h 114"/>
                <a:gd name="T20" fmla="*/ 19124803 w 106"/>
                <a:gd name="T21" fmla="*/ 68202563 h 114"/>
                <a:gd name="T22" fmla="*/ 47810363 w 106"/>
                <a:gd name="T23" fmla="*/ 68202563 h 114"/>
                <a:gd name="T24" fmla="*/ 68130115 w 106"/>
                <a:gd name="T25" fmla="*/ 84736787 h 114"/>
                <a:gd name="T26" fmla="*/ 68130115 w 106"/>
                <a:gd name="T27" fmla="*/ 91970573 h 114"/>
                <a:gd name="T28" fmla="*/ 57373307 w 106"/>
                <a:gd name="T29" fmla="*/ 109538631 h 114"/>
                <a:gd name="T30" fmla="*/ 86058876 w 106"/>
                <a:gd name="T31" fmla="*/ 116771401 h 114"/>
                <a:gd name="T32" fmla="*/ 98011735 w 106"/>
                <a:gd name="T33" fmla="*/ 109538631 h 114"/>
                <a:gd name="T34" fmla="*/ 115940478 w 106"/>
                <a:gd name="T35" fmla="*/ 100238194 h 114"/>
                <a:gd name="T36" fmla="*/ 115940478 w 106"/>
                <a:gd name="T37" fmla="*/ 84736787 h 1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6"/>
                <a:gd name="T58" fmla="*/ 0 h 114"/>
                <a:gd name="T59" fmla="*/ 106 w 106"/>
                <a:gd name="T60" fmla="*/ 114 h 1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6" h="114">
                  <a:moveTo>
                    <a:pt x="97" y="82"/>
                  </a:moveTo>
                  <a:lnTo>
                    <a:pt x="105" y="66"/>
                  </a:lnTo>
                  <a:lnTo>
                    <a:pt x="88" y="57"/>
                  </a:lnTo>
                  <a:lnTo>
                    <a:pt x="88" y="42"/>
                  </a:lnTo>
                  <a:lnTo>
                    <a:pt x="82" y="42"/>
                  </a:lnTo>
                  <a:lnTo>
                    <a:pt x="57" y="32"/>
                  </a:lnTo>
                  <a:lnTo>
                    <a:pt x="57" y="8"/>
                  </a:lnTo>
                  <a:lnTo>
                    <a:pt x="40" y="0"/>
                  </a:lnTo>
                  <a:lnTo>
                    <a:pt x="8" y="0"/>
                  </a:lnTo>
                  <a:lnTo>
                    <a:pt x="0" y="42"/>
                  </a:lnTo>
                  <a:lnTo>
                    <a:pt x="16" y="66"/>
                  </a:lnTo>
                  <a:lnTo>
                    <a:pt x="40" y="66"/>
                  </a:lnTo>
                  <a:lnTo>
                    <a:pt x="57" y="82"/>
                  </a:lnTo>
                  <a:lnTo>
                    <a:pt x="57" y="89"/>
                  </a:lnTo>
                  <a:lnTo>
                    <a:pt x="48" y="106"/>
                  </a:lnTo>
                  <a:lnTo>
                    <a:pt x="72" y="113"/>
                  </a:lnTo>
                  <a:lnTo>
                    <a:pt x="82" y="106"/>
                  </a:lnTo>
                  <a:lnTo>
                    <a:pt x="97" y="97"/>
                  </a:lnTo>
                  <a:lnTo>
                    <a:pt x="97" y="8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8" name="Freeform 97"/>
            <p:cNvSpPr>
              <a:spLocks/>
            </p:cNvSpPr>
            <p:nvPr/>
          </p:nvSpPr>
          <p:spPr bwMode="gray">
            <a:xfrm>
              <a:off x="2854623" y="5071836"/>
              <a:ext cx="141294" cy="143122"/>
            </a:xfrm>
            <a:custGeom>
              <a:avLst/>
              <a:gdLst>
                <a:gd name="T0" fmla="*/ 78744998 w 75"/>
                <a:gd name="T1" fmla="*/ 50007253 h 66"/>
                <a:gd name="T2" fmla="*/ 89648197 w 75"/>
                <a:gd name="T3" fmla="*/ 31637281 h 66"/>
                <a:gd name="T4" fmla="*/ 78744998 w 75"/>
                <a:gd name="T5" fmla="*/ 25514296 h 66"/>
                <a:gd name="T6" fmla="*/ 48459049 w 75"/>
                <a:gd name="T7" fmla="*/ 8164655 h 66"/>
                <a:gd name="T8" fmla="*/ 41190249 w 75"/>
                <a:gd name="T9" fmla="*/ 8164655 h 66"/>
                <a:gd name="T10" fmla="*/ 29075207 w 75"/>
                <a:gd name="T11" fmla="*/ 0 h 66"/>
                <a:gd name="T12" fmla="*/ 18172008 w 75"/>
                <a:gd name="T13" fmla="*/ 0 h 66"/>
                <a:gd name="T14" fmla="*/ 0 w 75"/>
                <a:gd name="T15" fmla="*/ 57151577 h 66"/>
                <a:gd name="T16" fmla="*/ 10903204 w 75"/>
                <a:gd name="T17" fmla="*/ 57151577 h 66"/>
                <a:gd name="T18" fmla="*/ 41190249 w 75"/>
                <a:gd name="T19" fmla="*/ 66336575 h 66"/>
                <a:gd name="T20" fmla="*/ 69053614 w 75"/>
                <a:gd name="T21" fmla="*/ 66336575 h 66"/>
                <a:gd name="T22" fmla="*/ 78744998 w 75"/>
                <a:gd name="T23" fmla="*/ 50007253 h 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66"/>
                <a:gd name="T38" fmla="*/ 75 w 75"/>
                <a:gd name="T39" fmla="*/ 66 h 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66">
                  <a:moveTo>
                    <a:pt x="65" y="49"/>
                  </a:moveTo>
                  <a:lnTo>
                    <a:pt x="74" y="31"/>
                  </a:lnTo>
                  <a:lnTo>
                    <a:pt x="65" y="25"/>
                  </a:lnTo>
                  <a:lnTo>
                    <a:pt x="40" y="8"/>
                  </a:lnTo>
                  <a:lnTo>
                    <a:pt x="34" y="8"/>
                  </a:lnTo>
                  <a:lnTo>
                    <a:pt x="24" y="0"/>
                  </a:lnTo>
                  <a:lnTo>
                    <a:pt x="15" y="0"/>
                  </a:lnTo>
                  <a:lnTo>
                    <a:pt x="0" y="56"/>
                  </a:lnTo>
                  <a:lnTo>
                    <a:pt x="9" y="56"/>
                  </a:lnTo>
                  <a:lnTo>
                    <a:pt x="34" y="65"/>
                  </a:lnTo>
                  <a:lnTo>
                    <a:pt x="57" y="65"/>
                  </a:lnTo>
                  <a:lnTo>
                    <a:pt x="65" y="4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99" name="Freeform 98"/>
            <p:cNvSpPr>
              <a:spLocks/>
            </p:cNvSpPr>
            <p:nvPr/>
          </p:nvSpPr>
          <p:spPr bwMode="gray">
            <a:xfrm>
              <a:off x="2487798" y="4035906"/>
              <a:ext cx="948313" cy="1144978"/>
            </a:xfrm>
            <a:custGeom>
              <a:avLst/>
              <a:gdLst>
                <a:gd name="T0" fmla="*/ 343037345 w 505"/>
                <a:gd name="T1" fmla="*/ 16834925 h 520"/>
                <a:gd name="T2" fmla="*/ 314149481 w 505"/>
                <a:gd name="T3" fmla="*/ 42088334 h 520"/>
                <a:gd name="T4" fmla="*/ 284059122 w 505"/>
                <a:gd name="T5" fmla="*/ 35774727 h 520"/>
                <a:gd name="T6" fmla="*/ 264800547 w 505"/>
                <a:gd name="T7" fmla="*/ 42088334 h 520"/>
                <a:gd name="T8" fmla="*/ 226284493 w 505"/>
                <a:gd name="T9" fmla="*/ 51558231 h 520"/>
                <a:gd name="T10" fmla="*/ 216655205 w 505"/>
                <a:gd name="T11" fmla="*/ 9469901 h 520"/>
                <a:gd name="T12" fmla="*/ 205822393 w 505"/>
                <a:gd name="T13" fmla="*/ 0 h 520"/>
                <a:gd name="T14" fmla="*/ 168509863 w 505"/>
                <a:gd name="T15" fmla="*/ 16834925 h 520"/>
                <a:gd name="T16" fmla="*/ 149251287 w 505"/>
                <a:gd name="T17" fmla="*/ 16834925 h 520"/>
                <a:gd name="T18" fmla="*/ 157677051 w 505"/>
                <a:gd name="T19" fmla="*/ 42088334 h 520"/>
                <a:gd name="T20" fmla="*/ 119159865 w 505"/>
                <a:gd name="T21" fmla="*/ 59975689 h 520"/>
                <a:gd name="T22" fmla="*/ 99902387 w 505"/>
                <a:gd name="T23" fmla="*/ 42088334 h 520"/>
                <a:gd name="T24" fmla="*/ 58978171 w 505"/>
                <a:gd name="T25" fmla="*/ 51558231 h 520"/>
                <a:gd name="T26" fmla="*/ 58978171 w 505"/>
                <a:gd name="T27" fmla="*/ 59975689 h 520"/>
                <a:gd name="T28" fmla="*/ 58978171 w 505"/>
                <a:gd name="T29" fmla="*/ 119951378 h 520"/>
                <a:gd name="T30" fmla="*/ 0 w 505"/>
                <a:gd name="T31" fmla="*/ 170457186 h 520"/>
                <a:gd name="T32" fmla="*/ 30091396 w 505"/>
                <a:gd name="T33" fmla="*/ 206231897 h 520"/>
                <a:gd name="T34" fmla="*/ 51757028 w 505"/>
                <a:gd name="T35" fmla="*/ 212544478 h 520"/>
                <a:gd name="T36" fmla="*/ 89069575 w 505"/>
                <a:gd name="T37" fmla="*/ 212544478 h 520"/>
                <a:gd name="T38" fmla="*/ 129992677 w 505"/>
                <a:gd name="T39" fmla="*/ 196762000 h 520"/>
                <a:gd name="T40" fmla="*/ 138418441 w 505"/>
                <a:gd name="T41" fmla="*/ 230431833 h 520"/>
                <a:gd name="T42" fmla="*/ 205822393 w 505"/>
                <a:gd name="T43" fmla="*/ 264102692 h 520"/>
                <a:gd name="T44" fmla="*/ 216655205 w 505"/>
                <a:gd name="T45" fmla="*/ 290407570 h 520"/>
                <a:gd name="T46" fmla="*/ 235913780 w 505"/>
                <a:gd name="T47" fmla="*/ 297773616 h 520"/>
                <a:gd name="T48" fmla="*/ 246746592 w 505"/>
                <a:gd name="T49" fmla="*/ 340913346 h 520"/>
                <a:gd name="T50" fmla="*/ 276836882 w 505"/>
                <a:gd name="T51" fmla="*/ 376688057 h 520"/>
                <a:gd name="T52" fmla="*/ 284059122 w 505"/>
                <a:gd name="T53" fmla="*/ 392471561 h 520"/>
                <a:gd name="T54" fmla="*/ 294892003 w 505"/>
                <a:gd name="T55" fmla="*/ 418776375 h 520"/>
                <a:gd name="T56" fmla="*/ 314149481 w 505"/>
                <a:gd name="T57" fmla="*/ 444029776 h 520"/>
                <a:gd name="T58" fmla="*/ 253967735 w 505"/>
                <a:gd name="T59" fmla="*/ 494534526 h 520"/>
                <a:gd name="T60" fmla="*/ 276836882 w 505"/>
                <a:gd name="T61" fmla="*/ 502953010 h 520"/>
                <a:gd name="T62" fmla="*/ 314149481 w 505"/>
                <a:gd name="T63" fmla="*/ 520840365 h 520"/>
                <a:gd name="T64" fmla="*/ 314149481 w 505"/>
                <a:gd name="T65" fmla="*/ 546092869 h 520"/>
                <a:gd name="T66" fmla="*/ 352666632 w 505"/>
                <a:gd name="T67" fmla="*/ 510318029 h 520"/>
                <a:gd name="T68" fmla="*/ 392386210 w 505"/>
                <a:gd name="T69" fmla="*/ 460864692 h 520"/>
                <a:gd name="T70" fmla="*/ 400811974 w 505"/>
                <a:gd name="T71" fmla="*/ 409306478 h 520"/>
                <a:gd name="T72" fmla="*/ 451364364 w 505"/>
                <a:gd name="T73" fmla="*/ 383001664 h 520"/>
                <a:gd name="T74" fmla="*/ 489881515 w 505"/>
                <a:gd name="T75" fmla="*/ 376688057 h 520"/>
                <a:gd name="T76" fmla="*/ 509138994 w 505"/>
                <a:gd name="T77" fmla="*/ 358800702 h 520"/>
                <a:gd name="T78" fmla="*/ 528397570 w 505"/>
                <a:gd name="T79" fmla="*/ 314608532 h 520"/>
                <a:gd name="T80" fmla="*/ 538026857 w 505"/>
                <a:gd name="T81" fmla="*/ 248319189 h 520"/>
                <a:gd name="T82" fmla="*/ 606634436 w 505"/>
                <a:gd name="T83" fmla="*/ 170457186 h 520"/>
                <a:gd name="T84" fmla="*/ 568118245 w 505"/>
                <a:gd name="T85" fmla="*/ 136786327 h 520"/>
                <a:gd name="T86" fmla="*/ 500714327 w 505"/>
                <a:gd name="T87" fmla="*/ 111533920 h 520"/>
                <a:gd name="T88" fmla="*/ 451364364 w 505"/>
                <a:gd name="T89" fmla="*/ 102064023 h 520"/>
                <a:gd name="T90" fmla="*/ 451364364 w 505"/>
                <a:gd name="T91" fmla="*/ 85228080 h 520"/>
                <a:gd name="T92" fmla="*/ 400811974 w 505"/>
                <a:gd name="T93" fmla="*/ 77863060 h 520"/>
                <a:gd name="T94" fmla="*/ 392386210 w 505"/>
                <a:gd name="T95" fmla="*/ 68393163 h 520"/>
                <a:gd name="T96" fmla="*/ 363499444 w 505"/>
                <a:gd name="T97" fmla="*/ 68393163 h 520"/>
                <a:gd name="T98" fmla="*/ 352666632 w 505"/>
                <a:gd name="T99" fmla="*/ 77863060 h 520"/>
                <a:gd name="T100" fmla="*/ 352666632 w 505"/>
                <a:gd name="T101" fmla="*/ 68393163 h 520"/>
                <a:gd name="T102" fmla="*/ 373128732 w 505"/>
                <a:gd name="T103" fmla="*/ 42088334 h 520"/>
                <a:gd name="T104" fmla="*/ 352666632 w 505"/>
                <a:gd name="T105" fmla="*/ 16834925 h 5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5"/>
                <a:gd name="T160" fmla="*/ 0 h 520"/>
                <a:gd name="T161" fmla="*/ 505 w 505"/>
                <a:gd name="T162" fmla="*/ 520 h 52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5" h="520">
                  <a:moveTo>
                    <a:pt x="293" y="16"/>
                  </a:moveTo>
                  <a:lnTo>
                    <a:pt x="285" y="16"/>
                  </a:lnTo>
                  <a:lnTo>
                    <a:pt x="270" y="34"/>
                  </a:lnTo>
                  <a:lnTo>
                    <a:pt x="261" y="40"/>
                  </a:lnTo>
                  <a:lnTo>
                    <a:pt x="253" y="34"/>
                  </a:lnTo>
                  <a:lnTo>
                    <a:pt x="236" y="34"/>
                  </a:lnTo>
                  <a:lnTo>
                    <a:pt x="230" y="40"/>
                  </a:lnTo>
                  <a:lnTo>
                    <a:pt x="220" y="40"/>
                  </a:lnTo>
                  <a:lnTo>
                    <a:pt x="196" y="49"/>
                  </a:lnTo>
                  <a:lnTo>
                    <a:pt x="188" y="49"/>
                  </a:lnTo>
                  <a:lnTo>
                    <a:pt x="180" y="34"/>
                  </a:lnTo>
                  <a:lnTo>
                    <a:pt x="180" y="9"/>
                  </a:lnTo>
                  <a:lnTo>
                    <a:pt x="180" y="0"/>
                  </a:lnTo>
                  <a:lnTo>
                    <a:pt x="171" y="0"/>
                  </a:lnTo>
                  <a:lnTo>
                    <a:pt x="164" y="9"/>
                  </a:lnTo>
                  <a:lnTo>
                    <a:pt x="140" y="16"/>
                  </a:lnTo>
                  <a:lnTo>
                    <a:pt x="115" y="9"/>
                  </a:lnTo>
                  <a:lnTo>
                    <a:pt x="124" y="16"/>
                  </a:lnTo>
                  <a:lnTo>
                    <a:pt x="124" y="34"/>
                  </a:lnTo>
                  <a:lnTo>
                    <a:pt x="131" y="40"/>
                  </a:lnTo>
                  <a:lnTo>
                    <a:pt x="108" y="57"/>
                  </a:lnTo>
                  <a:lnTo>
                    <a:pt x="99" y="57"/>
                  </a:lnTo>
                  <a:lnTo>
                    <a:pt x="91" y="49"/>
                  </a:lnTo>
                  <a:lnTo>
                    <a:pt x="83" y="40"/>
                  </a:lnTo>
                  <a:lnTo>
                    <a:pt x="49" y="40"/>
                  </a:lnTo>
                  <a:lnTo>
                    <a:pt x="49" y="49"/>
                  </a:lnTo>
                  <a:lnTo>
                    <a:pt x="59" y="57"/>
                  </a:lnTo>
                  <a:lnTo>
                    <a:pt x="49" y="57"/>
                  </a:lnTo>
                  <a:lnTo>
                    <a:pt x="59" y="81"/>
                  </a:lnTo>
                  <a:lnTo>
                    <a:pt x="49" y="114"/>
                  </a:lnTo>
                  <a:lnTo>
                    <a:pt x="18" y="130"/>
                  </a:lnTo>
                  <a:lnTo>
                    <a:pt x="0" y="162"/>
                  </a:lnTo>
                  <a:lnTo>
                    <a:pt x="9" y="187"/>
                  </a:lnTo>
                  <a:lnTo>
                    <a:pt x="25" y="196"/>
                  </a:lnTo>
                  <a:lnTo>
                    <a:pt x="43" y="187"/>
                  </a:lnTo>
                  <a:lnTo>
                    <a:pt x="43" y="202"/>
                  </a:lnTo>
                  <a:lnTo>
                    <a:pt x="59" y="202"/>
                  </a:lnTo>
                  <a:lnTo>
                    <a:pt x="74" y="202"/>
                  </a:lnTo>
                  <a:lnTo>
                    <a:pt x="91" y="187"/>
                  </a:lnTo>
                  <a:lnTo>
                    <a:pt x="108" y="187"/>
                  </a:lnTo>
                  <a:lnTo>
                    <a:pt x="108" y="211"/>
                  </a:lnTo>
                  <a:lnTo>
                    <a:pt x="115" y="219"/>
                  </a:lnTo>
                  <a:lnTo>
                    <a:pt x="164" y="236"/>
                  </a:lnTo>
                  <a:lnTo>
                    <a:pt x="171" y="251"/>
                  </a:lnTo>
                  <a:lnTo>
                    <a:pt x="171" y="259"/>
                  </a:lnTo>
                  <a:lnTo>
                    <a:pt x="180" y="276"/>
                  </a:lnTo>
                  <a:lnTo>
                    <a:pt x="196" y="276"/>
                  </a:lnTo>
                  <a:lnTo>
                    <a:pt x="196" y="283"/>
                  </a:lnTo>
                  <a:lnTo>
                    <a:pt x="205" y="299"/>
                  </a:lnTo>
                  <a:lnTo>
                    <a:pt x="205" y="324"/>
                  </a:lnTo>
                  <a:lnTo>
                    <a:pt x="205" y="348"/>
                  </a:lnTo>
                  <a:lnTo>
                    <a:pt x="230" y="358"/>
                  </a:lnTo>
                  <a:lnTo>
                    <a:pt x="236" y="358"/>
                  </a:lnTo>
                  <a:lnTo>
                    <a:pt x="236" y="373"/>
                  </a:lnTo>
                  <a:lnTo>
                    <a:pt x="253" y="382"/>
                  </a:lnTo>
                  <a:lnTo>
                    <a:pt x="245" y="398"/>
                  </a:lnTo>
                  <a:lnTo>
                    <a:pt x="253" y="398"/>
                  </a:lnTo>
                  <a:lnTo>
                    <a:pt x="261" y="422"/>
                  </a:lnTo>
                  <a:lnTo>
                    <a:pt x="245" y="429"/>
                  </a:lnTo>
                  <a:lnTo>
                    <a:pt x="211" y="470"/>
                  </a:lnTo>
                  <a:lnTo>
                    <a:pt x="220" y="470"/>
                  </a:lnTo>
                  <a:lnTo>
                    <a:pt x="230" y="478"/>
                  </a:lnTo>
                  <a:lnTo>
                    <a:pt x="236" y="478"/>
                  </a:lnTo>
                  <a:lnTo>
                    <a:pt x="261" y="495"/>
                  </a:lnTo>
                  <a:lnTo>
                    <a:pt x="270" y="501"/>
                  </a:lnTo>
                  <a:lnTo>
                    <a:pt x="261" y="519"/>
                  </a:lnTo>
                  <a:lnTo>
                    <a:pt x="277" y="501"/>
                  </a:lnTo>
                  <a:lnTo>
                    <a:pt x="293" y="485"/>
                  </a:lnTo>
                  <a:lnTo>
                    <a:pt x="310" y="453"/>
                  </a:lnTo>
                  <a:lnTo>
                    <a:pt x="326" y="438"/>
                  </a:lnTo>
                  <a:lnTo>
                    <a:pt x="326" y="405"/>
                  </a:lnTo>
                  <a:lnTo>
                    <a:pt x="333" y="389"/>
                  </a:lnTo>
                  <a:lnTo>
                    <a:pt x="350" y="382"/>
                  </a:lnTo>
                  <a:lnTo>
                    <a:pt x="375" y="364"/>
                  </a:lnTo>
                  <a:lnTo>
                    <a:pt x="407" y="364"/>
                  </a:lnTo>
                  <a:lnTo>
                    <a:pt x="407" y="358"/>
                  </a:lnTo>
                  <a:lnTo>
                    <a:pt x="423" y="348"/>
                  </a:lnTo>
                  <a:lnTo>
                    <a:pt x="423" y="341"/>
                  </a:lnTo>
                  <a:lnTo>
                    <a:pt x="439" y="316"/>
                  </a:lnTo>
                  <a:lnTo>
                    <a:pt x="439" y="299"/>
                  </a:lnTo>
                  <a:lnTo>
                    <a:pt x="447" y="292"/>
                  </a:lnTo>
                  <a:lnTo>
                    <a:pt x="447" y="236"/>
                  </a:lnTo>
                  <a:lnTo>
                    <a:pt x="488" y="187"/>
                  </a:lnTo>
                  <a:lnTo>
                    <a:pt x="504" y="162"/>
                  </a:lnTo>
                  <a:lnTo>
                    <a:pt x="497" y="130"/>
                  </a:lnTo>
                  <a:lnTo>
                    <a:pt x="472" y="130"/>
                  </a:lnTo>
                  <a:lnTo>
                    <a:pt x="432" y="97"/>
                  </a:lnTo>
                  <a:lnTo>
                    <a:pt x="416" y="106"/>
                  </a:lnTo>
                  <a:lnTo>
                    <a:pt x="392" y="97"/>
                  </a:lnTo>
                  <a:lnTo>
                    <a:pt x="375" y="97"/>
                  </a:lnTo>
                  <a:lnTo>
                    <a:pt x="375" y="90"/>
                  </a:lnTo>
                  <a:lnTo>
                    <a:pt x="375" y="81"/>
                  </a:lnTo>
                  <a:lnTo>
                    <a:pt x="367" y="81"/>
                  </a:lnTo>
                  <a:lnTo>
                    <a:pt x="333" y="74"/>
                  </a:lnTo>
                  <a:lnTo>
                    <a:pt x="326" y="81"/>
                  </a:lnTo>
                  <a:lnTo>
                    <a:pt x="326" y="65"/>
                  </a:lnTo>
                  <a:lnTo>
                    <a:pt x="317" y="65"/>
                  </a:lnTo>
                  <a:lnTo>
                    <a:pt x="302" y="65"/>
                  </a:lnTo>
                  <a:lnTo>
                    <a:pt x="302" y="81"/>
                  </a:lnTo>
                  <a:lnTo>
                    <a:pt x="293" y="74"/>
                  </a:lnTo>
                  <a:lnTo>
                    <a:pt x="285" y="81"/>
                  </a:lnTo>
                  <a:lnTo>
                    <a:pt x="293" y="65"/>
                  </a:lnTo>
                  <a:lnTo>
                    <a:pt x="310" y="49"/>
                  </a:lnTo>
                  <a:lnTo>
                    <a:pt x="310" y="40"/>
                  </a:lnTo>
                  <a:lnTo>
                    <a:pt x="302" y="40"/>
                  </a:lnTo>
                  <a:lnTo>
                    <a:pt x="293"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0" name="Freeform 99"/>
            <p:cNvSpPr>
              <a:spLocks/>
            </p:cNvSpPr>
            <p:nvPr/>
          </p:nvSpPr>
          <p:spPr bwMode="gray">
            <a:xfrm>
              <a:off x="2963311" y="4022274"/>
              <a:ext cx="62493" cy="109047"/>
            </a:xfrm>
            <a:custGeom>
              <a:avLst/>
              <a:gdLst>
                <a:gd name="T0" fmla="*/ 0 w 33"/>
                <a:gd name="T1" fmla="*/ 45923202 h 48"/>
                <a:gd name="T2" fmla="*/ 9792961 w 33"/>
                <a:gd name="T3" fmla="*/ 52643616 h 48"/>
                <a:gd name="T4" fmla="*/ 20810733 w 33"/>
                <a:gd name="T5" fmla="*/ 45923202 h 48"/>
                <a:gd name="T6" fmla="*/ 39174056 w 33"/>
                <a:gd name="T7" fmla="*/ 25761950 h 48"/>
                <a:gd name="T8" fmla="*/ 0 w 33"/>
                <a:gd name="T9" fmla="*/ 0 h 48"/>
                <a:gd name="T10" fmla="*/ 0 w 33"/>
                <a:gd name="T11" fmla="*/ 7840133 h 48"/>
                <a:gd name="T12" fmla="*/ 0 w 33"/>
                <a:gd name="T13" fmla="*/ 25761950 h 48"/>
                <a:gd name="T14" fmla="*/ 0 w 33"/>
                <a:gd name="T15" fmla="*/ 45923202 h 4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48"/>
                <a:gd name="T26" fmla="*/ 33 w 33"/>
                <a:gd name="T27" fmla="*/ 48 h 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48">
                  <a:moveTo>
                    <a:pt x="0" y="41"/>
                  </a:moveTo>
                  <a:lnTo>
                    <a:pt x="8" y="47"/>
                  </a:lnTo>
                  <a:lnTo>
                    <a:pt x="17" y="41"/>
                  </a:lnTo>
                  <a:lnTo>
                    <a:pt x="32" y="23"/>
                  </a:lnTo>
                  <a:lnTo>
                    <a:pt x="0" y="0"/>
                  </a:lnTo>
                  <a:lnTo>
                    <a:pt x="0" y="7"/>
                  </a:lnTo>
                  <a:lnTo>
                    <a:pt x="0" y="23"/>
                  </a:lnTo>
                  <a:lnTo>
                    <a:pt x="0"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1" name="Freeform 100"/>
            <p:cNvSpPr>
              <a:spLocks/>
            </p:cNvSpPr>
            <p:nvPr/>
          </p:nvSpPr>
          <p:spPr bwMode="gray">
            <a:xfrm>
              <a:off x="2873641" y="4022274"/>
              <a:ext cx="89667" cy="109047"/>
            </a:xfrm>
            <a:custGeom>
              <a:avLst/>
              <a:gdLst>
                <a:gd name="T0" fmla="*/ 54867342 w 49"/>
                <a:gd name="T1" fmla="*/ 45923202 h 48"/>
                <a:gd name="T2" fmla="*/ 54867342 w 49"/>
                <a:gd name="T3" fmla="*/ 25761950 h 48"/>
                <a:gd name="T4" fmla="*/ 54867342 w 49"/>
                <a:gd name="T5" fmla="*/ 7840133 h 48"/>
                <a:gd name="T6" fmla="*/ 54867342 w 49"/>
                <a:gd name="T7" fmla="*/ 0 h 48"/>
                <a:gd name="T8" fmla="*/ 17145843 w 49"/>
                <a:gd name="T9" fmla="*/ 0 h 48"/>
                <a:gd name="T10" fmla="*/ 0 w 49"/>
                <a:gd name="T11" fmla="*/ 17920761 h 48"/>
                <a:gd name="T12" fmla="*/ 17145843 w 49"/>
                <a:gd name="T13" fmla="*/ 52643616 h 48"/>
                <a:gd name="T14" fmla="*/ 28577119 w 49"/>
                <a:gd name="T15" fmla="*/ 52643616 h 48"/>
                <a:gd name="T16" fmla="*/ 35434607 w 49"/>
                <a:gd name="T17" fmla="*/ 45923202 h 48"/>
                <a:gd name="T18" fmla="*/ 54867342 w 49"/>
                <a:gd name="T19" fmla="*/ 45923202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48"/>
                <a:gd name="T32" fmla="*/ 49 w 49"/>
                <a:gd name="T33" fmla="*/ 48 h 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48">
                  <a:moveTo>
                    <a:pt x="48" y="41"/>
                  </a:moveTo>
                  <a:lnTo>
                    <a:pt x="48" y="23"/>
                  </a:lnTo>
                  <a:lnTo>
                    <a:pt x="48" y="7"/>
                  </a:lnTo>
                  <a:lnTo>
                    <a:pt x="48" y="0"/>
                  </a:lnTo>
                  <a:lnTo>
                    <a:pt x="15" y="0"/>
                  </a:lnTo>
                  <a:lnTo>
                    <a:pt x="0" y="16"/>
                  </a:lnTo>
                  <a:lnTo>
                    <a:pt x="15" y="47"/>
                  </a:lnTo>
                  <a:lnTo>
                    <a:pt x="25" y="47"/>
                  </a:lnTo>
                  <a:lnTo>
                    <a:pt x="31" y="41"/>
                  </a:lnTo>
                  <a:lnTo>
                    <a:pt x="48" y="4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2" name="Freeform 101"/>
            <p:cNvSpPr>
              <a:spLocks/>
            </p:cNvSpPr>
            <p:nvPr/>
          </p:nvSpPr>
          <p:spPr bwMode="gray">
            <a:xfrm>
              <a:off x="2797560" y="3947306"/>
              <a:ext cx="108690" cy="201052"/>
            </a:xfrm>
            <a:custGeom>
              <a:avLst/>
              <a:gdLst>
                <a:gd name="T0" fmla="*/ 19857679 w 57"/>
                <a:gd name="T1" fmla="*/ 0 h 90"/>
                <a:gd name="T2" fmla="*/ 39714244 w 57"/>
                <a:gd name="T3" fmla="*/ 9747093 h 90"/>
                <a:gd name="T4" fmla="*/ 39714244 w 57"/>
                <a:gd name="T5" fmla="*/ 16245152 h 90"/>
                <a:gd name="T6" fmla="*/ 50883556 w 57"/>
                <a:gd name="T7" fmla="*/ 16245152 h 90"/>
                <a:gd name="T8" fmla="*/ 69500192 w 57"/>
                <a:gd name="T9" fmla="*/ 35740383 h 90"/>
                <a:gd name="T10" fmla="*/ 50883556 w 57"/>
                <a:gd name="T11" fmla="*/ 53068887 h 90"/>
                <a:gd name="T12" fmla="*/ 69500192 w 57"/>
                <a:gd name="T13" fmla="*/ 86642557 h 90"/>
                <a:gd name="T14" fmla="*/ 39714244 w 57"/>
                <a:gd name="T15" fmla="*/ 96389645 h 90"/>
                <a:gd name="T16" fmla="*/ 29785957 w 57"/>
                <a:gd name="T17" fmla="*/ 96389645 h 90"/>
                <a:gd name="T18" fmla="*/ 19857679 w 57"/>
                <a:gd name="T19" fmla="*/ 80144497 h 90"/>
                <a:gd name="T20" fmla="*/ 19857679 w 57"/>
                <a:gd name="T21" fmla="*/ 53068887 h 90"/>
                <a:gd name="T22" fmla="*/ 19857679 w 57"/>
                <a:gd name="T23" fmla="*/ 43321799 h 90"/>
                <a:gd name="T24" fmla="*/ 8687245 w 57"/>
                <a:gd name="T25" fmla="*/ 43321799 h 90"/>
                <a:gd name="T26" fmla="*/ 0 w 57"/>
                <a:gd name="T27" fmla="*/ 35740383 h 90"/>
                <a:gd name="T28" fmla="*/ 0 w 57"/>
                <a:gd name="T29" fmla="*/ 16245152 h 90"/>
                <a:gd name="T30" fmla="*/ 8687245 w 57"/>
                <a:gd name="T31" fmla="*/ 16245152 h 90"/>
                <a:gd name="T32" fmla="*/ 8687245 w 57"/>
                <a:gd name="T33" fmla="*/ 9747093 h 90"/>
                <a:gd name="T34" fmla="*/ 19857679 w 57"/>
                <a:gd name="T35" fmla="*/ 0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7"/>
                <a:gd name="T55" fmla="*/ 0 h 90"/>
                <a:gd name="T56" fmla="*/ 57 w 57"/>
                <a:gd name="T57" fmla="*/ 90 h 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7" h="90">
                  <a:moveTo>
                    <a:pt x="16" y="0"/>
                  </a:moveTo>
                  <a:lnTo>
                    <a:pt x="32" y="9"/>
                  </a:lnTo>
                  <a:lnTo>
                    <a:pt x="32" y="15"/>
                  </a:lnTo>
                  <a:lnTo>
                    <a:pt x="41" y="15"/>
                  </a:lnTo>
                  <a:lnTo>
                    <a:pt x="56" y="33"/>
                  </a:lnTo>
                  <a:lnTo>
                    <a:pt x="41" y="49"/>
                  </a:lnTo>
                  <a:lnTo>
                    <a:pt x="56" y="80"/>
                  </a:lnTo>
                  <a:lnTo>
                    <a:pt x="32" y="89"/>
                  </a:lnTo>
                  <a:lnTo>
                    <a:pt x="24" y="89"/>
                  </a:lnTo>
                  <a:lnTo>
                    <a:pt x="16" y="74"/>
                  </a:lnTo>
                  <a:lnTo>
                    <a:pt x="16" y="49"/>
                  </a:lnTo>
                  <a:lnTo>
                    <a:pt x="16" y="40"/>
                  </a:lnTo>
                  <a:lnTo>
                    <a:pt x="7" y="40"/>
                  </a:lnTo>
                  <a:lnTo>
                    <a:pt x="0" y="33"/>
                  </a:lnTo>
                  <a:lnTo>
                    <a:pt x="0" y="15"/>
                  </a:lnTo>
                  <a:lnTo>
                    <a:pt x="7" y="15"/>
                  </a:lnTo>
                  <a:lnTo>
                    <a:pt x="7" y="9"/>
                  </a:lnTo>
                  <a:lnTo>
                    <a:pt x="16" y="0"/>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3" name="Freeform 102"/>
            <p:cNvSpPr>
              <a:spLocks/>
            </p:cNvSpPr>
            <p:nvPr/>
          </p:nvSpPr>
          <p:spPr bwMode="gray">
            <a:xfrm>
              <a:off x="2506816" y="3841670"/>
              <a:ext cx="323348" cy="320320"/>
            </a:xfrm>
            <a:custGeom>
              <a:avLst/>
              <a:gdLst>
                <a:gd name="T0" fmla="*/ 206280916 w 172"/>
                <a:gd name="T1" fmla="*/ 50831273 h 148"/>
                <a:gd name="T2" fmla="*/ 195423972 w 172"/>
                <a:gd name="T3" fmla="*/ 59980375 h 148"/>
                <a:gd name="T4" fmla="*/ 195423972 w 172"/>
                <a:gd name="T5" fmla="*/ 66080464 h 148"/>
                <a:gd name="T6" fmla="*/ 186978949 w 172"/>
                <a:gd name="T7" fmla="*/ 66080464 h 148"/>
                <a:gd name="T8" fmla="*/ 186978949 w 172"/>
                <a:gd name="T9" fmla="*/ 84379676 h 148"/>
                <a:gd name="T10" fmla="*/ 195423972 w 172"/>
                <a:gd name="T11" fmla="*/ 91496093 h 148"/>
                <a:gd name="T12" fmla="*/ 186978949 w 172"/>
                <a:gd name="T13" fmla="*/ 100645195 h 148"/>
                <a:gd name="T14" fmla="*/ 158028196 w 172"/>
                <a:gd name="T15" fmla="*/ 107761611 h 148"/>
                <a:gd name="T16" fmla="*/ 127870348 w 172"/>
                <a:gd name="T17" fmla="*/ 100645195 h 148"/>
                <a:gd name="T18" fmla="*/ 138726194 w 172"/>
                <a:gd name="T19" fmla="*/ 107761611 h 148"/>
                <a:gd name="T20" fmla="*/ 138726194 w 172"/>
                <a:gd name="T21" fmla="*/ 126060823 h 148"/>
                <a:gd name="T22" fmla="*/ 147171251 w 172"/>
                <a:gd name="T23" fmla="*/ 132160928 h 148"/>
                <a:gd name="T24" fmla="*/ 119425326 w 172"/>
                <a:gd name="T25" fmla="*/ 149443798 h 148"/>
                <a:gd name="T26" fmla="*/ 108568381 w 172"/>
                <a:gd name="T27" fmla="*/ 149443798 h 148"/>
                <a:gd name="T28" fmla="*/ 98918496 w 172"/>
                <a:gd name="T29" fmla="*/ 141311038 h 148"/>
                <a:gd name="T30" fmla="*/ 89267513 w 172"/>
                <a:gd name="T31" fmla="*/ 132160928 h 148"/>
                <a:gd name="T32" fmla="*/ 89267513 w 172"/>
                <a:gd name="T33" fmla="*/ 116911721 h 148"/>
                <a:gd name="T34" fmla="*/ 78410568 w 172"/>
                <a:gd name="T35" fmla="*/ 100645195 h 148"/>
                <a:gd name="T36" fmla="*/ 89267513 w 172"/>
                <a:gd name="T37" fmla="*/ 75230574 h 148"/>
                <a:gd name="T38" fmla="*/ 60315643 w 172"/>
                <a:gd name="T39" fmla="*/ 75230574 h 148"/>
                <a:gd name="T40" fmla="*/ 48252738 w 172"/>
                <a:gd name="T41" fmla="*/ 66080464 h 148"/>
                <a:gd name="T42" fmla="*/ 19300877 w 172"/>
                <a:gd name="T43" fmla="*/ 66080464 h 148"/>
                <a:gd name="T44" fmla="*/ 10856949 w 172"/>
                <a:gd name="T45" fmla="*/ 59980375 h 148"/>
                <a:gd name="T46" fmla="*/ 10856949 w 172"/>
                <a:gd name="T47" fmla="*/ 50831273 h 148"/>
                <a:gd name="T48" fmla="*/ 0 w 172"/>
                <a:gd name="T49" fmla="*/ 34564746 h 148"/>
                <a:gd name="T50" fmla="*/ 10856949 w 172"/>
                <a:gd name="T51" fmla="*/ 18299220 h 148"/>
                <a:gd name="T52" fmla="*/ 19300877 w 172"/>
                <a:gd name="T53" fmla="*/ 10166457 h 148"/>
                <a:gd name="T54" fmla="*/ 30157822 w 172"/>
                <a:gd name="T55" fmla="*/ 18299220 h 148"/>
                <a:gd name="T56" fmla="*/ 19300877 w 172"/>
                <a:gd name="T57" fmla="*/ 25415636 h 148"/>
                <a:gd name="T58" fmla="*/ 19300877 w 172"/>
                <a:gd name="T59" fmla="*/ 41681163 h 148"/>
                <a:gd name="T60" fmla="*/ 30157822 w 172"/>
                <a:gd name="T61" fmla="*/ 34564746 h 148"/>
                <a:gd name="T62" fmla="*/ 30157822 w 172"/>
                <a:gd name="T63" fmla="*/ 18299220 h 148"/>
                <a:gd name="T64" fmla="*/ 48252738 w 172"/>
                <a:gd name="T65" fmla="*/ 10166457 h 148"/>
                <a:gd name="T66" fmla="*/ 48252738 w 172"/>
                <a:gd name="T67" fmla="*/ 0 h 148"/>
                <a:gd name="T68" fmla="*/ 48252738 w 172"/>
                <a:gd name="T69" fmla="*/ 10166457 h 148"/>
                <a:gd name="T70" fmla="*/ 78410568 w 172"/>
                <a:gd name="T71" fmla="*/ 10166457 h 148"/>
                <a:gd name="T72" fmla="*/ 78410568 w 172"/>
                <a:gd name="T73" fmla="*/ 18299220 h 148"/>
                <a:gd name="T74" fmla="*/ 108568381 w 172"/>
                <a:gd name="T75" fmla="*/ 18299220 h 148"/>
                <a:gd name="T76" fmla="*/ 127870348 w 172"/>
                <a:gd name="T77" fmla="*/ 25415636 h 148"/>
                <a:gd name="T78" fmla="*/ 147171251 w 172"/>
                <a:gd name="T79" fmla="*/ 18299220 h 148"/>
                <a:gd name="T80" fmla="*/ 167678081 w 172"/>
                <a:gd name="T81" fmla="*/ 18299220 h 148"/>
                <a:gd name="T82" fmla="*/ 158028196 w 172"/>
                <a:gd name="T83" fmla="*/ 18299220 h 148"/>
                <a:gd name="T84" fmla="*/ 167678081 w 172"/>
                <a:gd name="T85" fmla="*/ 25415636 h 148"/>
                <a:gd name="T86" fmla="*/ 186978949 w 172"/>
                <a:gd name="T87" fmla="*/ 34564746 h 148"/>
                <a:gd name="T88" fmla="*/ 186978949 w 172"/>
                <a:gd name="T89" fmla="*/ 50831273 h 148"/>
                <a:gd name="T90" fmla="*/ 195423972 w 172"/>
                <a:gd name="T91" fmla="*/ 41681163 h 148"/>
                <a:gd name="T92" fmla="*/ 206280916 w 172"/>
                <a:gd name="T93" fmla="*/ 50831273 h 14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48"/>
                <a:gd name="T143" fmla="*/ 172 w 172"/>
                <a:gd name="T144" fmla="*/ 148 h 14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48">
                  <a:moveTo>
                    <a:pt x="171" y="50"/>
                  </a:moveTo>
                  <a:lnTo>
                    <a:pt x="162" y="59"/>
                  </a:lnTo>
                  <a:lnTo>
                    <a:pt x="162" y="65"/>
                  </a:lnTo>
                  <a:lnTo>
                    <a:pt x="155" y="65"/>
                  </a:lnTo>
                  <a:lnTo>
                    <a:pt x="155" y="83"/>
                  </a:lnTo>
                  <a:lnTo>
                    <a:pt x="162" y="90"/>
                  </a:lnTo>
                  <a:lnTo>
                    <a:pt x="155" y="99"/>
                  </a:lnTo>
                  <a:lnTo>
                    <a:pt x="131" y="106"/>
                  </a:lnTo>
                  <a:lnTo>
                    <a:pt x="106" y="99"/>
                  </a:lnTo>
                  <a:lnTo>
                    <a:pt x="115" y="106"/>
                  </a:lnTo>
                  <a:lnTo>
                    <a:pt x="115" y="124"/>
                  </a:lnTo>
                  <a:lnTo>
                    <a:pt x="122" y="130"/>
                  </a:lnTo>
                  <a:lnTo>
                    <a:pt x="99" y="147"/>
                  </a:lnTo>
                  <a:lnTo>
                    <a:pt x="90" y="147"/>
                  </a:lnTo>
                  <a:lnTo>
                    <a:pt x="82" y="139"/>
                  </a:lnTo>
                  <a:lnTo>
                    <a:pt x="74" y="130"/>
                  </a:lnTo>
                  <a:lnTo>
                    <a:pt x="74" y="115"/>
                  </a:lnTo>
                  <a:lnTo>
                    <a:pt x="65" y="99"/>
                  </a:lnTo>
                  <a:lnTo>
                    <a:pt x="74" y="74"/>
                  </a:lnTo>
                  <a:lnTo>
                    <a:pt x="50" y="74"/>
                  </a:lnTo>
                  <a:lnTo>
                    <a:pt x="40" y="65"/>
                  </a:lnTo>
                  <a:lnTo>
                    <a:pt x="16" y="65"/>
                  </a:lnTo>
                  <a:lnTo>
                    <a:pt x="9" y="59"/>
                  </a:lnTo>
                  <a:lnTo>
                    <a:pt x="9" y="50"/>
                  </a:lnTo>
                  <a:lnTo>
                    <a:pt x="0" y="34"/>
                  </a:lnTo>
                  <a:lnTo>
                    <a:pt x="9" y="18"/>
                  </a:lnTo>
                  <a:lnTo>
                    <a:pt x="16" y="10"/>
                  </a:lnTo>
                  <a:lnTo>
                    <a:pt x="25" y="18"/>
                  </a:lnTo>
                  <a:lnTo>
                    <a:pt x="16" y="25"/>
                  </a:lnTo>
                  <a:lnTo>
                    <a:pt x="16" y="41"/>
                  </a:lnTo>
                  <a:lnTo>
                    <a:pt x="25" y="34"/>
                  </a:lnTo>
                  <a:lnTo>
                    <a:pt x="25" y="18"/>
                  </a:lnTo>
                  <a:lnTo>
                    <a:pt x="40" y="10"/>
                  </a:lnTo>
                  <a:lnTo>
                    <a:pt x="40" y="0"/>
                  </a:lnTo>
                  <a:lnTo>
                    <a:pt x="40" y="10"/>
                  </a:lnTo>
                  <a:lnTo>
                    <a:pt x="65" y="10"/>
                  </a:lnTo>
                  <a:lnTo>
                    <a:pt x="65" y="18"/>
                  </a:lnTo>
                  <a:lnTo>
                    <a:pt x="90" y="18"/>
                  </a:lnTo>
                  <a:lnTo>
                    <a:pt x="106" y="25"/>
                  </a:lnTo>
                  <a:lnTo>
                    <a:pt x="122" y="18"/>
                  </a:lnTo>
                  <a:lnTo>
                    <a:pt x="139" y="18"/>
                  </a:lnTo>
                  <a:lnTo>
                    <a:pt x="131" y="18"/>
                  </a:lnTo>
                  <a:lnTo>
                    <a:pt x="139" y="25"/>
                  </a:lnTo>
                  <a:lnTo>
                    <a:pt x="155" y="34"/>
                  </a:lnTo>
                  <a:lnTo>
                    <a:pt x="155" y="50"/>
                  </a:lnTo>
                  <a:lnTo>
                    <a:pt x="162" y="41"/>
                  </a:lnTo>
                  <a:lnTo>
                    <a:pt x="171"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4" name="Freeform 103"/>
            <p:cNvSpPr>
              <a:spLocks/>
            </p:cNvSpPr>
            <p:nvPr/>
          </p:nvSpPr>
          <p:spPr bwMode="gray">
            <a:xfrm>
              <a:off x="4827332" y="2257098"/>
              <a:ext cx="233681" cy="235126"/>
            </a:xfrm>
            <a:custGeom>
              <a:avLst/>
              <a:gdLst>
                <a:gd name="T0" fmla="*/ 137984597 w 123"/>
                <a:gd name="T1" fmla="*/ 92222994 h 107"/>
                <a:gd name="T2" fmla="*/ 130593380 w 123"/>
                <a:gd name="T3" fmla="*/ 75454624 h 107"/>
                <a:gd name="T4" fmla="*/ 130593380 w 123"/>
                <a:gd name="T5" fmla="*/ 68118718 h 107"/>
                <a:gd name="T6" fmla="*/ 137984597 w 123"/>
                <a:gd name="T7" fmla="*/ 75454624 h 107"/>
                <a:gd name="T8" fmla="*/ 150305177 w 123"/>
                <a:gd name="T9" fmla="*/ 59734518 h 107"/>
                <a:gd name="T10" fmla="*/ 137984597 w 123"/>
                <a:gd name="T11" fmla="*/ 59734518 h 107"/>
                <a:gd name="T12" fmla="*/ 119504888 w 123"/>
                <a:gd name="T13" fmla="*/ 33535724 h 107"/>
                <a:gd name="T14" fmla="*/ 119504888 w 123"/>
                <a:gd name="T15" fmla="*/ 16767350 h 107"/>
                <a:gd name="T16" fmla="*/ 110880506 w 123"/>
                <a:gd name="T17" fmla="*/ 7335908 h 107"/>
                <a:gd name="T18" fmla="*/ 80080252 w 123"/>
                <a:gd name="T19" fmla="*/ 0 h 107"/>
                <a:gd name="T20" fmla="*/ 60368471 w 123"/>
                <a:gd name="T21" fmla="*/ 16767350 h 107"/>
                <a:gd name="T22" fmla="*/ 60368471 w 123"/>
                <a:gd name="T23" fmla="*/ 26199818 h 107"/>
                <a:gd name="T24" fmla="*/ 39424654 w 123"/>
                <a:gd name="T25" fmla="*/ 33535724 h 107"/>
                <a:gd name="T26" fmla="*/ 39424654 w 123"/>
                <a:gd name="T27" fmla="*/ 49254798 h 107"/>
                <a:gd name="T28" fmla="*/ 30800263 w 123"/>
                <a:gd name="T29" fmla="*/ 49254798 h 107"/>
                <a:gd name="T30" fmla="*/ 8624384 w 123"/>
                <a:gd name="T31" fmla="*/ 59734518 h 107"/>
                <a:gd name="T32" fmla="*/ 0 w 123"/>
                <a:gd name="T33" fmla="*/ 59734518 h 107"/>
                <a:gd name="T34" fmla="*/ 8624384 w 123"/>
                <a:gd name="T35" fmla="*/ 75454624 h 107"/>
                <a:gd name="T36" fmla="*/ 0 w 123"/>
                <a:gd name="T37" fmla="*/ 92222994 h 107"/>
                <a:gd name="T38" fmla="*/ 0 w 123"/>
                <a:gd name="T39" fmla="*/ 111085874 h 107"/>
                <a:gd name="T40" fmla="*/ 18479717 w 123"/>
                <a:gd name="T41" fmla="*/ 101654434 h 107"/>
                <a:gd name="T42" fmla="*/ 39424654 w 123"/>
                <a:gd name="T43" fmla="*/ 101654434 h 107"/>
                <a:gd name="T44" fmla="*/ 70224908 w 123"/>
                <a:gd name="T45" fmla="*/ 111085874 h 107"/>
                <a:gd name="T46" fmla="*/ 80080252 w 123"/>
                <a:gd name="T47" fmla="*/ 111085874 h 107"/>
                <a:gd name="T48" fmla="*/ 88704634 w 123"/>
                <a:gd name="T49" fmla="*/ 111085874 h 107"/>
                <a:gd name="T50" fmla="*/ 99793125 w 123"/>
                <a:gd name="T51" fmla="*/ 111085874 h 107"/>
                <a:gd name="T52" fmla="*/ 119504888 w 123"/>
                <a:gd name="T53" fmla="*/ 111085874 h 107"/>
                <a:gd name="T54" fmla="*/ 130593380 w 123"/>
                <a:gd name="T55" fmla="*/ 92222994 h 107"/>
                <a:gd name="T56" fmla="*/ 137984597 w 123"/>
                <a:gd name="T57" fmla="*/ 92222994 h 1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3"/>
                <a:gd name="T88" fmla="*/ 0 h 107"/>
                <a:gd name="T89" fmla="*/ 123 w 123"/>
                <a:gd name="T90" fmla="*/ 107 h 1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3" h="107">
                  <a:moveTo>
                    <a:pt x="112" y="88"/>
                  </a:moveTo>
                  <a:lnTo>
                    <a:pt x="106" y="72"/>
                  </a:lnTo>
                  <a:lnTo>
                    <a:pt x="106" y="65"/>
                  </a:lnTo>
                  <a:lnTo>
                    <a:pt x="112" y="72"/>
                  </a:lnTo>
                  <a:lnTo>
                    <a:pt x="122" y="57"/>
                  </a:lnTo>
                  <a:lnTo>
                    <a:pt x="112" y="57"/>
                  </a:lnTo>
                  <a:lnTo>
                    <a:pt x="97" y="32"/>
                  </a:lnTo>
                  <a:lnTo>
                    <a:pt x="97" y="16"/>
                  </a:lnTo>
                  <a:lnTo>
                    <a:pt x="90" y="7"/>
                  </a:lnTo>
                  <a:lnTo>
                    <a:pt x="65" y="0"/>
                  </a:lnTo>
                  <a:lnTo>
                    <a:pt x="49" y="16"/>
                  </a:lnTo>
                  <a:lnTo>
                    <a:pt x="49" y="25"/>
                  </a:lnTo>
                  <a:lnTo>
                    <a:pt x="32" y="32"/>
                  </a:lnTo>
                  <a:lnTo>
                    <a:pt x="32" y="47"/>
                  </a:lnTo>
                  <a:lnTo>
                    <a:pt x="25" y="47"/>
                  </a:lnTo>
                  <a:lnTo>
                    <a:pt x="7" y="57"/>
                  </a:lnTo>
                  <a:lnTo>
                    <a:pt x="0" y="57"/>
                  </a:lnTo>
                  <a:lnTo>
                    <a:pt x="7" y="72"/>
                  </a:lnTo>
                  <a:lnTo>
                    <a:pt x="0" y="88"/>
                  </a:lnTo>
                  <a:lnTo>
                    <a:pt x="0" y="106"/>
                  </a:lnTo>
                  <a:lnTo>
                    <a:pt x="15" y="97"/>
                  </a:lnTo>
                  <a:lnTo>
                    <a:pt x="32" y="97"/>
                  </a:lnTo>
                  <a:lnTo>
                    <a:pt x="57" y="106"/>
                  </a:lnTo>
                  <a:lnTo>
                    <a:pt x="65" y="106"/>
                  </a:lnTo>
                  <a:lnTo>
                    <a:pt x="72" y="106"/>
                  </a:lnTo>
                  <a:lnTo>
                    <a:pt x="81" y="106"/>
                  </a:lnTo>
                  <a:lnTo>
                    <a:pt x="97" y="106"/>
                  </a:lnTo>
                  <a:lnTo>
                    <a:pt x="106" y="88"/>
                  </a:lnTo>
                  <a:lnTo>
                    <a:pt x="112"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5" name="Freeform 104"/>
            <p:cNvSpPr>
              <a:spLocks/>
            </p:cNvSpPr>
            <p:nvPr/>
          </p:nvSpPr>
          <p:spPr bwMode="gray">
            <a:xfrm>
              <a:off x="4794723" y="2447929"/>
              <a:ext cx="445624" cy="344173"/>
            </a:xfrm>
            <a:custGeom>
              <a:avLst/>
              <a:gdLst>
                <a:gd name="T0" fmla="*/ 119056397 w 235"/>
                <a:gd name="T1" fmla="*/ 148736883 h 155"/>
                <a:gd name="T2" fmla="*/ 99418257 w 235"/>
                <a:gd name="T3" fmla="*/ 148736883 h 155"/>
                <a:gd name="T4" fmla="*/ 99418257 w 235"/>
                <a:gd name="T5" fmla="*/ 139106322 h 155"/>
                <a:gd name="T6" fmla="*/ 108009805 w 235"/>
                <a:gd name="T7" fmla="*/ 121985408 h 155"/>
                <a:gd name="T8" fmla="*/ 130101881 w 235"/>
                <a:gd name="T9" fmla="*/ 121985408 h 155"/>
                <a:gd name="T10" fmla="*/ 130101881 w 235"/>
                <a:gd name="T11" fmla="*/ 113425485 h 155"/>
                <a:gd name="T12" fmla="*/ 119056397 w 235"/>
                <a:gd name="T13" fmla="*/ 96304603 h 155"/>
                <a:gd name="T14" fmla="*/ 119056397 w 235"/>
                <a:gd name="T15" fmla="*/ 86674043 h 155"/>
                <a:gd name="T16" fmla="*/ 89599187 w 235"/>
                <a:gd name="T17" fmla="*/ 79183722 h 155"/>
                <a:gd name="T18" fmla="*/ 68733507 w 235"/>
                <a:gd name="T19" fmla="*/ 86674043 h 155"/>
                <a:gd name="T20" fmla="*/ 50322890 w 235"/>
                <a:gd name="T21" fmla="*/ 96304603 h 155"/>
                <a:gd name="T22" fmla="*/ 38048775 w 235"/>
                <a:gd name="T23" fmla="*/ 96304603 h 155"/>
                <a:gd name="T24" fmla="*/ 8591550 w 235"/>
                <a:gd name="T25" fmla="*/ 96304603 h 155"/>
                <a:gd name="T26" fmla="*/ 0 w 235"/>
                <a:gd name="T27" fmla="*/ 86674043 h 155"/>
                <a:gd name="T28" fmla="*/ 8591550 w 235"/>
                <a:gd name="T29" fmla="*/ 70623798 h 155"/>
                <a:gd name="T30" fmla="*/ 19638149 w 235"/>
                <a:gd name="T31" fmla="*/ 52432263 h 155"/>
                <a:gd name="T32" fmla="*/ 28229696 w 235"/>
                <a:gd name="T33" fmla="*/ 43872340 h 155"/>
                <a:gd name="T34" fmla="*/ 19638149 w 235"/>
                <a:gd name="T35" fmla="*/ 19261129 h 155"/>
                <a:gd name="T36" fmla="*/ 38048775 w 235"/>
                <a:gd name="T37" fmla="*/ 9630565 h 155"/>
                <a:gd name="T38" fmla="*/ 58914437 w 235"/>
                <a:gd name="T39" fmla="*/ 9630565 h 155"/>
                <a:gd name="T40" fmla="*/ 89599187 w 235"/>
                <a:gd name="T41" fmla="*/ 19261129 h 155"/>
                <a:gd name="T42" fmla="*/ 99418257 w 235"/>
                <a:gd name="T43" fmla="*/ 19261129 h 155"/>
                <a:gd name="T44" fmla="*/ 108009805 w 235"/>
                <a:gd name="T45" fmla="*/ 19261129 h 155"/>
                <a:gd name="T46" fmla="*/ 119056397 w 235"/>
                <a:gd name="T47" fmla="*/ 19261129 h 155"/>
                <a:gd name="T48" fmla="*/ 138694537 w 235"/>
                <a:gd name="T49" fmla="*/ 19261129 h 155"/>
                <a:gd name="T50" fmla="*/ 149740056 w 235"/>
                <a:gd name="T51" fmla="*/ 0 h 155"/>
                <a:gd name="T52" fmla="*/ 157105189 w 235"/>
                <a:gd name="T53" fmla="*/ 0 h 155"/>
                <a:gd name="T54" fmla="*/ 187788814 w 235"/>
                <a:gd name="T55" fmla="*/ 0 h 155"/>
                <a:gd name="T56" fmla="*/ 198835406 w 235"/>
                <a:gd name="T57" fmla="*/ 9630565 h 155"/>
                <a:gd name="T58" fmla="*/ 187788814 w 235"/>
                <a:gd name="T59" fmla="*/ 9630565 h 155"/>
                <a:gd name="T60" fmla="*/ 198835406 w 235"/>
                <a:gd name="T61" fmla="*/ 19261129 h 155"/>
                <a:gd name="T62" fmla="*/ 208654476 w 235"/>
                <a:gd name="T63" fmla="*/ 19261129 h 155"/>
                <a:gd name="T64" fmla="*/ 218473546 w 235"/>
                <a:gd name="T65" fmla="*/ 35311382 h 155"/>
                <a:gd name="T66" fmla="*/ 229520138 w 235"/>
                <a:gd name="T67" fmla="*/ 43872340 h 155"/>
                <a:gd name="T68" fmla="*/ 236884164 w 235"/>
                <a:gd name="T69" fmla="*/ 35311382 h 155"/>
                <a:gd name="T70" fmla="*/ 288434558 w 235"/>
                <a:gd name="T71" fmla="*/ 62062824 h 155"/>
                <a:gd name="T72" fmla="*/ 278615488 w 235"/>
                <a:gd name="T73" fmla="*/ 96304603 h 155"/>
                <a:gd name="T74" fmla="*/ 267568896 w 235"/>
                <a:gd name="T75" fmla="*/ 86674043 h 155"/>
                <a:gd name="T76" fmla="*/ 260204870 w 235"/>
                <a:gd name="T77" fmla="*/ 96304603 h 155"/>
                <a:gd name="T78" fmla="*/ 260204870 w 235"/>
                <a:gd name="T79" fmla="*/ 113425485 h 155"/>
                <a:gd name="T80" fmla="*/ 249158278 w 235"/>
                <a:gd name="T81" fmla="*/ 113425485 h 155"/>
                <a:gd name="T82" fmla="*/ 198835406 w 235"/>
                <a:gd name="T83" fmla="*/ 139106322 h 155"/>
                <a:gd name="T84" fmla="*/ 218473546 w 235"/>
                <a:gd name="T85" fmla="*/ 148736883 h 155"/>
                <a:gd name="T86" fmla="*/ 218473546 w 235"/>
                <a:gd name="T87" fmla="*/ 148736883 h 155"/>
                <a:gd name="T88" fmla="*/ 187788814 w 235"/>
                <a:gd name="T89" fmla="*/ 165857764 h 155"/>
                <a:gd name="T90" fmla="*/ 179197266 w 235"/>
                <a:gd name="T91" fmla="*/ 165857764 h 155"/>
                <a:gd name="T92" fmla="*/ 179197266 w 235"/>
                <a:gd name="T93" fmla="*/ 156227204 h 155"/>
                <a:gd name="T94" fmla="*/ 169378196 w 235"/>
                <a:gd name="T95" fmla="*/ 148736883 h 155"/>
                <a:gd name="T96" fmla="*/ 187788814 w 235"/>
                <a:gd name="T97" fmla="*/ 139106322 h 155"/>
                <a:gd name="T98" fmla="*/ 157105189 w 235"/>
                <a:gd name="T99" fmla="*/ 129475729 h 155"/>
                <a:gd name="T100" fmla="*/ 157105189 w 235"/>
                <a:gd name="T101" fmla="*/ 121985408 h 155"/>
                <a:gd name="T102" fmla="*/ 138694537 w 235"/>
                <a:gd name="T103" fmla="*/ 121985408 h 155"/>
                <a:gd name="T104" fmla="*/ 130101881 w 235"/>
                <a:gd name="T105" fmla="*/ 139106322 h 155"/>
                <a:gd name="T106" fmla="*/ 119056397 w 235"/>
                <a:gd name="T107" fmla="*/ 139106322 h 155"/>
                <a:gd name="T108" fmla="*/ 119056397 w 235"/>
                <a:gd name="T109" fmla="*/ 148736883 h 1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5"/>
                <a:gd name="T166" fmla="*/ 0 h 155"/>
                <a:gd name="T167" fmla="*/ 235 w 235"/>
                <a:gd name="T168" fmla="*/ 155 h 1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5" h="155">
                  <a:moveTo>
                    <a:pt x="97" y="139"/>
                  </a:moveTo>
                  <a:lnTo>
                    <a:pt x="81" y="139"/>
                  </a:lnTo>
                  <a:lnTo>
                    <a:pt x="81" y="130"/>
                  </a:lnTo>
                  <a:lnTo>
                    <a:pt x="88" y="114"/>
                  </a:lnTo>
                  <a:lnTo>
                    <a:pt x="106" y="114"/>
                  </a:lnTo>
                  <a:lnTo>
                    <a:pt x="106" y="106"/>
                  </a:lnTo>
                  <a:lnTo>
                    <a:pt x="97" y="90"/>
                  </a:lnTo>
                  <a:lnTo>
                    <a:pt x="97" y="81"/>
                  </a:lnTo>
                  <a:lnTo>
                    <a:pt x="73" y="74"/>
                  </a:lnTo>
                  <a:lnTo>
                    <a:pt x="56" y="81"/>
                  </a:lnTo>
                  <a:lnTo>
                    <a:pt x="41" y="90"/>
                  </a:lnTo>
                  <a:lnTo>
                    <a:pt x="31" y="90"/>
                  </a:lnTo>
                  <a:lnTo>
                    <a:pt x="7" y="90"/>
                  </a:lnTo>
                  <a:lnTo>
                    <a:pt x="0" y="81"/>
                  </a:lnTo>
                  <a:lnTo>
                    <a:pt x="7" y="66"/>
                  </a:lnTo>
                  <a:lnTo>
                    <a:pt x="16" y="49"/>
                  </a:lnTo>
                  <a:lnTo>
                    <a:pt x="23" y="41"/>
                  </a:lnTo>
                  <a:lnTo>
                    <a:pt x="16" y="18"/>
                  </a:lnTo>
                  <a:lnTo>
                    <a:pt x="31" y="9"/>
                  </a:lnTo>
                  <a:lnTo>
                    <a:pt x="48" y="9"/>
                  </a:lnTo>
                  <a:lnTo>
                    <a:pt x="73" y="18"/>
                  </a:lnTo>
                  <a:lnTo>
                    <a:pt x="81" y="18"/>
                  </a:lnTo>
                  <a:lnTo>
                    <a:pt x="88" y="18"/>
                  </a:lnTo>
                  <a:lnTo>
                    <a:pt x="97" y="18"/>
                  </a:lnTo>
                  <a:lnTo>
                    <a:pt x="113" y="18"/>
                  </a:lnTo>
                  <a:lnTo>
                    <a:pt x="122" y="0"/>
                  </a:lnTo>
                  <a:lnTo>
                    <a:pt x="128" y="0"/>
                  </a:lnTo>
                  <a:lnTo>
                    <a:pt x="153" y="0"/>
                  </a:lnTo>
                  <a:lnTo>
                    <a:pt x="162" y="9"/>
                  </a:lnTo>
                  <a:lnTo>
                    <a:pt x="153" y="9"/>
                  </a:lnTo>
                  <a:lnTo>
                    <a:pt x="162" y="18"/>
                  </a:lnTo>
                  <a:lnTo>
                    <a:pt x="170" y="18"/>
                  </a:lnTo>
                  <a:lnTo>
                    <a:pt x="178" y="33"/>
                  </a:lnTo>
                  <a:lnTo>
                    <a:pt x="187" y="41"/>
                  </a:lnTo>
                  <a:lnTo>
                    <a:pt x="193" y="33"/>
                  </a:lnTo>
                  <a:lnTo>
                    <a:pt x="235" y="58"/>
                  </a:lnTo>
                  <a:lnTo>
                    <a:pt x="227" y="90"/>
                  </a:lnTo>
                  <a:lnTo>
                    <a:pt x="218" y="81"/>
                  </a:lnTo>
                  <a:lnTo>
                    <a:pt x="212" y="90"/>
                  </a:lnTo>
                  <a:lnTo>
                    <a:pt x="212" y="106"/>
                  </a:lnTo>
                  <a:lnTo>
                    <a:pt x="203" y="106"/>
                  </a:lnTo>
                  <a:lnTo>
                    <a:pt x="162" y="130"/>
                  </a:lnTo>
                  <a:lnTo>
                    <a:pt x="178" y="139"/>
                  </a:lnTo>
                  <a:lnTo>
                    <a:pt x="153" y="155"/>
                  </a:lnTo>
                  <a:lnTo>
                    <a:pt x="146" y="155"/>
                  </a:lnTo>
                  <a:lnTo>
                    <a:pt x="146" y="146"/>
                  </a:lnTo>
                  <a:lnTo>
                    <a:pt x="138" y="139"/>
                  </a:lnTo>
                  <a:lnTo>
                    <a:pt x="153" y="130"/>
                  </a:lnTo>
                  <a:lnTo>
                    <a:pt x="128" y="121"/>
                  </a:lnTo>
                  <a:lnTo>
                    <a:pt x="128" y="114"/>
                  </a:lnTo>
                  <a:lnTo>
                    <a:pt x="113" y="114"/>
                  </a:lnTo>
                  <a:lnTo>
                    <a:pt x="106" y="130"/>
                  </a:lnTo>
                  <a:lnTo>
                    <a:pt x="97" y="130"/>
                  </a:lnTo>
                  <a:lnTo>
                    <a:pt x="97" y="13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6" name="Freeform 105"/>
            <p:cNvSpPr>
              <a:spLocks/>
            </p:cNvSpPr>
            <p:nvPr/>
          </p:nvSpPr>
          <p:spPr bwMode="gray">
            <a:xfrm>
              <a:off x="4778422" y="2171905"/>
              <a:ext cx="171186" cy="126084"/>
            </a:xfrm>
            <a:custGeom>
              <a:avLst/>
              <a:gdLst>
                <a:gd name="T0" fmla="*/ 48314589 w 91"/>
                <a:gd name="T1" fmla="*/ 0 h 57"/>
                <a:gd name="T2" fmla="*/ 48314589 w 91"/>
                <a:gd name="T3" fmla="*/ 24423674 h 57"/>
                <a:gd name="T4" fmla="*/ 30197028 w 91"/>
                <a:gd name="T5" fmla="*/ 24423674 h 57"/>
                <a:gd name="T6" fmla="*/ 19326497 w 91"/>
                <a:gd name="T7" fmla="*/ 7432933 h 57"/>
                <a:gd name="T8" fmla="*/ 10870536 w 91"/>
                <a:gd name="T9" fmla="*/ 15928303 h 57"/>
                <a:gd name="T10" fmla="*/ 0 w 91"/>
                <a:gd name="T11" fmla="*/ 33981486 h 57"/>
                <a:gd name="T12" fmla="*/ 0 w 91"/>
                <a:gd name="T13" fmla="*/ 49909784 h 57"/>
                <a:gd name="T14" fmla="*/ 10870536 w 91"/>
                <a:gd name="T15" fmla="*/ 42476853 h 57"/>
                <a:gd name="T16" fmla="*/ 60394057 w 91"/>
                <a:gd name="T17" fmla="*/ 42476853 h 57"/>
                <a:gd name="T18" fmla="*/ 89382158 w 91"/>
                <a:gd name="T19" fmla="*/ 59467588 h 57"/>
                <a:gd name="T20" fmla="*/ 108708646 w 91"/>
                <a:gd name="T21" fmla="*/ 42476853 h 57"/>
                <a:gd name="T22" fmla="*/ 99045951 w 91"/>
                <a:gd name="T23" fmla="*/ 24423674 h 57"/>
                <a:gd name="T24" fmla="*/ 99045951 w 91"/>
                <a:gd name="T25" fmla="*/ 7432933 h 57"/>
                <a:gd name="T26" fmla="*/ 78511626 w 91"/>
                <a:gd name="T27" fmla="*/ 7432933 h 57"/>
                <a:gd name="T28" fmla="*/ 60394057 w 91"/>
                <a:gd name="T29" fmla="*/ 0 h 57"/>
                <a:gd name="T30" fmla="*/ 48314589 w 91"/>
                <a:gd name="T31" fmla="*/ 0 h 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1"/>
                <a:gd name="T49" fmla="*/ 0 h 57"/>
                <a:gd name="T50" fmla="*/ 91 w 91"/>
                <a:gd name="T51" fmla="*/ 57 h 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1" h="57">
                  <a:moveTo>
                    <a:pt x="40" y="0"/>
                  </a:moveTo>
                  <a:lnTo>
                    <a:pt x="40" y="23"/>
                  </a:lnTo>
                  <a:lnTo>
                    <a:pt x="25" y="23"/>
                  </a:lnTo>
                  <a:lnTo>
                    <a:pt x="16" y="7"/>
                  </a:lnTo>
                  <a:lnTo>
                    <a:pt x="9" y="15"/>
                  </a:lnTo>
                  <a:lnTo>
                    <a:pt x="0" y="32"/>
                  </a:lnTo>
                  <a:lnTo>
                    <a:pt x="0" y="47"/>
                  </a:lnTo>
                  <a:lnTo>
                    <a:pt x="9" y="40"/>
                  </a:lnTo>
                  <a:lnTo>
                    <a:pt x="50" y="40"/>
                  </a:lnTo>
                  <a:lnTo>
                    <a:pt x="74" y="56"/>
                  </a:lnTo>
                  <a:lnTo>
                    <a:pt x="90" y="40"/>
                  </a:lnTo>
                  <a:lnTo>
                    <a:pt x="82" y="23"/>
                  </a:lnTo>
                  <a:lnTo>
                    <a:pt x="82" y="7"/>
                  </a:lnTo>
                  <a:lnTo>
                    <a:pt x="65" y="7"/>
                  </a:lnTo>
                  <a:lnTo>
                    <a:pt x="50"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7" name="Freeform 106"/>
            <p:cNvSpPr>
              <a:spLocks/>
            </p:cNvSpPr>
            <p:nvPr/>
          </p:nvSpPr>
          <p:spPr bwMode="gray">
            <a:xfrm>
              <a:off x="4778422" y="2257098"/>
              <a:ext cx="138577" cy="129490"/>
            </a:xfrm>
            <a:custGeom>
              <a:avLst/>
              <a:gdLst>
                <a:gd name="T0" fmla="*/ 0 w 75"/>
                <a:gd name="T1" fmla="*/ 27044323 h 58"/>
                <a:gd name="T2" fmla="*/ 0 w 75"/>
                <a:gd name="T3" fmla="*/ 17308078 h 58"/>
                <a:gd name="T4" fmla="*/ 0 w 75"/>
                <a:gd name="T5" fmla="*/ 7572868 h 58"/>
                <a:gd name="T6" fmla="*/ 10487278 w 75"/>
                <a:gd name="T7" fmla="*/ 0 h 58"/>
                <a:gd name="T8" fmla="*/ 58265646 w 75"/>
                <a:gd name="T9" fmla="*/ 0 h 58"/>
                <a:gd name="T10" fmla="*/ 86233165 w 75"/>
                <a:gd name="T11" fmla="*/ 17308078 h 58"/>
                <a:gd name="T12" fmla="*/ 86233165 w 75"/>
                <a:gd name="T13" fmla="*/ 27044323 h 58"/>
                <a:gd name="T14" fmla="*/ 66422294 w 75"/>
                <a:gd name="T15" fmla="*/ 34617196 h 58"/>
                <a:gd name="T16" fmla="*/ 66422294 w 75"/>
                <a:gd name="T17" fmla="*/ 50843577 h 58"/>
                <a:gd name="T18" fmla="*/ 58265646 w 75"/>
                <a:gd name="T19" fmla="*/ 50843577 h 58"/>
                <a:gd name="T20" fmla="*/ 37290019 w 75"/>
                <a:gd name="T21" fmla="*/ 61661511 h 58"/>
                <a:gd name="T22" fmla="*/ 29132283 w 75"/>
                <a:gd name="T23" fmla="*/ 61661511 h 58"/>
                <a:gd name="T24" fmla="*/ 18645010 w 75"/>
                <a:gd name="T25" fmla="*/ 50843577 h 58"/>
                <a:gd name="T26" fmla="*/ 18645010 w 75"/>
                <a:gd name="T27" fmla="*/ 27044323 h 58"/>
                <a:gd name="T28" fmla="*/ 0 w 75"/>
                <a:gd name="T29" fmla="*/ 27044323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58"/>
                <a:gd name="T47" fmla="*/ 75 w 75"/>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58">
                  <a:moveTo>
                    <a:pt x="0" y="25"/>
                  </a:moveTo>
                  <a:lnTo>
                    <a:pt x="0" y="16"/>
                  </a:lnTo>
                  <a:lnTo>
                    <a:pt x="0" y="7"/>
                  </a:lnTo>
                  <a:lnTo>
                    <a:pt x="9" y="0"/>
                  </a:lnTo>
                  <a:lnTo>
                    <a:pt x="50" y="0"/>
                  </a:lnTo>
                  <a:lnTo>
                    <a:pt x="74" y="16"/>
                  </a:lnTo>
                  <a:lnTo>
                    <a:pt x="74" y="25"/>
                  </a:lnTo>
                  <a:lnTo>
                    <a:pt x="57" y="32"/>
                  </a:lnTo>
                  <a:lnTo>
                    <a:pt x="57" y="47"/>
                  </a:lnTo>
                  <a:lnTo>
                    <a:pt x="50" y="47"/>
                  </a:lnTo>
                  <a:lnTo>
                    <a:pt x="32" y="57"/>
                  </a:lnTo>
                  <a:lnTo>
                    <a:pt x="25" y="57"/>
                  </a:lnTo>
                  <a:lnTo>
                    <a:pt x="16" y="47"/>
                  </a:lnTo>
                  <a:lnTo>
                    <a:pt x="16" y="25"/>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8" name="Freeform 107"/>
            <p:cNvSpPr>
              <a:spLocks/>
            </p:cNvSpPr>
            <p:nvPr/>
          </p:nvSpPr>
          <p:spPr bwMode="gray">
            <a:xfrm>
              <a:off x="4843633" y="2093529"/>
              <a:ext cx="105973" cy="95413"/>
            </a:xfrm>
            <a:custGeom>
              <a:avLst/>
              <a:gdLst>
                <a:gd name="T0" fmla="*/ 8809345 w 59"/>
                <a:gd name="T1" fmla="*/ 38082011 h 42"/>
                <a:gd name="T2" fmla="*/ 0 w 59"/>
                <a:gd name="T3" fmla="*/ 26881665 h 42"/>
                <a:gd name="T4" fmla="*/ 0 w 59"/>
                <a:gd name="T5" fmla="*/ 10080625 h 42"/>
                <a:gd name="T6" fmla="*/ 8809345 w 59"/>
                <a:gd name="T7" fmla="*/ 0 h 42"/>
                <a:gd name="T8" fmla="*/ 63866950 w 59"/>
                <a:gd name="T9" fmla="*/ 0 h 42"/>
                <a:gd name="T10" fmla="*/ 55057609 w 59"/>
                <a:gd name="T11" fmla="*/ 10080625 h 42"/>
                <a:gd name="T12" fmla="*/ 46248268 w 59"/>
                <a:gd name="T13" fmla="*/ 10080625 h 42"/>
                <a:gd name="T14" fmla="*/ 55057609 w 59"/>
                <a:gd name="T15" fmla="*/ 38082011 h 42"/>
                <a:gd name="T16" fmla="*/ 55057609 w 59"/>
                <a:gd name="T17" fmla="*/ 45923200 h 42"/>
                <a:gd name="T18" fmla="*/ 36338154 w 59"/>
                <a:gd name="T19" fmla="*/ 45923200 h 42"/>
                <a:gd name="T20" fmla="*/ 19820238 w 59"/>
                <a:gd name="T21" fmla="*/ 38082011 h 42"/>
                <a:gd name="T22" fmla="*/ 8809345 w 59"/>
                <a:gd name="T23" fmla="*/ 38082011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9"/>
                <a:gd name="T37" fmla="*/ 0 h 42"/>
                <a:gd name="T38" fmla="*/ 59 w 5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9" h="42">
                  <a:moveTo>
                    <a:pt x="8" y="34"/>
                  </a:moveTo>
                  <a:lnTo>
                    <a:pt x="0" y="24"/>
                  </a:lnTo>
                  <a:lnTo>
                    <a:pt x="0" y="9"/>
                  </a:lnTo>
                  <a:lnTo>
                    <a:pt x="8" y="0"/>
                  </a:lnTo>
                  <a:lnTo>
                    <a:pt x="58" y="0"/>
                  </a:lnTo>
                  <a:lnTo>
                    <a:pt x="50" y="9"/>
                  </a:lnTo>
                  <a:lnTo>
                    <a:pt x="42" y="9"/>
                  </a:lnTo>
                  <a:lnTo>
                    <a:pt x="50" y="34"/>
                  </a:lnTo>
                  <a:lnTo>
                    <a:pt x="50" y="41"/>
                  </a:lnTo>
                  <a:lnTo>
                    <a:pt x="33" y="41"/>
                  </a:lnTo>
                  <a:lnTo>
                    <a:pt x="18" y="34"/>
                  </a:lnTo>
                  <a:lnTo>
                    <a:pt x="8"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09" name="Freeform 108"/>
            <p:cNvSpPr>
              <a:spLocks/>
            </p:cNvSpPr>
            <p:nvPr/>
          </p:nvSpPr>
          <p:spPr bwMode="gray">
            <a:xfrm>
              <a:off x="4734943" y="2311621"/>
              <a:ext cx="78799" cy="51114"/>
            </a:xfrm>
            <a:custGeom>
              <a:avLst/>
              <a:gdLst>
                <a:gd name="T0" fmla="*/ 50431848 w 41"/>
                <a:gd name="T1" fmla="*/ 0 h 23"/>
                <a:gd name="T2" fmla="*/ 50431848 w 41"/>
                <a:gd name="T3" fmla="*/ 23581127 h 23"/>
                <a:gd name="T4" fmla="*/ 30258658 w 41"/>
                <a:gd name="T5" fmla="*/ 23581127 h 23"/>
                <a:gd name="T6" fmla="*/ 0 w 41"/>
                <a:gd name="T7" fmla="*/ 17149819 h 23"/>
                <a:gd name="T8" fmla="*/ 18912226 w 41"/>
                <a:gd name="T9" fmla="*/ 7502850 h 23"/>
                <a:gd name="T10" fmla="*/ 30258658 w 41"/>
                <a:gd name="T11" fmla="*/ 0 h 23"/>
                <a:gd name="T12" fmla="*/ 50431848 w 41"/>
                <a:gd name="T13" fmla="*/ 0 h 23"/>
                <a:gd name="T14" fmla="*/ 0 60000 65536"/>
                <a:gd name="T15" fmla="*/ 0 60000 65536"/>
                <a:gd name="T16" fmla="*/ 0 60000 65536"/>
                <a:gd name="T17" fmla="*/ 0 60000 65536"/>
                <a:gd name="T18" fmla="*/ 0 60000 65536"/>
                <a:gd name="T19" fmla="*/ 0 60000 65536"/>
                <a:gd name="T20" fmla="*/ 0 60000 65536"/>
                <a:gd name="T21" fmla="*/ 0 w 41"/>
                <a:gd name="T22" fmla="*/ 0 h 23"/>
                <a:gd name="T23" fmla="*/ 41 w 4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3">
                  <a:moveTo>
                    <a:pt x="40" y="0"/>
                  </a:moveTo>
                  <a:lnTo>
                    <a:pt x="40" y="22"/>
                  </a:lnTo>
                  <a:lnTo>
                    <a:pt x="24" y="22"/>
                  </a:lnTo>
                  <a:lnTo>
                    <a:pt x="0" y="16"/>
                  </a:lnTo>
                  <a:lnTo>
                    <a:pt x="15" y="7"/>
                  </a:lnTo>
                  <a:lnTo>
                    <a:pt x="24" y="0"/>
                  </a:lnTo>
                  <a:lnTo>
                    <a:pt x="4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0" name="Freeform 109"/>
            <p:cNvSpPr>
              <a:spLocks/>
            </p:cNvSpPr>
            <p:nvPr/>
          </p:nvSpPr>
          <p:spPr bwMode="gray">
            <a:xfrm>
              <a:off x="5224048" y="2829590"/>
              <a:ext cx="165750" cy="68152"/>
            </a:xfrm>
            <a:custGeom>
              <a:avLst/>
              <a:gdLst>
                <a:gd name="T0" fmla="*/ 29596214 w 89"/>
                <a:gd name="T1" fmla="*/ 29621782 h 33"/>
                <a:gd name="T2" fmla="*/ 29596214 w 89"/>
                <a:gd name="T3" fmla="*/ 22216338 h 33"/>
                <a:gd name="T4" fmla="*/ 29596214 w 89"/>
                <a:gd name="T5" fmla="*/ 13885331 h 33"/>
                <a:gd name="T6" fmla="*/ 0 w 89"/>
                <a:gd name="T7" fmla="*/ 0 h 33"/>
                <a:gd name="T8" fmla="*/ 47354382 w 89"/>
                <a:gd name="T9" fmla="*/ 0 h 33"/>
                <a:gd name="T10" fmla="*/ 67480150 w 89"/>
                <a:gd name="T11" fmla="*/ 8331007 h 33"/>
                <a:gd name="T12" fmla="*/ 85238326 w 89"/>
                <a:gd name="T13" fmla="*/ 8331007 h 33"/>
                <a:gd name="T14" fmla="*/ 104180289 w 89"/>
                <a:gd name="T15" fmla="*/ 22216338 h 33"/>
                <a:gd name="T16" fmla="*/ 95893656 w 89"/>
                <a:gd name="T17" fmla="*/ 22216338 h 33"/>
                <a:gd name="T18" fmla="*/ 104180289 w 89"/>
                <a:gd name="T19" fmla="*/ 29621782 h 33"/>
                <a:gd name="T20" fmla="*/ 85238326 w 89"/>
                <a:gd name="T21" fmla="*/ 29621782 h 33"/>
                <a:gd name="T22" fmla="*/ 76951693 w 89"/>
                <a:gd name="T23" fmla="*/ 29621782 h 33"/>
                <a:gd name="T24" fmla="*/ 56825908 w 89"/>
                <a:gd name="T25" fmla="*/ 29621782 h 33"/>
                <a:gd name="T26" fmla="*/ 29596214 w 89"/>
                <a:gd name="T27" fmla="*/ 29621782 h 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33"/>
                <a:gd name="T44" fmla="*/ 89 w 89"/>
                <a:gd name="T45" fmla="*/ 33 h 3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33">
                  <a:moveTo>
                    <a:pt x="25" y="32"/>
                  </a:moveTo>
                  <a:lnTo>
                    <a:pt x="25" y="24"/>
                  </a:lnTo>
                  <a:lnTo>
                    <a:pt x="25" y="15"/>
                  </a:lnTo>
                  <a:lnTo>
                    <a:pt x="0" y="0"/>
                  </a:lnTo>
                  <a:lnTo>
                    <a:pt x="40" y="0"/>
                  </a:lnTo>
                  <a:lnTo>
                    <a:pt x="57" y="9"/>
                  </a:lnTo>
                  <a:lnTo>
                    <a:pt x="72" y="9"/>
                  </a:lnTo>
                  <a:lnTo>
                    <a:pt x="88" y="24"/>
                  </a:lnTo>
                  <a:lnTo>
                    <a:pt x="81" y="24"/>
                  </a:lnTo>
                  <a:lnTo>
                    <a:pt x="88" y="32"/>
                  </a:lnTo>
                  <a:lnTo>
                    <a:pt x="72" y="32"/>
                  </a:lnTo>
                  <a:lnTo>
                    <a:pt x="65" y="32"/>
                  </a:lnTo>
                  <a:lnTo>
                    <a:pt x="48" y="3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1" name="Freeform 110"/>
            <p:cNvSpPr>
              <a:spLocks/>
            </p:cNvSpPr>
            <p:nvPr/>
          </p:nvSpPr>
          <p:spPr bwMode="gray">
            <a:xfrm>
              <a:off x="5310998" y="2897741"/>
              <a:ext cx="78799" cy="92005"/>
            </a:xfrm>
            <a:custGeom>
              <a:avLst/>
              <a:gdLst>
                <a:gd name="T0" fmla="*/ 50431848 w 41"/>
                <a:gd name="T1" fmla="*/ 43716104 h 41"/>
                <a:gd name="T2" fmla="*/ 50431848 w 41"/>
                <a:gd name="T3" fmla="*/ 36065762 h 41"/>
                <a:gd name="T4" fmla="*/ 41606222 w 41"/>
                <a:gd name="T5" fmla="*/ 26229452 h 41"/>
                <a:gd name="T6" fmla="*/ 41606222 w 41"/>
                <a:gd name="T7" fmla="*/ 18579110 h 41"/>
                <a:gd name="T8" fmla="*/ 21434154 w 41"/>
                <a:gd name="T9" fmla="*/ 0 h 41"/>
                <a:gd name="T10" fmla="*/ 0 w 41"/>
                <a:gd name="T11" fmla="*/ 0 h 41"/>
                <a:gd name="T12" fmla="*/ 11347559 w 41"/>
                <a:gd name="T13" fmla="*/ 26229452 h 41"/>
                <a:gd name="T14" fmla="*/ 21434154 w 41"/>
                <a:gd name="T15" fmla="*/ 26229452 h 41"/>
                <a:gd name="T16" fmla="*/ 41606222 w 41"/>
                <a:gd name="T17" fmla="*/ 36065762 h 41"/>
                <a:gd name="T18" fmla="*/ 41606222 w 41"/>
                <a:gd name="T19" fmla="*/ 43716104 h 41"/>
                <a:gd name="T20" fmla="*/ 50431848 w 41"/>
                <a:gd name="T21" fmla="*/ 43716104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
                <a:gd name="T34" fmla="*/ 0 h 41"/>
                <a:gd name="T35" fmla="*/ 41 w 4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 h="41">
                  <a:moveTo>
                    <a:pt x="40" y="40"/>
                  </a:moveTo>
                  <a:lnTo>
                    <a:pt x="40" y="33"/>
                  </a:lnTo>
                  <a:lnTo>
                    <a:pt x="33" y="24"/>
                  </a:lnTo>
                  <a:lnTo>
                    <a:pt x="33" y="17"/>
                  </a:lnTo>
                  <a:lnTo>
                    <a:pt x="17" y="0"/>
                  </a:lnTo>
                  <a:lnTo>
                    <a:pt x="0" y="0"/>
                  </a:lnTo>
                  <a:lnTo>
                    <a:pt x="9" y="24"/>
                  </a:lnTo>
                  <a:lnTo>
                    <a:pt x="17" y="24"/>
                  </a:lnTo>
                  <a:lnTo>
                    <a:pt x="33" y="33"/>
                  </a:lnTo>
                  <a:lnTo>
                    <a:pt x="33" y="40"/>
                  </a:lnTo>
                  <a:lnTo>
                    <a:pt x="4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2" name="Freeform 111"/>
            <p:cNvSpPr>
              <a:spLocks/>
            </p:cNvSpPr>
            <p:nvPr/>
          </p:nvSpPr>
          <p:spPr bwMode="gray">
            <a:xfrm>
              <a:off x="5343606" y="2952266"/>
              <a:ext cx="32609" cy="37485"/>
            </a:xfrm>
            <a:custGeom>
              <a:avLst/>
              <a:gdLst>
                <a:gd name="T0" fmla="*/ 20091026 w 17"/>
                <a:gd name="T1" fmla="*/ 16881646 h 17"/>
                <a:gd name="T2" fmla="*/ 8789892 w 17"/>
                <a:gd name="T3" fmla="*/ 16881646 h 17"/>
                <a:gd name="T4" fmla="*/ 0 w 17"/>
                <a:gd name="T5" fmla="*/ 0 h 17"/>
                <a:gd name="T6" fmla="*/ 20091026 w 17"/>
                <a:gd name="T7" fmla="*/ 9496246 h 17"/>
                <a:gd name="T8" fmla="*/ 20091026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7" y="16"/>
                  </a:lnTo>
                  <a:lnTo>
                    <a:pt x="0" y="0"/>
                  </a:lnTo>
                  <a:lnTo>
                    <a:pt x="16" y="9"/>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3" name="Freeform 112"/>
            <p:cNvSpPr>
              <a:spLocks/>
            </p:cNvSpPr>
            <p:nvPr/>
          </p:nvSpPr>
          <p:spPr bwMode="gray">
            <a:xfrm>
              <a:off x="5343606" y="2884110"/>
              <a:ext cx="141294" cy="129490"/>
            </a:xfrm>
            <a:custGeom>
              <a:avLst/>
              <a:gdLst>
                <a:gd name="T0" fmla="*/ 29411544 w 73"/>
                <a:gd name="T1" fmla="*/ 51925266 h 58"/>
                <a:gd name="T2" fmla="*/ 51150464 w 73"/>
                <a:gd name="T3" fmla="*/ 44353441 h 58"/>
                <a:gd name="T4" fmla="*/ 61379875 w 73"/>
                <a:gd name="T5" fmla="*/ 44353441 h 58"/>
                <a:gd name="T6" fmla="*/ 51150464 w 73"/>
                <a:gd name="T7" fmla="*/ 51925266 h 58"/>
                <a:gd name="T8" fmla="*/ 72889376 w 73"/>
                <a:gd name="T9" fmla="*/ 61661511 h 58"/>
                <a:gd name="T10" fmla="*/ 61379875 w 73"/>
                <a:gd name="T11" fmla="*/ 51925266 h 58"/>
                <a:gd name="T12" fmla="*/ 72889376 w 73"/>
                <a:gd name="T13" fmla="*/ 51925266 h 58"/>
                <a:gd name="T14" fmla="*/ 72889376 w 73"/>
                <a:gd name="T15" fmla="*/ 34617196 h 58"/>
                <a:gd name="T16" fmla="*/ 92070387 w 73"/>
                <a:gd name="T17" fmla="*/ 27044323 h 58"/>
                <a:gd name="T18" fmla="*/ 72889376 w 73"/>
                <a:gd name="T19" fmla="*/ 17308078 h 58"/>
                <a:gd name="T20" fmla="*/ 61379875 w 73"/>
                <a:gd name="T21" fmla="*/ 0 h 58"/>
                <a:gd name="T22" fmla="*/ 51150464 w 73"/>
                <a:gd name="T23" fmla="*/ 8654559 h 58"/>
                <a:gd name="T24" fmla="*/ 40919922 w 73"/>
                <a:gd name="T25" fmla="*/ 8654559 h 58"/>
                <a:gd name="T26" fmla="*/ 29411544 w 73"/>
                <a:gd name="T27" fmla="*/ 0 h 58"/>
                <a:gd name="T28" fmla="*/ 20459961 w 73"/>
                <a:gd name="T29" fmla="*/ 0 h 58"/>
                <a:gd name="T30" fmla="*/ 29411544 w 73"/>
                <a:gd name="T31" fmla="*/ 8654559 h 58"/>
                <a:gd name="T32" fmla="*/ 8951585 w 73"/>
                <a:gd name="T33" fmla="*/ 8654559 h 58"/>
                <a:gd name="T34" fmla="*/ 0 w 73"/>
                <a:gd name="T35" fmla="*/ 8654559 h 58"/>
                <a:gd name="T36" fmla="*/ 20459961 w 73"/>
                <a:gd name="T37" fmla="*/ 27044323 h 58"/>
                <a:gd name="T38" fmla="*/ 20459961 w 73"/>
                <a:gd name="T39" fmla="*/ 34617196 h 58"/>
                <a:gd name="T40" fmla="*/ 29411544 w 73"/>
                <a:gd name="T41" fmla="*/ 44353441 h 58"/>
                <a:gd name="T42" fmla="*/ 29411544 w 73"/>
                <a:gd name="T43" fmla="*/ 51925266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
                <a:gd name="T67" fmla="*/ 0 h 58"/>
                <a:gd name="T68" fmla="*/ 73 w 73"/>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 h="58">
                  <a:moveTo>
                    <a:pt x="23" y="48"/>
                  </a:moveTo>
                  <a:lnTo>
                    <a:pt x="40" y="41"/>
                  </a:lnTo>
                  <a:lnTo>
                    <a:pt x="48" y="41"/>
                  </a:lnTo>
                  <a:lnTo>
                    <a:pt x="40" y="48"/>
                  </a:lnTo>
                  <a:lnTo>
                    <a:pt x="57" y="57"/>
                  </a:lnTo>
                  <a:lnTo>
                    <a:pt x="48" y="48"/>
                  </a:lnTo>
                  <a:lnTo>
                    <a:pt x="57" y="48"/>
                  </a:lnTo>
                  <a:lnTo>
                    <a:pt x="57" y="32"/>
                  </a:lnTo>
                  <a:lnTo>
                    <a:pt x="72" y="25"/>
                  </a:lnTo>
                  <a:lnTo>
                    <a:pt x="57" y="16"/>
                  </a:lnTo>
                  <a:lnTo>
                    <a:pt x="48" y="0"/>
                  </a:lnTo>
                  <a:lnTo>
                    <a:pt x="40" y="8"/>
                  </a:lnTo>
                  <a:lnTo>
                    <a:pt x="32" y="8"/>
                  </a:lnTo>
                  <a:lnTo>
                    <a:pt x="23" y="0"/>
                  </a:lnTo>
                  <a:lnTo>
                    <a:pt x="16" y="0"/>
                  </a:lnTo>
                  <a:lnTo>
                    <a:pt x="23" y="8"/>
                  </a:lnTo>
                  <a:lnTo>
                    <a:pt x="7" y="8"/>
                  </a:lnTo>
                  <a:lnTo>
                    <a:pt x="0" y="8"/>
                  </a:lnTo>
                  <a:lnTo>
                    <a:pt x="16" y="25"/>
                  </a:lnTo>
                  <a:lnTo>
                    <a:pt x="16" y="32"/>
                  </a:lnTo>
                  <a:lnTo>
                    <a:pt x="23" y="41"/>
                  </a:lnTo>
                  <a:lnTo>
                    <a:pt x="23" y="4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4" name="Freeform 113"/>
            <p:cNvSpPr>
              <a:spLocks/>
            </p:cNvSpPr>
            <p:nvPr/>
          </p:nvSpPr>
          <p:spPr bwMode="gray">
            <a:xfrm>
              <a:off x="4531153" y="1469921"/>
              <a:ext cx="312480" cy="845105"/>
            </a:xfrm>
            <a:custGeom>
              <a:avLst/>
              <a:gdLst>
                <a:gd name="T0" fmla="*/ 0 w 163"/>
                <a:gd name="T1" fmla="*/ 315939652 h 383"/>
                <a:gd name="T2" fmla="*/ 11289786 w 163"/>
                <a:gd name="T3" fmla="*/ 315939652 h 383"/>
                <a:gd name="T4" fmla="*/ 11289786 w 163"/>
                <a:gd name="T5" fmla="*/ 291637165 h 383"/>
                <a:gd name="T6" fmla="*/ 22579571 w 163"/>
                <a:gd name="T7" fmla="*/ 282126692 h 383"/>
                <a:gd name="T8" fmla="*/ 22579571 w 163"/>
                <a:gd name="T9" fmla="*/ 256767422 h 383"/>
                <a:gd name="T10" fmla="*/ 22579571 w 163"/>
                <a:gd name="T11" fmla="*/ 249370387 h 383"/>
                <a:gd name="T12" fmla="*/ 11289786 w 163"/>
                <a:gd name="T13" fmla="*/ 213443989 h 383"/>
                <a:gd name="T14" fmla="*/ 22579571 w 163"/>
                <a:gd name="T15" fmla="*/ 179631029 h 383"/>
                <a:gd name="T16" fmla="*/ 31360512 w 163"/>
                <a:gd name="T17" fmla="*/ 171178303 h 383"/>
                <a:gd name="T18" fmla="*/ 51432363 w 163"/>
                <a:gd name="T19" fmla="*/ 163781268 h 383"/>
                <a:gd name="T20" fmla="*/ 41397002 w 163"/>
                <a:gd name="T21" fmla="*/ 144761349 h 383"/>
                <a:gd name="T22" fmla="*/ 51432363 w 163"/>
                <a:gd name="T23" fmla="*/ 128911557 h 383"/>
                <a:gd name="T24" fmla="*/ 62722145 w 163"/>
                <a:gd name="T25" fmla="*/ 102495631 h 383"/>
                <a:gd name="T26" fmla="*/ 81538464 w 163"/>
                <a:gd name="T27" fmla="*/ 77135397 h 383"/>
                <a:gd name="T28" fmla="*/ 81538464 w 163"/>
                <a:gd name="T29" fmla="*/ 59172182 h 383"/>
                <a:gd name="T30" fmla="*/ 94082666 w 163"/>
                <a:gd name="T31" fmla="*/ 43322421 h 383"/>
                <a:gd name="T32" fmla="*/ 101609187 w 163"/>
                <a:gd name="T33" fmla="*/ 32756249 h 383"/>
                <a:gd name="T34" fmla="*/ 112900088 w 163"/>
                <a:gd name="T35" fmla="*/ 32756249 h 383"/>
                <a:gd name="T36" fmla="*/ 112900088 w 163"/>
                <a:gd name="T37" fmla="*/ 16906488 h 383"/>
                <a:gd name="T38" fmla="*/ 122935449 w 163"/>
                <a:gd name="T39" fmla="*/ 16906488 h 383"/>
                <a:gd name="T40" fmla="*/ 144260592 w 163"/>
                <a:gd name="T41" fmla="*/ 16906488 h 383"/>
                <a:gd name="T42" fmla="*/ 144260592 w 163"/>
                <a:gd name="T43" fmla="*/ 0 h 383"/>
                <a:gd name="T44" fmla="*/ 151787147 w 163"/>
                <a:gd name="T45" fmla="*/ 0 h 383"/>
                <a:gd name="T46" fmla="*/ 194438552 w 163"/>
                <a:gd name="T47" fmla="*/ 32756249 h 383"/>
                <a:gd name="T48" fmla="*/ 203219493 w 163"/>
                <a:gd name="T49" fmla="*/ 110948357 h 383"/>
                <a:gd name="T50" fmla="*/ 183148771 w 163"/>
                <a:gd name="T51" fmla="*/ 110948357 h 383"/>
                <a:gd name="T52" fmla="*/ 163076929 w 163"/>
                <a:gd name="T53" fmla="*/ 128911557 h 383"/>
                <a:gd name="T54" fmla="*/ 163076929 w 163"/>
                <a:gd name="T55" fmla="*/ 137365343 h 383"/>
                <a:gd name="T56" fmla="*/ 163076929 w 163"/>
                <a:gd name="T57" fmla="*/ 144761349 h 383"/>
                <a:gd name="T58" fmla="*/ 174367830 w 163"/>
                <a:gd name="T59" fmla="*/ 154271823 h 383"/>
                <a:gd name="T60" fmla="*/ 151787147 w 163"/>
                <a:gd name="T61" fmla="*/ 171178303 h 383"/>
                <a:gd name="T62" fmla="*/ 122935449 w 163"/>
                <a:gd name="T63" fmla="*/ 197594228 h 383"/>
                <a:gd name="T64" fmla="*/ 101609187 w 163"/>
                <a:gd name="T65" fmla="*/ 224011181 h 383"/>
                <a:gd name="T66" fmla="*/ 101609187 w 163"/>
                <a:gd name="T67" fmla="*/ 266276867 h 383"/>
                <a:gd name="T68" fmla="*/ 122935449 w 163"/>
                <a:gd name="T69" fmla="*/ 291637165 h 383"/>
                <a:gd name="T70" fmla="*/ 112900088 w 163"/>
                <a:gd name="T71" fmla="*/ 299033172 h 383"/>
                <a:gd name="T72" fmla="*/ 112900088 w 163"/>
                <a:gd name="T73" fmla="*/ 308543645 h 383"/>
                <a:gd name="T74" fmla="*/ 94082666 w 163"/>
                <a:gd name="T75" fmla="*/ 324393406 h 383"/>
                <a:gd name="T76" fmla="*/ 81538464 w 163"/>
                <a:gd name="T77" fmla="*/ 384622291 h 383"/>
                <a:gd name="T78" fmla="*/ 62722145 w 163"/>
                <a:gd name="T79" fmla="*/ 384622291 h 383"/>
                <a:gd name="T80" fmla="*/ 51432363 w 163"/>
                <a:gd name="T81" fmla="*/ 394132764 h 383"/>
                <a:gd name="T82" fmla="*/ 51432363 w 163"/>
                <a:gd name="T83" fmla="*/ 403642210 h 383"/>
                <a:gd name="T84" fmla="*/ 31360512 w 163"/>
                <a:gd name="T85" fmla="*/ 403642210 h 383"/>
                <a:gd name="T86" fmla="*/ 22579571 w 163"/>
                <a:gd name="T87" fmla="*/ 384622291 h 383"/>
                <a:gd name="T88" fmla="*/ 31360512 w 163"/>
                <a:gd name="T89" fmla="*/ 377226285 h 383"/>
                <a:gd name="T90" fmla="*/ 22579571 w 163"/>
                <a:gd name="T91" fmla="*/ 368772531 h 383"/>
                <a:gd name="T92" fmla="*/ 0 w 163"/>
                <a:gd name="T93" fmla="*/ 315939652 h 3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3"/>
                <a:gd name="T142" fmla="*/ 0 h 383"/>
                <a:gd name="T143" fmla="*/ 163 w 163"/>
                <a:gd name="T144" fmla="*/ 383 h 3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3" h="383">
                  <a:moveTo>
                    <a:pt x="0" y="299"/>
                  </a:moveTo>
                  <a:lnTo>
                    <a:pt x="9" y="299"/>
                  </a:lnTo>
                  <a:lnTo>
                    <a:pt x="9" y="276"/>
                  </a:lnTo>
                  <a:lnTo>
                    <a:pt x="18" y="267"/>
                  </a:lnTo>
                  <a:lnTo>
                    <a:pt x="18" y="243"/>
                  </a:lnTo>
                  <a:lnTo>
                    <a:pt x="18" y="236"/>
                  </a:lnTo>
                  <a:lnTo>
                    <a:pt x="9" y="202"/>
                  </a:lnTo>
                  <a:lnTo>
                    <a:pt x="18" y="170"/>
                  </a:lnTo>
                  <a:lnTo>
                    <a:pt x="25" y="162"/>
                  </a:lnTo>
                  <a:lnTo>
                    <a:pt x="41" y="155"/>
                  </a:lnTo>
                  <a:lnTo>
                    <a:pt x="33" y="137"/>
                  </a:lnTo>
                  <a:lnTo>
                    <a:pt x="41" y="122"/>
                  </a:lnTo>
                  <a:lnTo>
                    <a:pt x="50" y="97"/>
                  </a:lnTo>
                  <a:lnTo>
                    <a:pt x="65" y="73"/>
                  </a:lnTo>
                  <a:lnTo>
                    <a:pt x="65" y="56"/>
                  </a:lnTo>
                  <a:lnTo>
                    <a:pt x="75" y="41"/>
                  </a:lnTo>
                  <a:lnTo>
                    <a:pt x="81" y="31"/>
                  </a:lnTo>
                  <a:lnTo>
                    <a:pt x="90" y="31"/>
                  </a:lnTo>
                  <a:lnTo>
                    <a:pt x="90" y="16"/>
                  </a:lnTo>
                  <a:lnTo>
                    <a:pt x="98" y="16"/>
                  </a:lnTo>
                  <a:lnTo>
                    <a:pt x="115" y="16"/>
                  </a:lnTo>
                  <a:lnTo>
                    <a:pt x="115" y="0"/>
                  </a:lnTo>
                  <a:lnTo>
                    <a:pt x="121" y="0"/>
                  </a:lnTo>
                  <a:lnTo>
                    <a:pt x="155" y="31"/>
                  </a:lnTo>
                  <a:lnTo>
                    <a:pt x="162" y="105"/>
                  </a:lnTo>
                  <a:lnTo>
                    <a:pt x="146" y="105"/>
                  </a:lnTo>
                  <a:lnTo>
                    <a:pt x="130" y="122"/>
                  </a:lnTo>
                  <a:lnTo>
                    <a:pt x="130" y="130"/>
                  </a:lnTo>
                  <a:lnTo>
                    <a:pt x="130" y="137"/>
                  </a:lnTo>
                  <a:lnTo>
                    <a:pt x="139" y="146"/>
                  </a:lnTo>
                  <a:lnTo>
                    <a:pt x="121" y="162"/>
                  </a:lnTo>
                  <a:lnTo>
                    <a:pt x="98" y="187"/>
                  </a:lnTo>
                  <a:lnTo>
                    <a:pt x="81" y="212"/>
                  </a:lnTo>
                  <a:lnTo>
                    <a:pt x="81" y="252"/>
                  </a:lnTo>
                  <a:lnTo>
                    <a:pt x="98" y="276"/>
                  </a:lnTo>
                  <a:lnTo>
                    <a:pt x="90" y="283"/>
                  </a:lnTo>
                  <a:lnTo>
                    <a:pt x="90" y="292"/>
                  </a:lnTo>
                  <a:lnTo>
                    <a:pt x="75" y="307"/>
                  </a:lnTo>
                  <a:lnTo>
                    <a:pt x="65" y="364"/>
                  </a:lnTo>
                  <a:lnTo>
                    <a:pt x="50" y="364"/>
                  </a:lnTo>
                  <a:lnTo>
                    <a:pt x="41" y="373"/>
                  </a:lnTo>
                  <a:lnTo>
                    <a:pt x="41" y="382"/>
                  </a:lnTo>
                  <a:lnTo>
                    <a:pt x="25" y="382"/>
                  </a:lnTo>
                  <a:lnTo>
                    <a:pt x="18" y="364"/>
                  </a:lnTo>
                  <a:lnTo>
                    <a:pt x="25" y="357"/>
                  </a:lnTo>
                  <a:lnTo>
                    <a:pt x="18" y="349"/>
                  </a:lnTo>
                  <a:lnTo>
                    <a:pt x="0" y="29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5" name="Freeform 114"/>
            <p:cNvSpPr>
              <a:spLocks/>
            </p:cNvSpPr>
            <p:nvPr/>
          </p:nvSpPr>
          <p:spPr bwMode="gray">
            <a:xfrm>
              <a:off x="4077376" y="2311621"/>
              <a:ext cx="67931" cy="74970"/>
            </a:xfrm>
            <a:custGeom>
              <a:avLst/>
              <a:gdLst>
                <a:gd name="T0" fmla="*/ 32144197 w 35"/>
                <a:gd name="T1" fmla="*/ 35842575 h 33"/>
                <a:gd name="T2" fmla="*/ 32144197 w 35"/>
                <a:gd name="T3" fmla="*/ 24641172 h 33"/>
                <a:gd name="T4" fmla="*/ 11571595 w 35"/>
                <a:gd name="T5" fmla="*/ 24641172 h 33"/>
                <a:gd name="T6" fmla="*/ 0 w 35"/>
                <a:gd name="T7" fmla="*/ 17920758 h 33"/>
                <a:gd name="T8" fmla="*/ 11571595 w 35"/>
                <a:gd name="T9" fmla="*/ 0 h 33"/>
                <a:gd name="T10" fmla="*/ 32144197 w 35"/>
                <a:gd name="T11" fmla="*/ 7840132 h 33"/>
                <a:gd name="T12" fmla="*/ 43715796 w 35"/>
                <a:gd name="T13" fmla="*/ 24641172 h 33"/>
                <a:gd name="T14" fmla="*/ 32144197 w 35"/>
                <a:gd name="T15" fmla="*/ 35842575 h 33"/>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3"/>
                <a:gd name="T26" fmla="*/ 35 w 3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3">
                  <a:moveTo>
                    <a:pt x="25" y="32"/>
                  </a:moveTo>
                  <a:lnTo>
                    <a:pt x="25" y="22"/>
                  </a:lnTo>
                  <a:lnTo>
                    <a:pt x="9" y="22"/>
                  </a:lnTo>
                  <a:lnTo>
                    <a:pt x="0" y="16"/>
                  </a:lnTo>
                  <a:lnTo>
                    <a:pt x="9" y="0"/>
                  </a:lnTo>
                  <a:lnTo>
                    <a:pt x="25" y="7"/>
                  </a:lnTo>
                  <a:lnTo>
                    <a:pt x="34" y="22"/>
                  </a:lnTo>
                  <a:lnTo>
                    <a:pt x="25"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6" name="Freeform 115"/>
            <p:cNvSpPr>
              <a:spLocks/>
            </p:cNvSpPr>
            <p:nvPr/>
          </p:nvSpPr>
          <p:spPr bwMode="gray">
            <a:xfrm>
              <a:off x="4014878" y="2311621"/>
              <a:ext cx="114121" cy="180607"/>
            </a:xfrm>
            <a:custGeom>
              <a:avLst/>
              <a:gdLst>
                <a:gd name="T0" fmla="*/ 53638346 w 59"/>
                <a:gd name="T1" fmla="*/ 0 h 82"/>
                <a:gd name="T2" fmla="*/ 42144257 w 59"/>
                <a:gd name="T3" fmla="*/ 16844845 h 82"/>
                <a:gd name="T4" fmla="*/ 53638346 w 59"/>
                <a:gd name="T5" fmla="*/ 23161274 h 82"/>
                <a:gd name="T6" fmla="*/ 74071421 w 59"/>
                <a:gd name="T7" fmla="*/ 23161274 h 82"/>
                <a:gd name="T8" fmla="*/ 74071421 w 59"/>
                <a:gd name="T9" fmla="*/ 33689690 h 82"/>
                <a:gd name="T10" fmla="*/ 74071421 w 59"/>
                <a:gd name="T11" fmla="*/ 49481788 h 82"/>
                <a:gd name="T12" fmla="*/ 62577314 w 59"/>
                <a:gd name="T13" fmla="*/ 75801284 h 82"/>
                <a:gd name="T14" fmla="*/ 10217098 w 59"/>
                <a:gd name="T15" fmla="*/ 85276954 h 82"/>
                <a:gd name="T16" fmla="*/ 0 w 59"/>
                <a:gd name="T17" fmla="*/ 75801284 h 82"/>
                <a:gd name="T18" fmla="*/ 10217098 w 59"/>
                <a:gd name="T19" fmla="*/ 75801284 h 82"/>
                <a:gd name="T20" fmla="*/ 22988187 w 59"/>
                <a:gd name="T21" fmla="*/ 49481788 h 82"/>
                <a:gd name="T22" fmla="*/ 10217098 w 59"/>
                <a:gd name="T23" fmla="*/ 42111595 h 82"/>
                <a:gd name="T24" fmla="*/ 22988187 w 59"/>
                <a:gd name="T25" fmla="*/ 33689690 h 82"/>
                <a:gd name="T26" fmla="*/ 10217098 w 59"/>
                <a:gd name="T27" fmla="*/ 33689690 h 82"/>
                <a:gd name="T28" fmla="*/ 10217098 w 59"/>
                <a:gd name="T29" fmla="*/ 23161274 h 82"/>
                <a:gd name="T30" fmla="*/ 31927155 w 59"/>
                <a:gd name="T31" fmla="*/ 23161274 h 82"/>
                <a:gd name="T32" fmla="*/ 42144257 w 59"/>
                <a:gd name="T33" fmla="*/ 16844845 h 82"/>
                <a:gd name="T34" fmla="*/ 31927155 w 59"/>
                <a:gd name="T35" fmla="*/ 16844845 h 82"/>
                <a:gd name="T36" fmla="*/ 31927155 w 59"/>
                <a:gd name="T37" fmla="*/ 7369169 h 82"/>
                <a:gd name="T38" fmla="*/ 53638346 w 59"/>
                <a:gd name="T39" fmla="*/ 0 h 8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9"/>
                <a:gd name="T61" fmla="*/ 0 h 82"/>
                <a:gd name="T62" fmla="*/ 59 w 59"/>
                <a:gd name="T63" fmla="*/ 82 h 8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9" h="82">
                  <a:moveTo>
                    <a:pt x="42" y="0"/>
                  </a:moveTo>
                  <a:lnTo>
                    <a:pt x="33" y="16"/>
                  </a:lnTo>
                  <a:lnTo>
                    <a:pt x="42" y="22"/>
                  </a:lnTo>
                  <a:lnTo>
                    <a:pt x="58" y="22"/>
                  </a:lnTo>
                  <a:lnTo>
                    <a:pt x="58" y="32"/>
                  </a:lnTo>
                  <a:lnTo>
                    <a:pt x="58" y="47"/>
                  </a:lnTo>
                  <a:lnTo>
                    <a:pt x="49" y="72"/>
                  </a:lnTo>
                  <a:lnTo>
                    <a:pt x="8" y="81"/>
                  </a:lnTo>
                  <a:lnTo>
                    <a:pt x="0" y="72"/>
                  </a:lnTo>
                  <a:lnTo>
                    <a:pt x="8" y="72"/>
                  </a:lnTo>
                  <a:lnTo>
                    <a:pt x="18" y="47"/>
                  </a:lnTo>
                  <a:lnTo>
                    <a:pt x="8" y="40"/>
                  </a:lnTo>
                  <a:lnTo>
                    <a:pt x="18" y="32"/>
                  </a:lnTo>
                  <a:lnTo>
                    <a:pt x="8" y="32"/>
                  </a:lnTo>
                  <a:lnTo>
                    <a:pt x="8" y="22"/>
                  </a:lnTo>
                  <a:lnTo>
                    <a:pt x="25" y="22"/>
                  </a:lnTo>
                  <a:lnTo>
                    <a:pt x="33" y="16"/>
                  </a:lnTo>
                  <a:lnTo>
                    <a:pt x="25" y="16"/>
                  </a:lnTo>
                  <a:lnTo>
                    <a:pt x="25" y="7"/>
                  </a:lnTo>
                  <a:lnTo>
                    <a:pt x="4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7" name="Freeform 116"/>
            <p:cNvSpPr>
              <a:spLocks/>
            </p:cNvSpPr>
            <p:nvPr/>
          </p:nvSpPr>
          <p:spPr bwMode="gray">
            <a:xfrm>
              <a:off x="4460502" y="2202574"/>
              <a:ext cx="78799" cy="126084"/>
            </a:xfrm>
            <a:custGeom>
              <a:avLst/>
              <a:gdLst>
                <a:gd name="T0" fmla="*/ 10813450 w 42"/>
                <a:gd name="T1" fmla="*/ 58457493 h 58"/>
                <a:gd name="T2" fmla="*/ 22829368 w 42"/>
                <a:gd name="T3" fmla="*/ 58457493 h 58"/>
                <a:gd name="T4" fmla="*/ 30038697 w 42"/>
                <a:gd name="T5" fmla="*/ 58457493 h 58"/>
                <a:gd name="T6" fmla="*/ 40852150 w 42"/>
                <a:gd name="T7" fmla="*/ 32818792 h 58"/>
                <a:gd name="T8" fmla="*/ 49262852 w 42"/>
                <a:gd name="T9" fmla="*/ 32818792 h 58"/>
                <a:gd name="T10" fmla="*/ 49262852 w 42"/>
                <a:gd name="T11" fmla="*/ 25639714 h 58"/>
                <a:gd name="T12" fmla="*/ 40852150 w 42"/>
                <a:gd name="T13" fmla="*/ 25639714 h 58"/>
                <a:gd name="T14" fmla="*/ 40852150 w 42"/>
                <a:gd name="T15" fmla="*/ 0 h 58"/>
                <a:gd name="T16" fmla="*/ 10813450 w 42"/>
                <a:gd name="T17" fmla="*/ 8204951 h 58"/>
                <a:gd name="T18" fmla="*/ 0 w 42"/>
                <a:gd name="T19" fmla="*/ 25639714 h 58"/>
                <a:gd name="T20" fmla="*/ 0 w 42"/>
                <a:gd name="T21" fmla="*/ 42048608 h 58"/>
                <a:gd name="T22" fmla="*/ 10813450 w 42"/>
                <a:gd name="T23" fmla="*/ 51278416 h 58"/>
                <a:gd name="T24" fmla="*/ 10813450 w 42"/>
                <a:gd name="T25" fmla="*/ 58457493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58"/>
                <a:gd name="T41" fmla="*/ 42 w 42"/>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58">
                  <a:moveTo>
                    <a:pt x="9" y="57"/>
                  </a:moveTo>
                  <a:lnTo>
                    <a:pt x="19" y="57"/>
                  </a:lnTo>
                  <a:lnTo>
                    <a:pt x="25" y="57"/>
                  </a:lnTo>
                  <a:lnTo>
                    <a:pt x="34" y="32"/>
                  </a:lnTo>
                  <a:lnTo>
                    <a:pt x="41" y="32"/>
                  </a:lnTo>
                  <a:lnTo>
                    <a:pt x="41" y="25"/>
                  </a:lnTo>
                  <a:lnTo>
                    <a:pt x="34" y="25"/>
                  </a:lnTo>
                  <a:lnTo>
                    <a:pt x="34" y="0"/>
                  </a:lnTo>
                  <a:lnTo>
                    <a:pt x="9" y="8"/>
                  </a:lnTo>
                  <a:lnTo>
                    <a:pt x="0" y="25"/>
                  </a:lnTo>
                  <a:lnTo>
                    <a:pt x="0" y="41"/>
                  </a:lnTo>
                  <a:lnTo>
                    <a:pt x="9" y="50"/>
                  </a:lnTo>
                  <a:lnTo>
                    <a:pt x="9" y="5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8" name="Freeform 117"/>
            <p:cNvSpPr>
              <a:spLocks/>
            </p:cNvSpPr>
            <p:nvPr/>
          </p:nvSpPr>
          <p:spPr bwMode="gray">
            <a:xfrm>
              <a:off x="4357250" y="2407038"/>
              <a:ext cx="92387" cy="122679"/>
            </a:xfrm>
            <a:custGeom>
              <a:avLst/>
              <a:gdLst>
                <a:gd name="T0" fmla="*/ 36962297 w 51"/>
                <a:gd name="T1" fmla="*/ 56294756 h 57"/>
                <a:gd name="T2" fmla="*/ 36962297 w 51"/>
                <a:gd name="T3" fmla="*/ 32168431 h 57"/>
                <a:gd name="T4" fmla="*/ 45923203 w 51"/>
                <a:gd name="T5" fmla="*/ 23121688 h 57"/>
                <a:gd name="T6" fmla="*/ 56003825 w 51"/>
                <a:gd name="T7" fmla="*/ 0 h 57"/>
                <a:gd name="T8" fmla="*/ 28001383 w 51"/>
                <a:gd name="T9" fmla="*/ 7036468 h 57"/>
                <a:gd name="T10" fmla="*/ 36962297 w 51"/>
                <a:gd name="T11" fmla="*/ 23121688 h 57"/>
                <a:gd name="T12" fmla="*/ 28001383 w 51"/>
                <a:gd name="T13" fmla="*/ 23121688 h 57"/>
                <a:gd name="T14" fmla="*/ 28001383 w 51"/>
                <a:gd name="T15" fmla="*/ 16084215 h 57"/>
                <a:gd name="T16" fmla="*/ 17920761 w 51"/>
                <a:gd name="T17" fmla="*/ 16084215 h 57"/>
                <a:gd name="T18" fmla="*/ 0 w 51"/>
                <a:gd name="T19" fmla="*/ 47248014 h 57"/>
                <a:gd name="T20" fmla="*/ 28001383 w 51"/>
                <a:gd name="T21" fmla="*/ 47248014 h 57"/>
                <a:gd name="T22" fmla="*/ 36962297 w 51"/>
                <a:gd name="T23" fmla="*/ 56294756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1"/>
                <a:gd name="T37" fmla="*/ 0 h 57"/>
                <a:gd name="T38" fmla="*/ 51 w 51"/>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1" h="57">
                  <a:moveTo>
                    <a:pt x="33" y="56"/>
                  </a:moveTo>
                  <a:lnTo>
                    <a:pt x="33" y="32"/>
                  </a:lnTo>
                  <a:lnTo>
                    <a:pt x="41" y="23"/>
                  </a:lnTo>
                  <a:lnTo>
                    <a:pt x="50" y="0"/>
                  </a:lnTo>
                  <a:lnTo>
                    <a:pt x="25" y="7"/>
                  </a:lnTo>
                  <a:lnTo>
                    <a:pt x="33" y="23"/>
                  </a:lnTo>
                  <a:lnTo>
                    <a:pt x="25" y="23"/>
                  </a:lnTo>
                  <a:lnTo>
                    <a:pt x="25" y="16"/>
                  </a:lnTo>
                  <a:lnTo>
                    <a:pt x="16" y="16"/>
                  </a:lnTo>
                  <a:lnTo>
                    <a:pt x="0" y="47"/>
                  </a:lnTo>
                  <a:lnTo>
                    <a:pt x="25" y="47"/>
                  </a:lnTo>
                  <a:lnTo>
                    <a:pt x="33"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19" name="Freeform 118"/>
            <p:cNvSpPr>
              <a:spLocks/>
            </p:cNvSpPr>
            <p:nvPr/>
          </p:nvSpPr>
          <p:spPr bwMode="gray">
            <a:xfrm>
              <a:off x="4338231" y="2505857"/>
              <a:ext cx="76081" cy="81783"/>
            </a:xfrm>
            <a:custGeom>
              <a:avLst/>
              <a:gdLst>
                <a:gd name="T0" fmla="*/ 36332193 w 43"/>
                <a:gd name="T1" fmla="*/ 40289117 h 35"/>
                <a:gd name="T2" fmla="*/ 26714449 w 43"/>
                <a:gd name="T3" fmla="*/ 40289117 h 35"/>
                <a:gd name="T4" fmla="*/ 26714449 w 43"/>
                <a:gd name="T5" fmla="*/ 29624378 h 35"/>
                <a:gd name="T6" fmla="*/ 19234447 w 43"/>
                <a:gd name="T7" fmla="*/ 29624378 h 35"/>
                <a:gd name="T8" fmla="*/ 19234447 w 43"/>
                <a:gd name="T9" fmla="*/ 20145103 h 35"/>
                <a:gd name="T10" fmla="*/ 0 w 43"/>
                <a:gd name="T11" fmla="*/ 10664734 h 35"/>
                <a:gd name="T12" fmla="*/ 0 w 43"/>
                <a:gd name="T13" fmla="*/ 0 h 35"/>
                <a:gd name="T14" fmla="*/ 9616706 w 43"/>
                <a:gd name="T15" fmla="*/ 0 h 35"/>
                <a:gd name="T16" fmla="*/ 36332193 w 43"/>
                <a:gd name="T17" fmla="*/ 0 h 35"/>
                <a:gd name="T18" fmla="*/ 44880028 w 43"/>
                <a:gd name="T19" fmla="*/ 10664734 h 35"/>
                <a:gd name="T20" fmla="*/ 44880028 w 43"/>
                <a:gd name="T21" fmla="*/ 29624378 h 35"/>
                <a:gd name="T22" fmla="*/ 36332193 w 43"/>
                <a:gd name="T23" fmla="*/ 29624378 h 35"/>
                <a:gd name="T24" fmla="*/ 36332193 w 43"/>
                <a:gd name="T25" fmla="*/ 40289117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5"/>
                <a:gd name="T41" fmla="*/ 43 w 43"/>
                <a:gd name="T42" fmla="*/ 35 h 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5">
                  <a:moveTo>
                    <a:pt x="34" y="34"/>
                  </a:moveTo>
                  <a:lnTo>
                    <a:pt x="25" y="34"/>
                  </a:lnTo>
                  <a:lnTo>
                    <a:pt x="25" y="25"/>
                  </a:lnTo>
                  <a:lnTo>
                    <a:pt x="18" y="25"/>
                  </a:lnTo>
                  <a:lnTo>
                    <a:pt x="18" y="17"/>
                  </a:lnTo>
                  <a:lnTo>
                    <a:pt x="0" y="9"/>
                  </a:lnTo>
                  <a:lnTo>
                    <a:pt x="0" y="0"/>
                  </a:lnTo>
                  <a:lnTo>
                    <a:pt x="9" y="0"/>
                  </a:lnTo>
                  <a:lnTo>
                    <a:pt x="34" y="0"/>
                  </a:lnTo>
                  <a:lnTo>
                    <a:pt x="42" y="9"/>
                  </a:lnTo>
                  <a:lnTo>
                    <a:pt x="42" y="25"/>
                  </a:lnTo>
                  <a:lnTo>
                    <a:pt x="34" y="25"/>
                  </a:lnTo>
                  <a:lnTo>
                    <a:pt x="34" y="3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0" name="Freeform 119"/>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1" name="Freeform 120"/>
            <p:cNvSpPr>
              <a:spLocks/>
            </p:cNvSpPr>
            <p:nvPr/>
          </p:nvSpPr>
          <p:spPr bwMode="gray">
            <a:xfrm>
              <a:off x="4400726" y="2560379"/>
              <a:ext cx="35324" cy="37485"/>
            </a:xfrm>
            <a:custGeom>
              <a:avLst/>
              <a:gdLst>
                <a:gd name="T0" fmla="*/ 0 w 17"/>
                <a:gd name="T1" fmla="*/ 16883640 h 17"/>
                <a:gd name="T2" fmla="*/ 0 w 17"/>
                <a:gd name="T3" fmla="*/ 0 h 17"/>
                <a:gd name="T4" fmla="*/ 23580735 w 17"/>
                <a:gd name="T5" fmla="*/ 0 h 17"/>
                <a:gd name="T6" fmla="*/ 23580735 w 17"/>
                <a:gd name="T7" fmla="*/ 16883640 h 17"/>
                <a:gd name="T8" fmla="*/ 0 w 17"/>
                <a:gd name="T9" fmla="*/ 1688364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0" y="0"/>
                  </a:lnTo>
                  <a:lnTo>
                    <a:pt x="16" y="0"/>
                  </a:lnTo>
                  <a:lnTo>
                    <a:pt x="16" y="16"/>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2" name="Freeform 121"/>
            <p:cNvSpPr>
              <a:spLocks/>
            </p:cNvSpPr>
            <p:nvPr/>
          </p:nvSpPr>
          <p:spPr bwMode="gray">
            <a:xfrm>
              <a:off x="4609952" y="2325252"/>
              <a:ext cx="233681" cy="276022"/>
            </a:xfrm>
            <a:custGeom>
              <a:avLst/>
              <a:gdLst>
                <a:gd name="T0" fmla="*/ 131490363 w 122"/>
                <a:gd name="T1" fmla="*/ 133335310 h 123"/>
                <a:gd name="T2" fmla="*/ 142761506 w 122"/>
                <a:gd name="T3" fmla="*/ 114755016 h 123"/>
                <a:gd name="T4" fmla="*/ 151527115 w 122"/>
                <a:gd name="T5" fmla="*/ 106012147 h 123"/>
                <a:gd name="T6" fmla="*/ 142761506 w 122"/>
                <a:gd name="T7" fmla="*/ 61203231 h 123"/>
                <a:gd name="T8" fmla="*/ 151527115 w 122"/>
                <a:gd name="T9" fmla="*/ 43716449 h 123"/>
                <a:gd name="T10" fmla="*/ 142761506 w 122"/>
                <a:gd name="T11" fmla="*/ 27323171 h 123"/>
                <a:gd name="T12" fmla="*/ 131490363 w 122"/>
                <a:gd name="T13" fmla="*/ 16393274 h 123"/>
                <a:gd name="T14" fmla="*/ 111453646 w 122"/>
                <a:gd name="T15" fmla="*/ 16393274 h 123"/>
                <a:gd name="T16" fmla="*/ 81399129 w 122"/>
                <a:gd name="T17" fmla="*/ 9836384 h 123"/>
                <a:gd name="T18" fmla="*/ 81399129 w 122"/>
                <a:gd name="T19" fmla="*/ 16393274 h 123"/>
                <a:gd name="T20" fmla="*/ 71380193 w 122"/>
                <a:gd name="T21" fmla="*/ 16393274 h 123"/>
                <a:gd name="T22" fmla="*/ 61362394 w 122"/>
                <a:gd name="T23" fmla="*/ 0 h 123"/>
                <a:gd name="T24" fmla="*/ 0 w 122"/>
                <a:gd name="T25" fmla="*/ 27323171 h 123"/>
                <a:gd name="T26" fmla="*/ 11271147 w 122"/>
                <a:gd name="T27" fmla="*/ 87432898 h 123"/>
                <a:gd name="T28" fmla="*/ 21288951 w 122"/>
                <a:gd name="T29" fmla="*/ 97269279 h 123"/>
                <a:gd name="T30" fmla="*/ 42577902 w 122"/>
                <a:gd name="T31" fmla="*/ 106012147 h 123"/>
                <a:gd name="T32" fmla="*/ 50091251 w 122"/>
                <a:gd name="T33" fmla="*/ 106012147 h 123"/>
                <a:gd name="T34" fmla="*/ 71380193 w 122"/>
                <a:gd name="T35" fmla="*/ 124591396 h 123"/>
                <a:gd name="T36" fmla="*/ 81399129 w 122"/>
                <a:gd name="T37" fmla="*/ 124591396 h 123"/>
                <a:gd name="T38" fmla="*/ 92669153 w 122"/>
                <a:gd name="T39" fmla="*/ 133335310 h 123"/>
                <a:gd name="T40" fmla="*/ 111453646 w 122"/>
                <a:gd name="T41" fmla="*/ 124591396 h 123"/>
                <a:gd name="T42" fmla="*/ 131490363 w 122"/>
                <a:gd name="T43" fmla="*/ 133335310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123"/>
                <a:gd name="T68" fmla="*/ 122 w 122"/>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123">
                  <a:moveTo>
                    <a:pt x="105" y="122"/>
                  </a:moveTo>
                  <a:lnTo>
                    <a:pt x="114" y="105"/>
                  </a:lnTo>
                  <a:lnTo>
                    <a:pt x="121" y="97"/>
                  </a:lnTo>
                  <a:lnTo>
                    <a:pt x="114" y="56"/>
                  </a:lnTo>
                  <a:lnTo>
                    <a:pt x="121" y="40"/>
                  </a:lnTo>
                  <a:lnTo>
                    <a:pt x="114" y="25"/>
                  </a:lnTo>
                  <a:lnTo>
                    <a:pt x="105" y="15"/>
                  </a:lnTo>
                  <a:lnTo>
                    <a:pt x="89" y="15"/>
                  </a:lnTo>
                  <a:lnTo>
                    <a:pt x="65" y="9"/>
                  </a:lnTo>
                  <a:lnTo>
                    <a:pt x="65" y="15"/>
                  </a:lnTo>
                  <a:lnTo>
                    <a:pt x="57" y="15"/>
                  </a:lnTo>
                  <a:lnTo>
                    <a:pt x="49" y="0"/>
                  </a:lnTo>
                  <a:lnTo>
                    <a:pt x="0" y="25"/>
                  </a:lnTo>
                  <a:lnTo>
                    <a:pt x="9" y="80"/>
                  </a:lnTo>
                  <a:lnTo>
                    <a:pt x="17" y="89"/>
                  </a:lnTo>
                  <a:lnTo>
                    <a:pt x="34" y="97"/>
                  </a:lnTo>
                  <a:lnTo>
                    <a:pt x="40" y="97"/>
                  </a:lnTo>
                  <a:lnTo>
                    <a:pt x="57" y="114"/>
                  </a:lnTo>
                  <a:lnTo>
                    <a:pt x="65" y="114"/>
                  </a:lnTo>
                  <a:lnTo>
                    <a:pt x="74" y="122"/>
                  </a:lnTo>
                  <a:lnTo>
                    <a:pt x="89" y="114"/>
                  </a:lnTo>
                  <a:lnTo>
                    <a:pt x="105" y="12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3" name="Freeform 122"/>
            <p:cNvSpPr>
              <a:spLocks/>
            </p:cNvSpPr>
            <p:nvPr/>
          </p:nvSpPr>
          <p:spPr bwMode="gray">
            <a:xfrm>
              <a:off x="4414312" y="2325252"/>
              <a:ext cx="217380" cy="344173"/>
            </a:xfrm>
            <a:custGeom>
              <a:avLst/>
              <a:gdLst>
                <a:gd name="T0" fmla="*/ 78053109 w 115"/>
                <a:gd name="T1" fmla="*/ 26751450 h 155"/>
                <a:gd name="T2" fmla="*/ 118299951 w 115"/>
                <a:gd name="T3" fmla="*/ 9630565 h 155"/>
                <a:gd name="T4" fmla="*/ 118299951 w 115"/>
                <a:gd name="T5" fmla="*/ 16050249 h 155"/>
                <a:gd name="T6" fmla="*/ 108543040 w 115"/>
                <a:gd name="T7" fmla="*/ 16050249 h 155"/>
                <a:gd name="T8" fmla="*/ 128056861 w 115"/>
                <a:gd name="T9" fmla="*/ 26751450 h 155"/>
                <a:gd name="T10" fmla="*/ 139032972 w 115"/>
                <a:gd name="T11" fmla="*/ 85604440 h 155"/>
                <a:gd name="T12" fmla="*/ 128056861 w 115"/>
                <a:gd name="T13" fmla="*/ 85604440 h 155"/>
                <a:gd name="T14" fmla="*/ 108543040 w 115"/>
                <a:gd name="T15" fmla="*/ 95233966 h 155"/>
                <a:gd name="T16" fmla="*/ 89029220 w 115"/>
                <a:gd name="T17" fmla="*/ 103794924 h 155"/>
                <a:gd name="T18" fmla="*/ 100006434 w 115"/>
                <a:gd name="T19" fmla="*/ 121985408 h 155"/>
                <a:gd name="T20" fmla="*/ 118299951 w 115"/>
                <a:gd name="T21" fmla="*/ 139106322 h 155"/>
                <a:gd name="T22" fmla="*/ 108543040 w 115"/>
                <a:gd name="T23" fmla="*/ 146596643 h 155"/>
                <a:gd name="T24" fmla="*/ 108543040 w 115"/>
                <a:gd name="T25" fmla="*/ 156227204 h 155"/>
                <a:gd name="T26" fmla="*/ 69516486 w 115"/>
                <a:gd name="T27" fmla="*/ 164788162 h 155"/>
                <a:gd name="T28" fmla="*/ 51222969 w 115"/>
                <a:gd name="T29" fmla="*/ 164788162 h 155"/>
                <a:gd name="T30" fmla="*/ 20733029 w 115"/>
                <a:gd name="T31" fmla="*/ 164788162 h 155"/>
                <a:gd name="T32" fmla="*/ 28050436 w 115"/>
                <a:gd name="T33" fmla="*/ 139106322 h 155"/>
                <a:gd name="T34" fmla="*/ 0 w 115"/>
                <a:gd name="T35" fmla="*/ 121985408 h 155"/>
                <a:gd name="T36" fmla="*/ 0 w 115"/>
                <a:gd name="T37" fmla="*/ 112354848 h 155"/>
                <a:gd name="T38" fmla="*/ 0 w 115"/>
                <a:gd name="T39" fmla="*/ 95233966 h 155"/>
                <a:gd name="T40" fmla="*/ 0 w 115"/>
                <a:gd name="T41" fmla="*/ 69553161 h 155"/>
                <a:gd name="T42" fmla="*/ 9756915 w 115"/>
                <a:gd name="T43" fmla="*/ 59922584 h 155"/>
                <a:gd name="T44" fmla="*/ 20733029 w 115"/>
                <a:gd name="T45" fmla="*/ 35311382 h 155"/>
                <a:gd name="T46" fmla="*/ 39026555 w 115"/>
                <a:gd name="T47" fmla="*/ 35311382 h 155"/>
                <a:gd name="T48" fmla="*/ 51222969 w 115"/>
                <a:gd name="T49" fmla="*/ 16050249 h 155"/>
                <a:gd name="T50" fmla="*/ 39026555 w 115"/>
                <a:gd name="T51" fmla="*/ 16050249 h 155"/>
                <a:gd name="T52" fmla="*/ 51222969 w 115"/>
                <a:gd name="T53" fmla="*/ 9630565 h 155"/>
                <a:gd name="T54" fmla="*/ 39026555 w 115"/>
                <a:gd name="T55" fmla="*/ 0 h 155"/>
                <a:gd name="T56" fmla="*/ 51222969 w 115"/>
                <a:gd name="T57" fmla="*/ 0 h 155"/>
                <a:gd name="T58" fmla="*/ 58540376 w 115"/>
                <a:gd name="T59" fmla="*/ 0 h 155"/>
                <a:gd name="T60" fmla="*/ 58540376 w 115"/>
                <a:gd name="T61" fmla="*/ 9630565 h 155"/>
                <a:gd name="T62" fmla="*/ 78053109 w 115"/>
                <a:gd name="T63" fmla="*/ 16050249 h 155"/>
                <a:gd name="T64" fmla="*/ 69516486 w 115"/>
                <a:gd name="T65" fmla="*/ 26751450 h 155"/>
                <a:gd name="T66" fmla="*/ 78053109 w 115"/>
                <a:gd name="T67" fmla="*/ 26751450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5"/>
                <a:gd name="T103" fmla="*/ 0 h 155"/>
                <a:gd name="T104" fmla="*/ 115 w 115"/>
                <a:gd name="T105" fmla="*/ 15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5" h="155">
                  <a:moveTo>
                    <a:pt x="64" y="25"/>
                  </a:moveTo>
                  <a:lnTo>
                    <a:pt x="97" y="9"/>
                  </a:lnTo>
                  <a:lnTo>
                    <a:pt x="97" y="15"/>
                  </a:lnTo>
                  <a:lnTo>
                    <a:pt x="89" y="15"/>
                  </a:lnTo>
                  <a:lnTo>
                    <a:pt x="105" y="25"/>
                  </a:lnTo>
                  <a:lnTo>
                    <a:pt x="114" y="80"/>
                  </a:lnTo>
                  <a:lnTo>
                    <a:pt x="105" y="80"/>
                  </a:lnTo>
                  <a:lnTo>
                    <a:pt x="89" y="89"/>
                  </a:lnTo>
                  <a:lnTo>
                    <a:pt x="73" y="97"/>
                  </a:lnTo>
                  <a:lnTo>
                    <a:pt x="82" y="114"/>
                  </a:lnTo>
                  <a:lnTo>
                    <a:pt x="97" y="130"/>
                  </a:lnTo>
                  <a:lnTo>
                    <a:pt x="89" y="137"/>
                  </a:lnTo>
                  <a:lnTo>
                    <a:pt x="89" y="146"/>
                  </a:lnTo>
                  <a:lnTo>
                    <a:pt x="57" y="154"/>
                  </a:lnTo>
                  <a:lnTo>
                    <a:pt x="42" y="154"/>
                  </a:lnTo>
                  <a:lnTo>
                    <a:pt x="17" y="154"/>
                  </a:lnTo>
                  <a:lnTo>
                    <a:pt x="23" y="130"/>
                  </a:lnTo>
                  <a:lnTo>
                    <a:pt x="0" y="114"/>
                  </a:lnTo>
                  <a:lnTo>
                    <a:pt x="0" y="105"/>
                  </a:lnTo>
                  <a:lnTo>
                    <a:pt x="0" y="89"/>
                  </a:lnTo>
                  <a:lnTo>
                    <a:pt x="0" y="65"/>
                  </a:lnTo>
                  <a:lnTo>
                    <a:pt x="8" y="56"/>
                  </a:lnTo>
                  <a:lnTo>
                    <a:pt x="17" y="33"/>
                  </a:lnTo>
                  <a:lnTo>
                    <a:pt x="32" y="33"/>
                  </a:lnTo>
                  <a:lnTo>
                    <a:pt x="42" y="15"/>
                  </a:lnTo>
                  <a:lnTo>
                    <a:pt x="32" y="15"/>
                  </a:lnTo>
                  <a:lnTo>
                    <a:pt x="42" y="9"/>
                  </a:lnTo>
                  <a:lnTo>
                    <a:pt x="32" y="0"/>
                  </a:lnTo>
                  <a:lnTo>
                    <a:pt x="42" y="0"/>
                  </a:lnTo>
                  <a:lnTo>
                    <a:pt x="48" y="0"/>
                  </a:lnTo>
                  <a:lnTo>
                    <a:pt x="48" y="9"/>
                  </a:lnTo>
                  <a:lnTo>
                    <a:pt x="64" y="15"/>
                  </a:lnTo>
                  <a:lnTo>
                    <a:pt x="57" y="25"/>
                  </a:lnTo>
                  <a:lnTo>
                    <a:pt x="6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4" name="Freeform 123"/>
            <p:cNvSpPr>
              <a:spLocks/>
            </p:cNvSpPr>
            <p:nvPr/>
          </p:nvSpPr>
          <p:spPr bwMode="gray">
            <a:xfrm>
              <a:off x="4493111" y="2597869"/>
              <a:ext cx="182056" cy="109047"/>
            </a:xfrm>
            <a:custGeom>
              <a:avLst/>
              <a:gdLst>
                <a:gd name="T0" fmla="*/ 0 w 98"/>
                <a:gd name="T1" fmla="*/ 34394716 h 49"/>
                <a:gd name="T2" fmla="*/ 17669281 w 98"/>
                <a:gd name="T3" fmla="*/ 34394716 h 49"/>
                <a:gd name="T4" fmla="*/ 55364112 w 98"/>
                <a:gd name="T5" fmla="*/ 25796033 h 49"/>
                <a:gd name="T6" fmla="*/ 55364112 w 98"/>
                <a:gd name="T7" fmla="*/ 16122260 h 49"/>
                <a:gd name="T8" fmla="*/ 64788088 w 98"/>
                <a:gd name="T9" fmla="*/ 8598679 h 49"/>
                <a:gd name="T10" fmla="*/ 84812561 w 98"/>
                <a:gd name="T11" fmla="*/ 8598679 h 49"/>
                <a:gd name="T12" fmla="*/ 84812561 w 98"/>
                <a:gd name="T13" fmla="*/ 0 h 49"/>
                <a:gd name="T14" fmla="*/ 114262079 w 98"/>
                <a:gd name="T15" fmla="*/ 8598679 h 49"/>
                <a:gd name="T16" fmla="*/ 114262079 w 98"/>
                <a:gd name="T17" fmla="*/ 25796033 h 49"/>
                <a:gd name="T18" fmla="*/ 102481838 w 98"/>
                <a:gd name="T19" fmla="*/ 42992354 h 49"/>
                <a:gd name="T20" fmla="*/ 64788088 w 98"/>
                <a:gd name="T21" fmla="*/ 51591029 h 49"/>
                <a:gd name="T22" fmla="*/ 47117726 w 98"/>
                <a:gd name="T23" fmla="*/ 42992354 h 49"/>
                <a:gd name="T24" fmla="*/ 17669281 w 98"/>
                <a:gd name="T25" fmla="*/ 42992354 h 49"/>
                <a:gd name="T26" fmla="*/ 7067713 w 98"/>
                <a:gd name="T27" fmla="*/ 42992354 h 49"/>
                <a:gd name="T28" fmla="*/ 0 w 98"/>
                <a:gd name="T29" fmla="*/ 34394716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49"/>
                <a:gd name="T47" fmla="*/ 98 w 9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49">
                  <a:moveTo>
                    <a:pt x="0" y="32"/>
                  </a:moveTo>
                  <a:lnTo>
                    <a:pt x="15" y="32"/>
                  </a:lnTo>
                  <a:lnTo>
                    <a:pt x="47" y="24"/>
                  </a:lnTo>
                  <a:lnTo>
                    <a:pt x="47" y="15"/>
                  </a:lnTo>
                  <a:lnTo>
                    <a:pt x="55" y="8"/>
                  </a:lnTo>
                  <a:lnTo>
                    <a:pt x="72" y="8"/>
                  </a:lnTo>
                  <a:lnTo>
                    <a:pt x="72" y="0"/>
                  </a:lnTo>
                  <a:lnTo>
                    <a:pt x="97" y="8"/>
                  </a:lnTo>
                  <a:lnTo>
                    <a:pt x="97" y="24"/>
                  </a:lnTo>
                  <a:lnTo>
                    <a:pt x="87" y="40"/>
                  </a:lnTo>
                  <a:lnTo>
                    <a:pt x="55" y="48"/>
                  </a:lnTo>
                  <a:lnTo>
                    <a:pt x="40" y="40"/>
                  </a:lnTo>
                  <a:lnTo>
                    <a:pt x="15" y="40"/>
                  </a:lnTo>
                  <a:lnTo>
                    <a:pt x="6" y="40"/>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5" name="Line 123"/>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6" name="Freeform 125"/>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7" name="Line 125"/>
            <p:cNvSpPr>
              <a:spLocks noChangeShapeType="1"/>
            </p:cNvSpPr>
            <p:nvPr/>
          </p:nvSpPr>
          <p:spPr bwMode="gray">
            <a:xfrm flipH="1" flipV="1">
              <a:off x="4493111" y="2669426"/>
              <a:ext cx="13588" cy="17042"/>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8" name="Freeform 127"/>
            <p:cNvSpPr>
              <a:spLocks/>
            </p:cNvSpPr>
            <p:nvPr/>
          </p:nvSpPr>
          <p:spPr bwMode="gray">
            <a:xfrm>
              <a:off x="4493111" y="2669426"/>
              <a:ext cx="32609" cy="37485"/>
            </a:xfrm>
            <a:custGeom>
              <a:avLst/>
              <a:gdLst>
                <a:gd name="T0" fmla="*/ 20091026 w 17"/>
                <a:gd name="T1" fmla="*/ 16883640 h 17"/>
                <a:gd name="T2" fmla="*/ 0 w 17"/>
                <a:gd name="T3" fmla="*/ 0 h 17"/>
                <a:gd name="T4" fmla="*/ 20091026 w 17"/>
                <a:gd name="T5" fmla="*/ 16883640 h 17"/>
                <a:gd name="T6" fmla="*/ 0 60000 65536"/>
                <a:gd name="T7" fmla="*/ 0 60000 65536"/>
                <a:gd name="T8" fmla="*/ 0 60000 65536"/>
                <a:gd name="T9" fmla="*/ 0 w 17"/>
                <a:gd name="T10" fmla="*/ 0 h 17"/>
                <a:gd name="T11" fmla="*/ 17 w 17"/>
                <a:gd name="T12" fmla="*/ 17 h 17"/>
              </a:gdLst>
              <a:ahLst/>
              <a:cxnLst>
                <a:cxn ang="T6">
                  <a:pos x="T0" y="T1"/>
                </a:cxn>
                <a:cxn ang="T7">
                  <a:pos x="T2" y="T3"/>
                </a:cxn>
                <a:cxn ang="T8">
                  <a:pos x="T4" y="T5"/>
                </a:cxn>
              </a:cxnLst>
              <a:rect l="T9" t="T10" r="T11" b="T12"/>
              <a:pathLst>
                <a:path w="17" h="17">
                  <a:moveTo>
                    <a:pt x="16" y="16"/>
                  </a:moveTo>
                  <a:lnTo>
                    <a:pt x="0" y="0"/>
                  </a:lnTo>
                  <a:lnTo>
                    <a:pt x="16"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29" name="Freeform 128"/>
            <p:cNvSpPr>
              <a:spLocks/>
            </p:cNvSpPr>
            <p:nvPr/>
          </p:nvSpPr>
          <p:spPr bwMode="gray">
            <a:xfrm>
              <a:off x="4414312" y="2669426"/>
              <a:ext cx="111403" cy="71565"/>
            </a:xfrm>
            <a:custGeom>
              <a:avLst/>
              <a:gdLst>
                <a:gd name="T0" fmla="*/ 21408015 w 58"/>
                <a:gd name="T1" fmla="*/ 32659110 h 33"/>
                <a:gd name="T2" fmla="*/ 40297837 w 58"/>
                <a:gd name="T3" fmla="*/ 23473990 h 33"/>
                <a:gd name="T4" fmla="*/ 52891046 w 58"/>
                <a:gd name="T5" fmla="*/ 23473990 h 33"/>
                <a:gd name="T6" fmla="*/ 52891046 w 58"/>
                <a:gd name="T7" fmla="*/ 16329555 h 33"/>
                <a:gd name="T8" fmla="*/ 60446747 w 58"/>
                <a:gd name="T9" fmla="*/ 23473990 h 33"/>
                <a:gd name="T10" fmla="*/ 71780860 w 58"/>
                <a:gd name="T11" fmla="*/ 8164777 h 33"/>
                <a:gd name="T12" fmla="*/ 60446747 w 58"/>
                <a:gd name="T13" fmla="*/ 8164777 h 33"/>
                <a:gd name="T14" fmla="*/ 52891046 w 58"/>
                <a:gd name="T15" fmla="*/ 0 h 33"/>
                <a:gd name="T16" fmla="*/ 21408015 w 58"/>
                <a:gd name="T17" fmla="*/ 0 h 33"/>
                <a:gd name="T18" fmla="*/ 10075020 w 58"/>
                <a:gd name="T19" fmla="*/ 0 h 33"/>
                <a:gd name="T20" fmla="*/ 0 w 58"/>
                <a:gd name="T21" fmla="*/ 16329555 h 33"/>
                <a:gd name="T22" fmla="*/ 0 w 58"/>
                <a:gd name="T23" fmla="*/ 23473990 h 33"/>
                <a:gd name="T24" fmla="*/ 10075020 w 58"/>
                <a:gd name="T25" fmla="*/ 16329555 h 33"/>
                <a:gd name="T26" fmla="*/ 10075020 w 58"/>
                <a:gd name="T27" fmla="*/ 32659110 h 33"/>
                <a:gd name="T28" fmla="*/ 21408015 w 58"/>
                <a:gd name="T29" fmla="*/ 3265911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33"/>
                <a:gd name="T47" fmla="*/ 58 w 58"/>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33">
                  <a:moveTo>
                    <a:pt x="17" y="32"/>
                  </a:moveTo>
                  <a:lnTo>
                    <a:pt x="32" y="23"/>
                  </a:lnTo>
                  <a:lnTo>
                    <a:pt x="42" y="23"/>
                  </a:lnTo>
                  <a:lnTo>
                    <a:pt x="42" y="16"/>
                  </a:lnTo>
                  <a:lnTo>
                    <a:pt x="48" y="23"/>
                  </a:lnTo>
                  <a:lnTo>
                    <a:pt x="57" y="8"/>
                  </a:lnTo>
                  <a:lnTo>
                    <a:pt x="48" y="8"/>
                  </a:lnTo>
                  <a:lnTo>
                    <a:pt x="42" y="0"/>
                  </a:lnTo>
                  <a:lnTo>
                    <a:pt x="17" y="0"/>
                  </a:lnTo>
                  <a:lnTo>
                    <a:pt x="8" y="0"/>
                  </a:lnTo>
                  <a:lnTo>
                    <a:pt x="0" y="16"/>
                  </a:lnTo>
                  <a:lnTo>
                    <a:pt x="0" y="23"/>
                  </a:lnTo>
                  <a:lnTo>
                    <a:pt x="8" y="16"/>
                  </a:lnTo>
                  <a:lnTo>
                    <a:pt x="8" y="32"/>
                  </a:lnTo>
                  <a:lnTo>
                    <a:pt x="17" y="3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0" name="Freeform 129"/>
            <p:cNvSpPr>
              <a:spLocks/>
            </p:cNvSpPr>
            <p:nvPr/>
          </p:nvSpPr>
          <p:spPr bwMode="gray">
            <a:xfrm>
              <a:off x="4153460" y="2505857"/>
              <a:ext cx="307047" cy="354400"/>
            </a:xfrm>
            <a:custGeom>
              <a:avLst/>
              <a:gdLst>
                <a:gd name="T0" fmla="*/ 117484168 w 163"/>
                <a:gd name="T1" fmla="*/ 0 h 163"/>
                <a:gd name="T2" fmla="*/ 99316564 w 163"/>
                <a:gd name="T3" fmla="*/ 9233446 h 163"/>
                <a:gd name="T4" fmla="*/ 99316564 w 163"/>
                <a:gd name="T5" fmla="*/ 25648233 h 163"/>
                <a:gd name="T6" fmla="*/ 79937273 w 163"/>
                <a:gd name="T7" fmla="*/ 34881683 h 163"/>
                <a:gd name="T8" fmla="*/ 69036473 w 163"/>
                <a:gd name="T9" fmla="*/ 43089074 h 163"/>
                <a:gd name="T10" fmla="*/ 60559065 w 163"/>
                <a:gd name="T11" fmla="*/ 43089074 h 163"/>
                <a:gd name="T12" fmla="*/ 50868869 w 163"/>
                <a:gd name="T13" fmla="*/ 34881683 h 163"/>
                <a:gd name="T14" fmla="*/ 41179773 w 163"/>
                <a:gd name="T15" fmla="*/ 34881683 h 163"/>
                <a:gd name="T16" fmla="*/ 50868869 w 163"/>
                <a:gd name="T17" fmla="*/ 51296465 h 163"/>
                <a:gd name="T18" fmla="*/ 30278982 w 163"/>
                <a:gd name="T19" fmla="*/ 58477806 h 163"/>
                <a:gd name="T20" fmla="*/ 30278982 w 163"/>
                <a:gd name="T21" fmla="*/ 51296465 h 163"/>
                <a:gd name="T22" fmla="*/ 0 w 163"/>
                <a:gd name="T23" fmla="*/ 58477806 h 163"/>
                <a:gd name="T24" fmla="*/ 0 w 163"/>
                <a:gd name="T25" fmla="*/ 67711264 h 163"/>
                <a:gd name="T26" fmla="*/ 41179773 w 163"/>
                <a:gd name="T27" fmla="*/ 75918655 h 163"/>
                <a:gd name="T28" fmla="*/ 60559065 w 163"/>
                <a:gd name="T29" fmla="*/ 99515792 h 163"/>
                <a:gd name="T30" fmla="*/ 60559065 w 163"/>
                <a:gd name="T31" fmla="*/ 108749234 h 163"/>
                <a:gd name="T32" fmla="*/ 50868869 w 163"/>
                <a:gd name="T33" fmla="*/ 150812273 h 163"/>
                <a:gd name="T34" fmla="*/ 69036473 w 163"/>
                <a:gd name="T35" fmla="*/ 160045715 h 163"/>
                <a:gd name="T36" fmla="*/ 117484168 w 163"/>
                <a:gd name="T37" fmla="*/ 166201005 h 163"/>
                <a:gd name="T38" fmla="*/ 117484168 w 163"/>
                <a:gd name="T39" fmla="*/ 160045715 h 163"/>
                <a:gd name="T40" fmla="*/ 139284633 w 163"/>
                <a:gd name="T41" fmla="*/ 150812273 h 163"/>
                <a:gd name="T42" fmla="*/ 168353054 w 163"/>
                <a:gd name="T43" fmla="*/ 160045715 h 163"/>
                <a:gd name="T44" fmla="*/ 178042150 w 163"/>
                <a:gd name="T45" fmla="*/ 160045715 h 163"/>
                <a:gd name="T46" fmla="*/ 188942933 w 163"/>
                <a:gd name="T47" fmla="*/ 140552781 h 163"/>
                <a:gd name="T48" fmla="*/ 178042150 w 163"/>
                <a:gd name="T49" fmla="*/ 125164017 h 163"/>
                <a:gd name="T50" fmla="*/ 178042150 w 163"/>
                <a:gd name="T51" fmla="*/ 108749234 h 163"/>
                <a:gd name="T52" fmla="*/ 178042150 w 163"/>
                <a:gd name="T53" fmla="*/ 92334451 h 163"/>
                <a:gd name="T54" fmla="*/ 168353054 w 163"/>
                <a:gd name="T55" fmla="*/ 99515792 h 163"/>
                <a:gd name="T56" fmla="*/ 168353054 w 163"/>
                <a:gd name="T57" fmla="*/ 92334451 h 163"/>
                <a:gd name="T58" fmla="*/ 178042150 w 163"/>
                <a:gd name="T59" fmla="*/ 75918655 h 163"/>
                <a:gd name="T60" fmla="*/ 188942933 w 163"/>
                <a:gd name="T61" fmla="*/ 75918655 h 163"/>
                <a:gd name="T62" fmla="*/ 196209754 w 163"/>
                <a:gd name="T63" fmla="*/ 51296465 h 163"/>
                <a:gd name="T64" fmla="*/ 168353054 w 163"/>
                <a:gd name="T65" fmla="*/ 34881683 h 163"/>
                <a:gd name="T66" fmla="*/ 158663959 w 163"/>
                <a:gd name="T67" fmla="*/ 34881683 h 163"/>
                <a:gd name="T68" fmla="*/ 147763176 w 163"/>
                <a:gd name="T69" fmla="*/ 34881683 h 163"/>
                <a:gd name="T70" fmla="*/ 147763176 w 163"/>
                <a:gd name="T71" fmla="*/ 25648233 h 163"/>
                <a:gd name="T72" fmla="*/ 139284633 w 163"/>
                <a:gd name="T73" fmla="*/ 25648233 h 163"/>
                <a:gd name="T74" fmla="*/ 139284633 w 163"/>
                <a:gd name="T75" fmla="*/ 17440841 h 163"/>
                <a:gd name="T76" fmla="*/ 117484168 w 163"/>
                <a:gd name="T77" fmla="*/ 9233446 h 163"/>
                <a:gd name="T78" fmla="*/ 117484168 w 163"/>
                <a:gd name="T79" fmla="*/ 0 h 1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3"/>
                <a:gd name="T121" fmla="*/ 0 h 163"/>
                <a:gd name="T122" fmla="*/ 163 w 163"/>
                <a:gd name="T123" fmla="*/ 163 h 1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3" h="163">
                  <a:moveTo>
                    <a:pt x="97" y="0"/>
                  </a:moveTo>
                  <a:lnTo>
                    <a:pt x="82" y="9"/>
                  </a:lnTo>
                  <a:lnTo>
                    <a:pt x="82" y="25"/>
                  </a:lnTo>
                  <a:lnTo>
                    <a:pt x="66" y="34"/>
                  </a:lnTo>
                  <a:lnTo>
                    <a:pt x="57" y="42"/>
                  </a:lnTo>
                  <a:lnTo>
                    <a:pt x="50" y="42"/>
                  </a:lnTo>
                  <a:lnTo>
                    <a:pt x="42" y="34"/>
                  </a:lnTo>
                  <a:lnTo>
                    <a:pt x="34" y="34"/>
                  </a:lnTo>
                  <a:lnTo>
                    <a:pt x="42" y="50"/>
                  </a:lnTo>
                  <a:lnTo>
                    <a:pt x="25" y="57"/>
                  </a:lnTo>
                  <a:lnTo>
                    <a:pt x="25" y="50"/>
                  </a:lnTo>
                  <a:lnTo>
                    <a:pt x="0" y="57"/>
                  </a:lnTo>
                  <a:lnTo>
                    <a:pt x="0" y="66"/>
                  </a:lnTo>
                  <a:lnTo>
                    <a:pt x="34" y="74"/>
                  </a:lnTo>
                  <a:lnTo>
                    <a:pt x="50" y="97"/>
                  </a:lnTo>
                  <a:lnTo>
                    <a:pt x="50" y="106"/>
                  </a:lnTo>
                  <a:lnTo>
                    <a:pt x="42" y="147"/>
                  </a:lnTo>
                  <a:lnTo>
                    <a:pt x="57" y="156"/>
                  </a:lnTo>
                  <a:lnTo>
                    <a:pt x="97" y="162"/>
                  </a:lnTo>
                  <a:lnTo>
                    <a:pt x="97" y="156"/>
                  </a:lnTo>
                  <a:lnTo>
                    <a:pt x="115" y="147"/>
                  </a:lnTo>
                  <a:lnTo>
                    <a:pt x="139" y="156"/>
                  </a:lnTo>
                  <a:lnTo>
                    <a:pt x="147" y="156"/>
                  </a:lnTo>
                  <a:lnTo>
                    <a:pt x="156" y="137"/>
                  </a:lnTo>
                  <a:lnTo>
                    <a:pt x="147" y="122"/>
                  </a:lnTo>
                  <a:lnTo>
                    <a:pt x="147" y="106"/>
                  </a:lnTo>
                  <a:lnTo>
                    <a:pt x="147" y="90"/>
                  </a:lnTo>
                  <a:lnTo>
                    <a:pt x="139" y="97"/>
                  </a:lnTo>
                  <a:lnTo>
                    <a:pt x="139" y="90"/>
                  </a:lnTo>
                  <a:lnTo>
                    <a:pt x="147" y="74"/>
                  </a:lnTo>
                  <a:lnTo>
                    <a:pt x="156" y="74"/>
                  </a:lnTo>
                  <a:lnTo>
                    <a:pt x="162" y="50"/>
                  </a:lnTo>
                  <a:lnTo>
                    <a:pt x="139" y="34"/>
                  </a:lnTo>
                  <a:lnTo>
                    <a:pt x="131" y="34"/>
                  </a:lnTo>
                  <a:lnTo>
                    <a:pt x="122" y="34"/>
                  </a:lnTo>
                  <a:lnTo>
                    <a:pt x="122" y="25"/>
                  </a:lnTo>
                  <a:lnTo>
                    <a:pt x="115" y="25"/>
                  </a:lnTo>
                  <a:lnTo>
                    <a:pt x="115" y="17"/>
                  </a:lnTo>
                  <a:lnTo>
                    <a:pt x="97" y="9"/>
                  </a:lnTo>
                  <a:lnTo>
                    <a:pt x="9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1" name="Freeform 130"/>
            <p:cNvSpPr>
              <a:spLocks/>
            </p:cNvSpPr>
            <p:nvPr/>
          </p:nvSpPr>
          <p:spPr bwMode="gray">
            <a:xfrm>
              <a:off x="4050202" y="2805734"/>
              <a:ext cx="288026" cy="289654"/>
            </a:xfrm>
            <a:custGeom>
              <a:avLst/>
              <a:gdLst>
                <a:gd name="T0" fmla="*/ 8467641 w 153"/>
                <a:gd name="T1" fmla="*/ 35530606 h 132"/>
                <a:gd name="T2" fmla="*/ 48385109 w 153"/>
                <a:gd name="T3" fmla="*/ 35530606 h 132"/>
                <a:gd name="T4" fmla="*/ 48385109 w 153"/>
                <a:gd name="T5" fmla="*/ 43890625 h 132"/>
                <a:gd name="T6" fmla="*/ 37498931 w 153"/>
                <a:gd name="T7" fmla="*/ 52250643 h 132"/>
                <a:gd name="T8" fmla="*/ 37498931 w 153"/>
                <a:gd name="T9" fmla="*/ 68970696 h 132"/>
                <a:gd name="T10" fmla="*/ 29031284 w 153"/>
                <a:gd name="T11" fmla="*/ 78375462 h 132"/>
                <a:gd name="T12" fmla="*/ 37498931 w 153"/>
                <a:gd name="T13" fmla="*/ 103455518 h 132"/>
                <a:gd name="T14" fmla="*/ 29031284 w 153"/>
                <a:gd name="T15" fmla="*/ 120176577 h 132"/>
                <a:gd name="T16" fmla="*/ 59272388 w 153"/>
                <a:gd name="T17" fmla="*/ 136896646 h 132"/>
                <a:gd name="T18" fmla="*/ 66530206 w 153"/>
                <a:gd name="T19" fmla="*/ 129581342 h 132"/>
                <a:gd name="T20" fmla="*/ 107657497 w 153"/>
                <a:gd name="T21" fmla="*/ 129581342 h 132"/>
                <a:gd name="T22" fmla="*/ 146366265 w 153"/>
                <a:gd name="T23" fmla="*/ 95095499 h 132"/>
                <a:gd name="T24" fmla="*/ 135480053 w 153"/>
                <a:gd name="T25" fmla="*/ 78375462 h 132"/>
                <a:gd name="T26" fmla="*/ 156043724 w 153"/>
                <a:gd name="T27" fmla="*/ 52250643 h 132"/>
                <a:gd name="T28" fmla="*/ 183865179 w 153"/>
                <a:gd name="T29" fmla="*/ 35530606 h 132"/>
                <a:gd name="T30" fmla="*/ 183865179 w 153"/>
                <a:gd name="T31" fmla="*/ 26124811 h 132"/>
                <a:gd name="T32" fmla="*/ 135480053 w 153"/>
                <a:gd name="T33" fmla="*/ 19855308 h 132"/>
                <a:gd name="T34" fmla="*/ 117334956 w 153"/>
                <a:gd name="T35" fmla="*/ 10450538 h 132"/>
                <a:gd name="T36" fmla="*/ 107657497 w 153"/>
                <a:gd name="T37" fmla="*/ 10450538 h 132"/>
                <a:gd name="T38" fmla="*/ 87093860 w 153"/>
                <a:gd name="T39" fmla="*/ 10450538 h 132"/>
                <a:gd name="T40" fmla="*/ 77417502 w 153"/>
                <a:gd name="T41" fmla="*/ 10450538 h 132"/>
                <a:gd name="T42" fmla="*/ 18145106 w 153"/>
                <a:gd name="T43" fmla="*/ 0 h 132"/>
                <a:gd name="T44" fmla="*/ 8467641 w 153"/>
                <a:gd name="T45" fmla="*/ 10450538 h 132"/>
                <a:gd name="T46" fmla="*/ 0 w 153"/>
                <a:gd name="T47" fmla="*/ 10450538 h 132"/>
                <a:gd name="T48" fmla="*/ 0 w 153"/>
                <a:gd name="T49" fmla="*/ 19855308 h 132"/>
                <a:gd name="T50" fmla="*/ 8467641 w 153"/>
                <a:gd name="T51" fmla="*/ 35530606 h 1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3"/>
                <a:gd name="T79" fmla="*/ 0 h 132"/>
                <a:gd name="T80" fmla="*/ 153 w 153"/>
                <a:gd name="T81" fmla="*/ 132 h 1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3" h="132">
                  <a:moveTo>
                    <a:pt x="7" y="34"/>
                  </a:moveTo>
                  <a:lnTo>
                    <a:pt x="40" y="34"/>
                  </a:lnTo>
                  <a:lnTo>
                    <a:pt x="40" y="42"/>
                  </a:lnTo>
                  <a:lnTo>
                    <a:pt x="31" y="50"/>
                  </a:lnTo>
                  <a:lnTo>
                    <a:pt x="31" y="66"/>
                  </a:lnTo>
                  <a:lnTo>
                    <a:pt x="24" y="75"/>
                  </a:lnTo>
                  <a:lnTo>
                    <a:pt x="31" y="99"/>
                  </a:lnTo>
                  <a:lnTo>
                    <a:pt x="24" y="115"/>
                  </a:lnTo>
                  <a:lnTo>
                    <a:pt x="49" y="131"/>
                  </a:lnTo>
                  <a:lnTo>
                    <a:pt x="55" y="124"/>
                  </a:lnTo>
                  <a:lnTo>
                    <a:pt x="89" y="124"/>
                  </a:lnTo>
                  <a:lnTo>
                    <a:pt x="121" y="91"/>
                  </a:lnTo>
                  <a:lnTo>
                    <a:pt x="112" y="75"/>
                  </a:lnTo>
                  <a:lnTo>
                    <a:pt x="129" y="50"/>
                  </a:lnTo>
                  <a:lnTo>
                    <a:pt x="152" y="34"/>
                  </a:lnTo>
                  <a:lnTo>
                    <a:pt x="152" y="25"/>
                  </a:lnTo>
                  <a:lnTo>
                    <a:pt x="112" y="19"/>
                  </a:lnTo>
                  <a:lnTo>
                    <a:pt x="97" y="10"/>
                  </a:lnTo>
                  <a:lnTo>
                    <a:pt x="89" y="10"/>
                  </a:lnTo>
                  <a:lnTo>
                    <a:pt x="72" y="10"/>
                  </a:lnTo>
                  <a:lnTo>
                    <a:pt x="64" y="10"/>
                  </a:lnTo>
                  <a:lnTo>
                    <a:pt x="15" y="0"/>
                  </a:lnTo>
                  <a:lnTo>
                    <a:pt x="7" y="10"/>
                  </a:lnTo>
                  <a:lnTo>
                    <a:pt x="0" y="10"/>
                  </a:lnTo>
                  <a:lnTo>
                    <a:pt x="0" y="19"/>
                  </a:lnTo>
                  <a:lnTo>
                    <a:pt x="7"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2" name="Freeform 131"/>
            <p:cNvSpPr>
              <a:spLocks/>
            </p:cNvSpPr>
            <p:nvPr/>
          </p:nvSpPr>
          <p:spPr bwMode="gray">
            <a:xfrm>
              <a:off x="4050202" y="2884110"/>
              <a:ext cx="78799" cy="177199"/>
            </a:xfrm>
            <a:custGeom>
              <a:avLst/>
              <a:gdLst>
                <a:gd name="T0" fmla="*/ 30258658 w 41"/>
                <a:gd name="T1" fmla="*/ 82089936 h 82"/>
                <a:gd name="T2" fmla="*/ 39084293 w 41"/>
                <a:gd name="T3" fmla="*/ 65874891 h 82"/>
                <a:gd name="T4" fmla="*/ 30258658 w 41"/>
                <a:gd name="T5" fmla="*/ 41551845 h 82"/>
                <a:gd name="T6" fmla="*/ 39084293 w 41"/>
                <a:gd name="T7" fmla="*/ 32431072 h 82"/>
                <a:gd name="T8" fmla="*/ 39084293 w 41"/>
                <a:gd name="T9" fmla="*/ 16215033 h 82"/>
                <a:gd name="T10" fmla="*/ 50431848 w 41"/>
                <a:gd name="T11" fmla="*/ 8108020 h 82"/>
                <a:gd name="T12" fmla="*/ 50431848 w 41"/>
                <a:gd name="T13" fmla="*/ 0 h 82"/>
                <a:gd name="T14" fmla="*/ 8825629 w 41"/>
                <a:gd name="T15" fmla="*/ 0 h 82"/>
                <a:gd name="T16" fmla="*/ 8825629 w 41"/>
                <a:gd name="T17" fmla="*/ 16215033 h 82"/>
                <a:gd name="T18" fmla="*/ 0 w 41"/>
                <a:gd name="T19" fmla="*/ 57766873 h 82"/>
                <a:gd name="T20" fmla="*/ 8825629 w 41"/>
                <a:gd name="T21" fmla="*/ 57766873 h 82"/>
                <a:gd name="T22" fmla="*/ 0 w 41"/>
                <a:gd name="T23" fmla="*/ 82089936 h 82"/>
                <a:gd name="T24" fmla="*/ 30258658 w 41"/>
                <a:gd name="T25" fmla="*/ 8208993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1"/>
                <a:gd name="T40" fmla="*/ 0 h 82"/>
                <a:gd name="T41" fmla="*/ 41 w 41"/>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1" h="82">
                  <a:moveTo>
                    <a:pt x="24" y="81"/>
                  </a:moveTo>
                  <a:lnTo>
                    <a:pt x="31" y="65"/>
                  </a:lnTo>
                  <a:lnTo>
                    <a:pt x="24" y="41"/>
                  </a:lnTo>
                  <a:lnTo>
                    <a:pt x="31" y="32"/>
                  </a:lnTo>
                  <a:lnTo>
                    <a:pt x="31" y="16"/>
                  </a:lnTo>
                  <a:lnTo>
                    <a:pt x="40" y="8"/>
                  </a:lnTo>
                  <a:lnTo>
                    <a:pt x="40" y="0"/>
                  </a:lnTo>
                  <a:lnTo>
                    <a:pt x="7" y="0"/>
                  </a:lnTo>
                  <a:lnTo>
                    <a:pt x="7" y="16"/>
                  </a:lnTo>
                  <a:lnTo>
                    <a:pt x="0" y="57"/>
                  </a:lnTo>
                  <a:lnTo>
                    <a:pt x="7" y="57"/>
                  </a:lnTo>
                  <a:lnTo>
                    <a:pt x="0" y="81"/>
                  </a:lnTo>
                  <a:lnTo>
                    <a:pt x="24" y="8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3" name="Freeform 132"/>
            <p:cNvSpPr>
              <a:spLocks/>
            </p:cNvSpPr>
            <p:nvPr/>
          </p:nvSpPr>
          <p:spPr bwMode="gray">
            <a:xfrm>
              <a:off x="4436048" y="2686468"/>
              <a:ext cx="285306" cy="340768"/>
            </a:xfrm>
            <a:custGeom>
              <a:avLst/>
              <a:gdLst>
                <a:gd name="T0" fmla="*/ 10408797 w 155"/>
                <a:gd name="T1" fmla="*/ 57693840 h 155"/>
                <a:gd name="T2" fmla="*/ 27756071 w 155"/>
                <a:gd name="T3" fmla="*/ 51399149 h 155"/>
                <a:gd name="T4" fmla="*/ 46259405 w 155"/>
                <a:gd name="T5" fmla="*/ 57693840 h 155"/>
                <a:gd name="T6" fmla="*/ 64762730 w 155"/>
                <a:gd name="T7" fmla="*/ 83917297 h 155"/>
                <a:gd name="T8" fmla="*/ 75171539 w 155"/>
                <a:gd name="T9" fmla="*/ 83917297 h 155"/>
                <a:gd name="T10" fmla="*/ 85580332 w 155"/>
                <a:gd name="T11" fmla="*/ 101750548 h 155"/>
                <a:gd name="T12" fmla="*/ 102927602 w 155"/>
                <a:gd name="T13" fmla="*/ 110141763 h 155"/>
                <a:gd name="T14" fmla="*/ 122586982 w 155"/>
                <a:gd name="T15" fmla="*/ 126925216 h 155"/>
                <a:gd name="T16" fmla="*/ 131839720 w 155"/>
                <a:gd name="T17" fmla="*/ 126925216 h 155"/>
                <a:gd name="T18" fmla="*/ 139934253 w 155"/>
                <a:gd name="T19" fmla="*/ 153149713 h 155"/>
                <a:gd name="T20" fmla="*/ 131839720 w 155"/>
                <a:gd name="T21" fmla="*/ 161541952 h 155"/>
                <a:gd name="T22" fmla="*/ 139934253 w 155"/>
                <a:gd name="T23" fmla="*/ 161541952 h 155"/>
                <a:gd name="T24" fmla="*/ 151499133 w 155"/>
                <a:gd name="T25" fmla="*/ 153149713 h 155"/>
                <a:gd name="T26" fmla="*/ 151499133 w 155"/>
                <a:gd name="T27" fmla="*/ 143709725 h 155"/>
                <a:gd name="T28" fmla="*/ 151499133 w 155"/>
                <a:gd name="T29" fmla="*/ 136366260 h 155"/>
                <a:gd name="T30" fmla="*/ 151499133 w 155"/>
                <a:gd name="T31" fmla="*/ 119582775 h 155"/>
                <a:gd name="T32" fmla="*/ 168846404 w 155"/>
                <a:gd name="T33" fmla="*/ 136366260 h 155"/>
                <a:gd name="T34" fmla="*/ 178099142 w 155"/>
                <a:gd name="T35" fmla="*/ 126925216 h 155"/>
                <a:gd name="T36" fmla="*/ 131839720 w 155"/>
                <a:gd name="T37" fmla="*/ 101750548 h 155"/>
                <a:gd name="T38" fmla="*/ 139934253 w 155"/>
                <a:gd name="T39" fmla="*/ 93358310 h 155"/>
                <a:gd name="T40" fmla="*/ 131839720 w 155"/>
                <a:gd name="T41" fmla="*/ 93358310 h 155"/>
                <a:gd name="T42" fmla="*/ 112179265 w 155"/>
                <a:gd name="T43" fmla="*/ 83917297 h 155"/>
                <a:gd name="T44" fmla="*/ 102927602 w 155"/>
                <a:gd name="T45" fmla="*/ 68183642 h 155"/>
                <a:gd name="T46" fmla="*/ 85580332 w 155"/>
                <a:gd name="T47" fmla="*/ 51399149 h 155"/>
                <a:gd name="T48" fmla="*/ 85580332 w 155"/>
                <a:gd name="T49" fmla="*/ 25175700 h 155"/>
                <a:gd name="T50" fmla="*/ 102927602 w 155"/>
                <a:gd name="T51" fmla="*/ 25175700 h 155"/>
                <a:gd name="T52" fmla="*/ 102927602 w 155"/>
                <a:gd name="T53" fmla="*/ 15734683 h 155"/>
                <a:gd name="T54" fmla="*/ 102927602 w 155"/>
                <a:gd name="T55" fmla="*/ 8392243 h 155"/>
                <a:gd name="T56" fmla="*/ 85580332 w 155"/>
                <a:gd name="T57" fmla="*/ 0 h 155"/>
                <a:gd name="T58" fmla="*/ 56668197 w 155"/>
                <a:gd name="T59" fmla="*/ 0 h 155"/>
                <a:gd name="T60" fmla="*/ 46259405 w 155"/>
                <a:gd name="T61" fmla="*/ 15734683 h 155"/>
                <a:gd name="T62" fmla="*/ 39320927 w 155"/>
                <a:gd name="T63" fmla="*/ 8392243 h 155"/>
                <a:gd name="T64" fmla="*/ 39320927 w 155"/>
                <a:gd name="T65" fmla="*/ 15734683 h 155"/>
                <a:gd name="T66" fmla="*/ 27756071 w 155"/>
                <a:gd name="T67" fmla="*/ 15734683 h 155"/>
                <a:gd name="T68" fmla="*/ 10408797 w 155"/>
                <a:gd name="T69" fmla="*/ 25175700 h 155"/>
                <a:gd name="T70" fmla="*/ 0 w 155"/>
                <a:gd name="T71" fmla="*/ 25175700 h 155"/>
                <a:gd name="T72" fmla="*/ 0 w 155"/>
                <a:gd name="T73" fmla="*/ 41959161 h 155"/>
                <a:gd name="T74" fmla="*/ 10408797 w 155"/>
                <a:gd name="T75" fmla="*/ 57693840 h 1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5"/>
                <a:gd name="T115" fmla="*/ 0 h 155"/>
                <a:gd name="T116" fmla="*/ 155 w 155"/>
                <a:gd name="T117" fmla="*/ 155 h 1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5" h="155">
                  <a:moveTo>
                    <a:pt x="9" y="55"/>
                  </a:moveTo>
                  <a:lnTo>
                    <a:pt x="24" y="49"/>
                  </a:lnTo>
                  <a:lnTo>
                    <a:pt x="40" y="55"/>
                  </a:lnTo>
                  <a:lnTo>
                    <a:pt x="56" y="80"/>
                  </a:lnTo>
                  <a:lnTo>
                    <a:pt x="65" y="80"/>
                  </a:lnTo>
                  <a:lnTo>
                    <a:pt x="74" y="97"/>
                  </a:lnTo>
                  <a:lnTo>
                    <a:pt x="89" y="105"/>
                  </a:lnTo>
                  <a:lnTo>
                    <a:pt x="106" y="121"/>
                  </a:lnTo>
                  <a:lnTo>
                    <a:pt x="114" y="121"/>
                  </a:lnTo>
                  <a:lnTo>
                    <a:pt x="121" y="146"/>
                  </a:lnTo>
                  <a:lnTo>
                    <a:pt x="114" y="154"/>
                  </a:lnTo>
                  <a:lnTo>
                    <a:pt x="121" y="154"/>
                  </a:lnTo>
                  <a:lnTo>
                    <a:pt x="131" y="146"/>
                  </a:lnTo>
                  <a:lnTo>
                    <a:pt x="131" y="137"/>
                  </a:lnTo>
                  <a:lnTo>
                    <a:pt x="131" y="130"/>
                  </a:lnTo>
                  <a:lnTo>
                    <a:pt x="131" y="114"/>
                  </a:lnTo>
                  <a:lnTo>
                    <a:pt x="146" y="130"/>
                  </a:lnTo>
                  <a:lnTo>
                    <a:pt x="154" y="121"/>
                  </a:lnTo>
                  <a:lnTo>
                    <a:pt x="114" y="97"/>
                  </a:lnTo>
                  <a:lnTo>
                    <a:pt x="121" y="89"/>
                  </a:lnTo>
                  <a:lnTo>
                    <a:pt x="114" y="89"/>
                  </a:lnTo>
                  <a:lnTo>
                    <a:pt x="97" y="80"/>
                  </a:lnTo>
                  <a:lnTo>
                    <a:pt x="89" y="65"/>
                  </a:lnTo>
                  <a:lnTo>
                    <a:pt x="74" y="49"/>
                  </a:lnTo>
                  <a:lnTo>
                    <a:pt x="74" y="24"/>
                  </a:lnTo>
                  <a:lnTo>
                    <a:pt x="89" y="24"/>
                  </a:lnTo>
                  <a:lnTo>
                    <a:pt x="89" y="15"/>
                  </a:lnTo>
                  <a:lnTo>
                    <a:pt x="89" y="8"/>
                  </a:lnTo>
                  <a:lnTo>
                    <a:pt x="74" y="0"/>
                  </a:lnTo>
                  <a:lnTo>
                    <a:pt x="49" y="0"/>
                  </a:lnTo>
                  <a:lnTo>
                    <a:pt x="40" y="15"/>
                  </a:lnTo>
                  <a:lnTo>
                    <a:pt x="34" y="8"/>
                  </a:lnTo>
                  <a:lnTo>
                    <a:pt x="34" y="15"/>
                  </a:lnTo>
                  <a:lnTo>
                    <a:pt x="24" y="15"/>
                  </a:lnTo>
                  <a:lnTo>
                    <a:pt x="9" y="24"/>
                  </a:lnTo>
                  <a:lnTo>
                    <a:pt x="0" y="24"/>
                  </a:lnTo>
                  <a:lnTo>
                    <a:pt x="0" y="40"/>
                  </a:lnTo>
                  <a:lnTo>
                    <a:pt x="9" y="5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4" name="Freeform 133"/>
            <p:cNvSpPr>
              <a:spLocks/>
            </p:cNvSpPr>
            <p:nvPr/>
          </p:nvSpPr>
          <p:spPr bwMode="gray">
            <a:xfrm>
              <a:off x="4751246" y="2628535"/>
              <a:ext cx="233681" cy="201054"/>
            </a:xfrm>
            <a:custGeom>
              <a:avLst/>
              <a:gdLst>
                <a:gd name="T0" fmla="*/ 18784501 w 122"/>
                <a:gd name="T1" fmla="*/ 68859812 h 91"/>
                <a:gd name="T2" fmla="*/ 38821227 w 122"/>
                <a:gd name="T3" fmla="*/ 68859812 h 91"/>
                <a:gd name="T4" fmla="*/ 38821227 w 122"/>
                <a:gd name="T5" fmla="*/ 78394908 h 91"/>
                <a:gd name="T6" fmla="*/ 50091251 w 122"/>
                <a:gd name="T7" fmla="*/ 84750609 h 91"/>
                <a:gd name="T8" fmla="*/ 58857945 w 122"/>
                <a:gd name="T9" fmla="*/ 84750609 h 91"/>
                <a:gd name="T10" fmla="*/ 90164703 w 122"/>
                <a:gd name="T11" fmla="*/ 95344817 h 91"/>
                <a:gd name="T12" fmla="*/ 111453646 w 122"/>
                <a:gd name="T13" fmla="*/ 78394908 h 91"/>
                <a:gd name="T14" fmla="*/ 140255937 w 122"/>
                <a:gd name="T15" fmla="*/ 84750609 h 91"/>
                <a:gd name="T16" fmla="*/ 140255937 w 122"/>
                <a:gd name="T17" fmla="*/ 78394908 h 91"/>
                <a:gd name="T18" fmla="*/ 151527115 w 122"/>
                <a:gd name="T19" fmla="*/ 68859812 h 91"/>
                <a:gd name="T20" fmla="*/ 151527115 w 122"/>
                <a:gd name="T21" fmla="*/ 61443953 h 91"/>
                <a:gd name="T22" fmla="*/ 131490363 w 122"/>
                <a:gd name="T23" fmla="*/ 61443953 h 91"/>
                <a:gd name="T24" fmla="*/ 131490363 w 122"/>
                <a:gd name="T25" fmla="*/ 51909886 h 91"/>
                <a:gd name="T26" fmla="*/ 131490363 w 122"/>
                <a:gd name="T27" fmla="*/ 26485014 h 91"/>
                <a:gd name="T28" fmla="*/ 111453646 w 122"/>
                <a:gd name="T29" fmla="*/ 0 h 91"/>
                <a:gd name="T30" fmla="*/ 100183622 w 122"/>
                <a:gd name="T31" fmla="*/ 0 h 91"/>
                <a:gd name="T32" fmla="*/ 81399129 w 122"/>
                <a:gd name="T33" fmla="*/ 9534071 h 91"/>
                <a:gd name="T34" fmla="*/ 68875744 w 122"/>
                <a:gd name="T35" fmla="*/ 9534071 h 91"/>
                <a:gd name="T36" fmla="*/ 38821227 w 122"/>
                <a:gd name="T37" fmla="*/ 9534071 h 91"/>
                <a:gd name="T38" fmla="*/ 30054525 w 122"/>
                <a:gd name="T39" fmla="*/ 9534071 h 91"/>
                <a:gd name="T40" fmla="*/ 18784501 w 122"/>
                <a:gd name="T41" fmla="*/ 42375819 h 91"/>
                <a:gd name="T42" fmla="*/ 0 w 122"/>
                <a:gd name="T43" fmla="*/ 42375819 h 91"/>
                <a:gd name="T44" fmla="*/ 18784501 w 122"/>
                <a:gd name="T45" fmla="*/ 68859812 h 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2"/>
                <a:gd name="T70" fmla="*/ 0 h 91"/>
                <a:gd name="T71" fmla="*/ 122 w 122"/>
                <a:gd name="T72" fmla="*/ 91 h 9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2" h="91">
                  <a:moveTo>
                    <a:pt x="15" y="65"/>
                  </a:moveTo>
                  <a:lnTo>
                    <a:pt x="31" y="65"/>
                  </a:lnTo>
                  <a:lnTo>
                    <a:pt x="31" y="74"/>
                  </a:lnTo>
                  <a:lnTo>
                    <a:pt x="40" y="80"/>
                  </a:lnTo>
                  <a:lnTo>
                    <a:pt x="47" y="80"/>
                  </a:lnTo>
                  <a:lnTo>
                    <a:pt x="72" y="90"/>
                  </a:lnTo>
                  <a:lnTo>
                    <a:pt x="89" y="74"/>
                  </a:lnTo>
                  <a:lnTo>
                    <a:pt x="112" y="80"/>
                  </a:lnTo>
                  <a:lnTo>
                    <a:pt x="112" y="74"/>
                  </a:lnTo>
                  <a:lnTo>
                    <a:pt x="121" y="65"/>
                  </a:lnTo>
                  <a:lnTo>
                    <a:pt x="121" y="58"/>
                  </a:lnTo>
                  <a:lnTo>
                    <a:pt x="105" y="58"/>
                  </a:lnTo>
                  <a:lnTo>
                    <a:pt x="105" y="49"/>
                  </a:lnTo>
                  <a:lnTo>
                    <a:pt x="105" y="25"/>
                  </a:lnTo>
                  <a:lnTo>
                    <a:pt x="89" y="0"/>
                  </a:lnTo>
                  <a:lnTo>
                    <a:pt x="80" y="0"/>
                  </a:lnTo>
                  <a:lnTo>
                    <a:pt x="65" y="9"/>
                  </a:lnTo>
                  <a:lnTo>
                    <a:pt x="55" y="9"/>
                  </a:lnTo>
                  <a:lnTo>
                    <a:pt x="31" y="9"/>
                  </a:lnTo>
                  <a:lnTo>
                    <a:pt x="24" y="9"/>
                  </a:lnTo>
                  <a:lnTo>
                    <a:pt x="15" y="40"/>
                  </a:lnTo>
                  <a:lnTo>
                    <a:pt x="0" y="40"/>
                  </a:lnTo>
                  <a:lnTo>
                    <a:pt x="15" y="6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5" name="Freeform 134"/>
            <p:cNvSpPr>
              <a:spLocks/>
            </p:cNvSpPr>
            <p:nvPr/>
          </p:nvSpPr>
          <p:spPr bwMode="gray">
            <a:xfrm>
              <a:off x="4751246" y="2897741"/>
              <a:ext cx="154880" cy="146527"/>
            </a:xfrm>
            <a:custGeom>
              <a:avLst/>
              <a:gdLst>
                <a:gd name="T0" fmla="*/ 18719639 w 81"/>
                <a:gd name="T1" fmla="*/ 8557573 h 66"/>
                <a:gd name="T2" fmla="*/ 49918660 w 81"/>
                <a:gd name="T3" fmla="*/ 0 h 66"/>
                <a:gd name="T4" fmla="*/ 68638291 w 81"/>
                <a:gd name="T5" fmla="*/ 0 h 66"/>
                <a:gd name="T6" fmla="*/ 89853592 w 81"/>
                <a:gd name="T7" fmla="*/ 8557573 h 66"/>
                <a:gd name="T8" fmla="*/ 99837321 w 81"/>
                <a:gd name="T9" fmla="*/ 0 h 66"/>
                <a:gd name="T10" fmla="*/ 89853592 w 81"/>
                <a:gd name="T11" fmla="*/ 18185617 h 66"/>
                <a:gd name="T12" fmla="*/ 68638291 w 81"/>
                <a:gd name="T13" fmla="*/ 8557573 h 66"/>
                <a:gd name="T14" fmla="*/ 58654562 w 81"/>
                <a:gd name="T15" fmla="*/ 18185617 h 66"/>
                <a:gd name="T16" fmla="*/ 58654562 w 81"/>
                <a:gd name="T17" fmla="*/ 25673748 h 66"/>
                <a:gd name="T18" fmla="*/ 49918660 w 81"/>
                <a:gd name="T19" fmla="*/ 25673748 h 66"/>
                <a:gd name="T20" fmla="*/ 38687105 w 81"/>
                <a:gd name="T21" fmla="*/ 18185617 h 66"/>
                <a:gd name="T22" fmla="*/ 38687105 w 81"/>
                <a:gd name="T23" fmla="*/ 25673748 h 66"/>
                <a:gd name="T24" fmla="*/ 49918660 w 81"/>
                <a:gd name="T25" fmla="*/ 42788893 h 66"/>
                <a:gd name="T26" fmla="*/ 68638291 w 81"/>
                <a:gd name="T27" fmla="*/ 60974502 h 66"/>
                <a:gd name="T28" fmla="*/ 58654562 w 81"/>
                <a:gd name="T29" fmla="*/ 60974502 h 66"/>
                <a:gd name="T30" fmla="*/ 58654562 w 81"/>
                <a:gd name="T31" fmla="*/ 69532087 h 66"/>
                <a:gd name="T32" fmla="*/ 38687105 w 81"/>
                <a:gd name="T33" fmla="*/ 60974502 h 66"/>
                <a:gd name="T34" fmla="*/ 18719639 w 81"/>
                <a:gd name="T35" fmla="*/ 60974502 h 66"/>
                <a:gd name="T36" fmla="*/ 0 w 81"/>
                <a:gd name="T37" fmla="*/ 35300762 h 66"/>
                <a:gd name="T38" fmla="*/ 18719639 w 81"/>
                <a:gd name="T39" fmla="*/ 18185617 h 66"/>
                <a:gd name="T40" fmla="*/ 18719639 w 81"/>
                <a:gd name="T41" fmla="*/ 8557573 h 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
                <a:gd name="T64" fmla="*/ 0 h 66"/>
                <a:gd name="T65" fmla="*/ 81 w 81"/>
                <a:gd name="T66" fmla="*/ 66 h 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 h="66">
                  <a:moveTo>
                    <a:pt x="15" y="8"/>
                  </a:moveTo>
                  <a:lnTo>
                    <a:pt x="40" y="0"/>
                  </a:lnTo>
                  <a:lnTo>
                    <a:pt x="55" y="0"/>
                  </a:lnTo>
                  <a:lnTo>
                    <a:pt x="72" y="8"/>
                  </a:lnTo>
                  <a:lnTo>
                    <a:pt x="80" y="0"/>
                  </a:lnTo>
                  <a:lnTo>
                    <a:pt x="72" y="17"/>
                  </a:lnTo>
                  <a:lnTo>
                    <a:pt x="55" y="8"/>
                  </a:lnTo>
                  <a:lnTo>
                    <a:pt x="47" y="17"/>
                  </a:lnTo>
                  <a:lnTo>
                    <a:pt x="47" y="24"/>
                  </a:lnTo>
                  <a:lnTo>
                    <a:pt x="40" y="24"/>
                  </a:lnTo>
                  <a:lnTo>
                    <a:pt x="31" y="17"/>
                  </a:lnTo>
                  <a:lnTo>
                    <a:pt x="31" y="24"/>
                  </a:lnTo>
                  <a:lnTo>
                    <a:pt x="40" y="40"/>
                  </a:lnTo>
                  <a:lnTo>
                    <a:pt x="55" y="57"/>
                  </a:lnTo>
                  <a:lnTo>
                    <a:pt x="47" y="57"/>
                  </a:lnTo>
                  <a:lnTo>
                    <a:pt x="47" y="65"/>
                  </a:lnTo>
                  <a:lnTo>
                    <a:pt x="31" y="57"/>
                  </a:lnTo>
                  <a:lnTo>
                    <a:pt x="15" y="57"/>
                  </a:lnTo>
                  <a:lnTo>
                    <a:pt x="0" y="33"/>
                  </a:lnTo>
                  <a:lnTo>
                    <a:pt x="15" y="17"/>
                  </a:lnTo>
                  <a:lnTo>
                    <a:pt x="15"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6" name="Freeform 135"/>
            <p:cNvSpPr>
              <a:spLocks/>
            </p:cNvSpPr>
            <p:nvPr/>
          </p:nvSpPr>
          <p:spPr bwMode="gray">
            <a:xfrm>
              <a:off x="5115356" y="3057903"/>
              <a:ext cx="187489" cy="160164"/>
            </a:xfrm>
            <a:custGeom>
              <a:avLst/>
              <a:gdLst>
                <a:gd name="T0" fmla="*/ 0 w 98"/>
                <a:gd name="T1" fmla="*/ 75217059 h 73"/>
                <a:gd name="T2" fmla="*/ 9994694 w 98"/>
                <a:gd name="T3" fmla="*/ 68948548 h 73"/>
                <a:gd name="T4" fmla="*/ 21237885 w 98"/>
                <a:gd name="T5" fmla="*/ 51189623 h 73"/>
                <a:gd name="T6" fmla="*/ 9994694 w 98"/>
                <a:gd name="T7" fmla="*/ 42831948 h 73"/>
                <a:gd name="T8" fmla="*/ 9994694 w 98"/>
                <a:gd name="T9" fmla="*/ 16715353 h 73"/>
                <a:gd name="T10" fmla="*/ 21237885 w 98"/>
                <a:gd name="T11" fmla="*/ 16715353 h 73"/>
                <a:gd name="T12" fmla="*/ 21237885 w 98"/>
                <a:gd name="T13" fmla="*/ 9402260 h 73"/>
                <a:gd name="T14" fmla="*/ 52470460 w 98"/>
                <a:gd name="T15" fmla="*/ 0 h 73"/>
                <a:gd name="T16" fmla="*/ 59967035 w 98"/>
                <a:gd name="T17" fmla="*/ 9402260 h 73"/>
                <a:gd name="T18" fmla="*/ 91199619 w 98"/>
                <a:gd name="T19" fmla="*/ 0 h 73"/>
                <a:gd name="T20" fmla="*/ 121182569 w 98"/>
                <a:gd name="T21" fmla="*/ 0 h 73"/>
                <a:gd name="T22" fmla="*/ 102442806 w 98"/>
                <a:gd name="T23" fmla="*/ 9402260 h 73"/>
                <a:gd name="T24" fmla="*/ 91199619 w 98"/>
                <a:gd name="T25" fmla="*/ 42831948 h 73"/>
                <a:gd name="T26" fmla="*/ 59967035 w 98"/>
                <a:gd name="T27" fmla="*/ 58501694 h 73"/>
                <a:gd name="T28" fmla="*/ 52470460 w 98"/>
                <a:gd name="T29" fmla="*/ 58501694 h 73"/>
                <a:gd name="T30" fmla="*/ 21237885 w 98"/>
                <a:gd name="T31" fmla="*/ 75217059 h 73"/>
                <a:gd name="T32" fmla="*/ 0 w 98"/>
                <a:gd name="T33" fmla="*/ 75217059 h 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73"/>
                <a:gd name="T53" fmla="*/ 98 w 98"/>
                <a:gd name="T54" fmla="*/ 73 h 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73">
                  <a:moveTo>
                    <a:pt x="0" y="72"/>
                  </a:moveTo>
                  <a:lnTo>
                    <a:pt x="8" y="66"/>
                  </a:lnTo>
                  <a:lnTo>
                    <a:pt x="17" y="49"/>
                  </a:lnTo>
                  <a:lnTo>
                    <a:pt x="8" y="41"/>
                  </a:lnTo>
                  <a:lnTo>
                    <a:pt x="8" y="16"/>
                  </a:lnTo>
                  <a:lnTo>
                    <a:pt x="17" y="16"/>
                  </a:lnTo>
                  <a:lnTo>
                    <a:pt x="17" y="9"/>
                  </a:lnTo>
                  <a:lnTo>
                    <a:pt x="42" y="0"/>
                  </a:lnTo>
                  <a:lnTo>
                    <a:pt x="48" y="9"/>
                  </a:lnTo>
                  <a:lnTo>
                    <a:pt x="73" y="0"/>
                  </a:lnTo>
                  <a:lnTo>
                    <a:pt x="97" y="0"/>
                  </a:lnTo>
                  <a:lnTo>
                    <a:pt x="82" y="9"/>
                  </a:lnTo>
                  <a:lnTo>
                    <a:pt x="73" y="41"/>
                  </a:lnTo>
                  <a:lnTo>
                    <a:pt x="48" y="56"/>
                  </a:lnTo>
                  <a:lnTo>
                    <a:pt x="42" y="56"/>
                  </a:lnTo>
                  <a:lnTo>
                    <a:pt x="17" y="72"/>
                  </a:lnTo>
                  <a:lnTo>
                    <a:pt x="0"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7" name="Freeform 136"/>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8" name="Freeform 137"/>
            <p:cNvSpPr>
              <a:spLocks/>
            </p:cNvSpPr>
            <p:nvPr/>
          </p:nvSpPr>
          <p:spPr bwMode="gray">
            <a:xfrm>
              <a:off x="5088184" y="3207840"/>
              <a:ext cx="46195" cy="119271"/>
            </a:xfrm>
            <a:custGeom>
              <a:avLst/>
              <a:gdLst>
                <a:gd name="T0" fmla="*/ 18314834 w 26"/>
                <a:gd name="T1" fmla="*/ 5906546 h 56"/>
                <a:gd name="T2" fmla="*/ 18314834 w 26"/>
                <a:gd name="T3" fmla="*/ 14766859 h 56"/>
                <a:gd name="T4" fmla="*/ 18314834 w 26"/>
                <a:gd name="T5" fmla="*/ 30517977 h 56"/>
                <a:gd name="T6" fmla="*/ 9696638 w 26"/>
                <a:gd name="T7" fmla="*/ 54145152 h 56"/>
                <a:gd name="T8" fmla="*/ 0 w 26"/>
                <a:gd name="T9" fmla="*/ 23627175 h 56"/>
                <a:gd name="T10" fmla="*/ 9696638 w 26"/>
                <a:gd name="T11" fmla="*/ 14766859 h 56"/>
                <a:gd name="T12" fmla="*/ 18314834 w 26"/>
                <a:gd name="T13" fmla="*/ 0 h 56"/>
                <a:gd name="T14" fmla="*/ 26934064 w 26"/>
                <a:gd name="T15" fmla="*/ 0 h 56"/>
                <a:gd name="T16" fmla="*/ 18314834 w 26"/>
                <a:gd name="T17" fmla="*/ 5906546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6"/>
                <a:gd name="T29" fmla="*/ 26 w 2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6">
                  <a:moveTo>
                    <a:pt x="17" y="6"/>
                  </a:moveTo>
                  <a:lnTo>
                    <a:pt x="17" y="15"/>
                  </a:lnTo>
                  <a:lnTo>
                    <a:pt x="17" y="31"/>
                  </a:lnTo>
                  <a:lnTo>
                    <a:pt x="9" y="55"/>
                  </a:lnTo>
                  <a:lnTo>
                    <a:pt x="0" y="24"/>
                  </a:lnTo>
                  <a:lnTo>
                    <a:pt x="9" y="15"/>
                  </a:lnTo>
                  <a:lnTo>
                    <a:pt x="17" y="0"/>
                  </a:lnTo>
                  <a:lnTo>
                    <a:pt x="25" y="0"/>
                  </a:lnTo>
                  <a:lnTo>
                    <a:pt x="17"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39" name="Freeform 138"/>
            <p:cNvSpPr>
              <a:spLocks/>
            </p:cNvSpPr>
            <p:nvPr/>
          </p:nvSpPr>
          <p:spPr bwMode="gray">
            <a:xfrm>
              <a:off x="5207743" y="3040865"/>
              <a:ext cx="233681" cy="286243"/>
            </a:xfrm>
            <a:custGeom>
              <a:avLst/>
              <a:gdLst>
                <a:gd name="T0" fmla="*/ 91168743 w 123"/>
                <a:gd name="T1" fmla="*/ 8417462 h 130"/>
                <a:gd name="T2" fmla="*/ 99793125 w 123"/>
                <a:gd name="T3" fmla="*/ 25252383 h 130"/>
                <a:gd name="T4" fmla="*/ 110880506 w 123"/>
                <a:gd name="T5" fmla="*/ 25252383 h 130"/>
                <a:gd name="T6" fmla="*/ 110880506 w 123"/>
                <a:gd name="T7" fmla="*/ 42088334 h 130"/>
                <a:gd name="T8" fmla="*/ 99793125 w 123"/>
                <a:gd name="T9" fmla="*/ 59975689 h 130"/>
                <a:gd name="T10" fmla="*/ 110880506 w 123"/>
                <a:gd name="T11" fmla="*/ 77863060 h 130"/>
                <a:gd name="T12" fmla="*/ 130593380 w 123"/>
                <a:gd name="T13" fmla="*/ 84176667 h 130"/>
                <a:gd name="T14" fmla="*/ 140448706 w 123"/>
                <a:gd name="T15" fmla="*/ 110481481 h 130"/>
                <a:gd name="T16" fmla="*/ 150305177 w 123"/>
                <a:gd name="T17" fmla="*/ 119951378 h 130"/>
                <a:gd name="T18" fmla="*/ 150305177 w 123"/>
                <a:gd name="T19" fmla="*/ 127316398 h 130"/>
                <a:gd name="T20" fmla="*/ 130593380 w 123"/>
                <a:gd name="T21" fmla="*/ 127316398 h 130"/>
                <a:gd name="T22" fmla="*/ 119504888 w 123"/>
                <a:gd name="T23" fmla="*/ 135733888 h 130"/>
                <a:gd name="T24" fmla="*/ 99793125 w 123"/>
                <a:gd name="T25" fmla="*/ 127316398 h 130"/>
                <a:gd name="T26" fmla="*/ 91168743 w 123"/>
                <a:gd name="T27" fmla="*/ 135733888 h 130"/>
                <a:gd name="T28" fmla="*/ 70224908 w 123"/>
                <a:gd name="T29" fmla="*/ 127316398 h 130"/>
                <a:gd name="T30" fmla="*/ 70224908 w 123"/>
                <a:gd name="T31" fmla="*/ 119951378 h 130"/>
                <a:gd name="T32" fmla="*/ 60368471 w 123"/>
                <a:gd name="T33" fmla="*/ 110481481 h 130"/>
                <a:gd name="T34" fmla="*/ 30800263 w 123"/>
                <a:gd name="T35" fmla="*/ 93645538 h 130"/>
                <a:gd name="T36" fmla="*/ 0 w 123"/>
                <a:gd name="T37" fmla="*/ 84176667 h 130"/>
                <a:gd name="T38" fmla="*/ 0 w 123"/>
                <a:gd name="T39" fmla="*/ 67340725 h 130"/>
                <a:gd name="T40" fmla="*/ 30800263 w 123"/>
                <a:gd name="T41" fmla="*/ 51558231 h 130"/>
                <a:gd name="T42" fmla="*/ 41888763 w 123"/>
                <a:gd name="T43" fmla="*/ 17887363 h 130"/>
                <a:gd name="T44" fmla="*/ 60368471 w 123"/>
                <a:gd name="T45" fmla="*/ 8417462 h 130"/>
                <a:gd name="T46" fmla="*/ 60368471 w 123"/>
                <a:gd name="T47" fmla="*/ 0 h 130"/>
                <a:gd name="T48" fmla="*/ 91168743 w 123"/>
                <a:gd name="T49" fmla="*/ 8417462 h 1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3"/>
                <a:gd name="T76" fmla="*/ 0 h 130"/>
                <a:gd name="T77" fmla="*/ 123 w 123"/>
                <a:gd name="T78" fmla="*/ 130 h 1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3" h="130">
                  <a:moveTo>
                    <a:pt x="74" y="8"/>
                  </a:moveTo>
                  <a:lnTo>
                    <a:pt x="81" y="24"/>
                  </a:lnTo>
                  <a:lnTo>
                    <a:pt x="90" y="24"/>
                  </a:lnTo>
                  <a:lnTo>
                    <a:pt x="90" y="40"/>
                  </a:lnTo>
                  <a:lnTo>
                    <a:pt x="81" y="57"/>
                  </a:lnTo>
                  <a:lnTo>
                    <a:pt x="90" y="74"/>
                  </a:lnTo>
                  <a:lnTo>
                    <a:pt x="106" y="80"/>
                  </a:lnTo>
                  <a:lnTo>
                    <a:pt x="114" y="105"/>
                  </a:lnTo>
                  <a:lnTo>
                    <a:pt x="122" y="114"/>
                  </a:lnTo>
                  <a:lnTo>
                    <a:pt x="122" y="121"/>
                  </a:lnTo>
                  <a:lnTo>
                    <a:pt x="106" y="121"/>
                  </a:lnTo>
                  <a:lnTo>
                    <a:pt x="97" y="129"/>
                  </a:lnTo>
                  <a:lnTo>
                    <a:pt x="81" y="121"/>
                  </a:lnTo>
                  <a:lnTo>
                    <a:pt x="74" y="129"/>
                  </a:lnTo>
                  <a:lnTo>
                    <a:pt x="57" y="121"/>
                  </a:lnTo>
                  <a:lnTo>
                    <a:pt x="57" y="114"/>
                  </a:lnTo>
                  <a:lnTo>
                    <a:pt x="49" y="105"/>
                  </a:lnTo>
                  <a:lnTo>
                    <a:pt x="25" y="89"/>
                  </a:lnTo>
                  <a:lnTo>
                    <a:pt x="0" y="80"/>
                  </a:lnTo>
                  <a:lnTo>
                    <a:pt x="0" y="64"/>
                  </a:lnTo>
                  <a:lnTo>
                    <a:pt x="25" y="49"/>
                  </a:lnTo>
                  <a:lnTo>
                    <a:pt x="34" y="17"/>
                  </a:lnTo>
                  <a:lnTo>
                    <a:pt x="49" y="8"/>
                  </a:lnTo>
                  <a:lnTo>
                    <a:pt x="49" y="0"/>
                  </a:lnTo>
                  <a:lnTo>
                    <a:pt x="74"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0" name="Freeform 139"/>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1" name="Freeform 140"/>
            <p:cNvSpPr>
              <a:spLocks/>
            </p:cNvSpPr>
            <p:nvPr/>
          </p:nvSpPr>
          <p:spPr bwMode="gray">
            <a:xfrm>
              <a:off x="5343606" y="3313479"/>
              <a:ext cx="46195" cy="30667"/>
            </a:xfrm>
            <a:custGeom>
              <a:avLst/>
              <a:gdLst>
                <a:gd name="T0" fmla="*/ 0 w 24"/>
                <a:gd name="T1" fmla="*/ 5650087 h 17"/>
                <a:gd name="T2" fmla="*/ 8850611 w 24"/>
                <a:gd name="T3" fmla="*/ 0 h 17"/>
                <a:gd name="T4" fmla="*/ 29081865 w 24"/>
                <a:gd name="T5" fmla="*/ 5650087 h 17"/>
                <a:gd name="T6" fmla="*/ 8850611 w 24"/>
                <a:gd name="T7" fmla="*/ 11301015 h 17"/>
                <a:gd name="T8" fmla="*/ 0 w 24"/>
                <a:gd name="T9" fmla="*/ 5650087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0" y="8"/>
                  </a:moveTo>
                  <a:lnTo>
                    <a:pt x="7" y="0"/>
                  </a:lnTo>
                  <a:lnTo>
                    <a:pt x="23" y="8"/>
                  </a:lnTo>
                  <a:lnTo>
                    <a:pt x="7"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2" name="Freeform 141"/>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3" name="Freeform 142"/>
            <p:cNvSpPr>
              <a:spLocks/>
            </p:cNvSpPr>
            <p:nvPr/>
          </p:nvSpPr>
          <p:spPr bwMode="gray">
            <a:xfrm>
              <a:off x="5389796" y="3313479"/>
              <a:ext cx="51627" cy="30667"/>
            </a:xfrm>
            <a:custGeom>
              <a:avLst/>
              <a:gdLst>
                <a:gd name="T0" fmla="*/ 0 w 26"/>
                <a:gd name="T1" fmla="*/ 5650087 h 17"/>
                <a:gd name="T2" fmla="*/ 12112766 w 26"/>
                <a:gd name="T3" fmla="*/ 0 h 17"/>
                <a:gd name="T4" fmla="*/ 33646826 w 26"/>
                <a:gd name="T5" fmla="*/ 0 h 17"/>
                <a:gd name="T6" fmla="*/ 22879798 w 26"/>
                <a:gd name="T7" fmla="*/ 5650087 h 17"/>
                <a:gd name="T8" fmla="*/ 33646826 w 26"/>
                <a:gd name="T9" fmla="*/ 11301015 h 17"/>
                <a:gd name="T10" fmla="*/ 0 w 26"/>
                <a:gd name="T11" fmla="*/ 5650087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8"/>
                  </a:moveTo>
                  <a:lnTo>
                    <a:pt x="9" y="0"/>
                  </a:lnTo>
                  <a:lnTo>
                    <a:pt x="25" y="0"/>
                  </a:lnTo>
                  <a:lnTo>
                    <a:pt x="17" y="8"/>
                  </a:lnTo>
                  <a:lnTo>
                    <a:pt x="25" y="16"/>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4" name="Freeform 143"/>
            <p:cNvSpPr>
              <a:spLocks/>
            </p:cNvSpPr>
            <p:nvPr/>
          </p:nvSpPr>
          <p:spPr bwMode="gray">
            <a:xfrm>
              <a:off x="5101770" y="3214654"/>
              <a:ext cx="538011" cy="582713"/>
            </a:xfrm>
            <a:custGeom>
              <a:avLst/>
              <a:gdLst>
                <a:gd name="T0" fmla="*/ 287064697 w 285"/>
                <a:gd name="T1" fmla="*/ 226517183 h 262"/>
                <a:gd name="T2" fmla="*/ 295579109 w 285"/>
                <a:gd name="T3" fmla="*/ 217928802 h 262"/>
                <a:gd name="T4" fmla="*/ 306526438 w 285"/>
                <a:gd name="T5" fmla="*/ 210413839 h 262"/>
                <a:gd name="T6" fmla="*/ 315041885 w 285"/>
                <a:gd name="T7" fmla="*/ 199678622 h 262"/>
                <a:gd name="T8" fmla="*/ 324772721 w 285"/>
                <a:gd name="T9" fmla="*/ 193237078 h 262"/>
                <a:gd name="T10" fmla="*/ 335720049 w 285"/>
                <a:gd name="T11" fmla="*/ 183575279 h 262"/>
                <a:gd name="T12" fmla="*/ 345450885 w 285"/>
                <a:gd name="T13" fmla="*/ 183575279 h 262"/>
                <a:gd name="T14" fmla="*/ 345450885 w 285"/>
                <a:gd name="T15" fmla="*/ 173913480 h 262"/>
                <a:gd name="T16" fmla="*/ 345450885 w 285"/>
                <a:gd name="T17" fmla="*/ 166398517 h 262"/>
                <a:gd name="T18" fmla="*/ 345450885 w 285"/>
                <a:gd name="T19" fmla="*/ 156736718 h 262"/>
                <a:gd name="T20" fmla="*/ 335720049 w 285"/>
                <a:gd name="T21" fmla="*/ 149221756 h 262"/>
                <a:gd name="T22" fmla="*/ 324772721 w 285"/>
                <a:gd name="T23" fmla="*/ 140634411 h 262"/>
                <a:gd name="T24" fmla="*/ 315041885 w 285"/>
                <a:gd name="T25" fmla="*/ 140634411 h 262"/>
                <a:gd name="T26" fmla="*/ 306526438 w 285"/>
                <a:gd name="T27" fmla="*/ 140634411 h 262"/>
                <a:gd name="T28" fmla="*/ 306526438 w 285"/>
                <a:gd name="T29" fmla="*/ 149221756 h 262"/>
                <a:gd name="T30" fmla="*/ 295579109 w 285"/>
                <a:gd name="T31" fmla="*/ 149221756 h 262"/>
                <a:gd name="T32" fmla="*/ 287064697 w 285"/>
                <a:gd name="T33" fmla="*/ 149221756 h 262"/>
                <a:gd name="T34" fmla="*/ 276117368 w 285"/>
                <a:gd name="T35" fmla="*/ 149221756 h 262"/>
                <a:gd name="T36" fmla="*/ 265170040 w 285"/>
                <a:gd name="T37" fmla="*/ 149221756 h 262"/>
                <a:gd name="T38" fmla="*/ 257872188 w 285"/>
                <a:gd name="T39" fmla="*/ 149221756 h 262"/>
                <a:gd name="T40" fmla="*/ 245708368 w 285"/>
                <a:gd name="T41" fmla="*/ 140634411 h 262"/>
                <a:gd name="T42" fmla="*/ 257872188 w 285"/>
                <a:gd name="T43" fmla="*/ 130971544 h 262"/>
                <a:gd name="T44" fmla="*/ 245708368 w 285"/>
                <a:gd name="T45" fmla="*/ 113795818 h 262"/>
                <a:gd name="T46" fmla="*/ 245708368 w 285"/>
                <a:gd name="T47" fmla="*/ 86957258 h 262"/>
                <a:gd name="T48" fmla="*/ 216514756 w 285"/>
                <a:gd name="T49" fmla="*/ 61192100 h 262"/>
                <a:gd name="T50" fmla="*/ 186105756 w 285"/>
                <a:gd name="T51" fmla="*/ 52603719 h 262"/>
                <a:gd name="T52" fmla="*/ 166644084 w 285"/>
                <a:gd name="T53" fmla="*/ 61192100 h 262"/>
                <a:gd name="T54" fmla="*/ 158128637 w 285"/>
                <a:gd name="T55" fmla="*/ 52603719 h 262"/>
                <a:gd name="T56" fmla="*/ 137450438 w 285"/>
                <a:gd name="T57" fmla="*/ 44015338 h 262"/>
                <a:gd name="T58" fmla="*/ 137450438 w 285"/>
                <a:gd name="T59" fmla="*/ 36500375 h 262"/>
                <a:gd name="T60" fmla="*/ 127719602 w 285"/>
                <a:gd name="T61" fmla="*/ 26838568 h 262"/>
                <a:gd name="T62" fmla="*/ 98525991 w 285"/>
                <a:gd name="T63" fmla="*/ 9661803 h 262"/>
                <a:gd name="T64" fmla="*/ 68116973 w 285"/>
                <a:gd name="T65" fmla="*/ 0 h 262"/>
                <a:gd name="T66" fmla="*/ 37707972 w 285"/>
                <a:gd name="T67" fmla="*/ 19323606 h 262"/>
                <a:gd name="T68" fmla="*/ 49871793 w 285"/>
                <a:gd name="T69" fmla="*/ 26838568 h 262"/>
                <a:gd name="T70" fmla="*/ 37707972 w 285"/>
                <a:gd name="T71" fmla="*/ 44015338 h 262"/>
                <a:gd name="T72" fmla="*/ 30409009 w 285"/>
                <a:gd name="T73" fmla="*/ 44015338 h 262"/>
                <a:gd name="T74" fmla="*/ 19461681 w 285"/>
                <a:gd name="T75" fmla="*/ 52603719 h 262"/>
                <a:gd name="T76" fmla="*/ 0 w 285"/>
                <a:gd name="T77" fmla="*/ 52603719 h 262"/>
                <a:gd name="T78" fmla="*/ 0 w 285"/>
                <a:gd name="T79" fmla="*/ 69780497 h 262"/>
                <a:gd name="T80" fmla="*/ 9730840 w 285"/>
                <a:gd name="T81" fmla="*/ 69780497 h 262"/>
                <a:gd name="T82" fmla="*/ 49871793 w 285"/>
                <a:gd name="T83" fmla="*/ 122383163 h 262"/>
                <a:gd name="T84" fmla="*/ 60819121 w 285"/>
                <a:gd name="T85" fmla="*/ 130971544 h 262"/>
                <a:gd name="T86" fmla="*/ 68116973 w 285"/>
                <a:gd name="T87" fmla="*/ 149221756 h 262"/>
                <a:gd name="T88" fmla="*/ 68116973 w 285"/>
                <a:gd name="T89" fmla="*/ 173913480 h 262"/>
                <a:gd name="T90" fmla="*/ 98525991 w 285"/>
                <a:gd name="T91" fmla="*/ 193237078 h 262"/>
                <a:gd name="T92" fmla="*/ 117988766 w 285"/>
                <a:gd name="T93" fmla="*/ 236178981 h 262"/>
                <a:gd name="T94" fmla="*/ 127719602 w 285"/>
                <a:gd name="T95" fmla="*/ 243693944 h 262"/>
                <a:gd name="T96" fmla="*/ 137450438 w 285"/>
                <a:gd name="T97" fmla="*/ 236178981 h 262"/>
                <a:gd name="T98" fmla="*/ 166644084 w 285"/>
                <a:gd name="T99" fmla="*/ 260870706 h 262"/>
                <a:gd name="T100" fmla="*/ 177591412 w 285"/>
                <a:gd name="T101" fmla="*/ 280194368 h 262"/>
                <a:gd name="T102" fmla="*/ 245708368 w 285"/>
                <a:gd name="T103" fmla="*/ 236178981 h 262"/>
                <a:gd name="T104" fmla="*/ 287064697 w 285"/>
                <a:gd name="T105" fmla="*/ 226517183 h 2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5"/>
                <a:gd name="T160" fmla="*/ 0 h 262"/>
                <a:gd name="T161" fmla="*/ 285 w 285"/>
                <a:gd name="T162" fmla="*/ 262 h 2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5" h="262">
                  <a:moveTo>
                    <a:pt x="236" y="211"/>
                  </a:moveTo>
                  <a:lnTo>
                    <a:pt x="243" y="203"/>
                  </a:lnTo>
                  <a:lnTo>
                    <a:pt x="252" y="196"/>
                  </a:lnTo>
                  <a:lnTo>
                    <a:pt x="259" y="186"/>
                  </a:lnTo>
                  <a:lnTo>
                    <a:pt x="267" y="180"/>
                  </a:lnTo>
                  <a:lnTo>
                    <a:pt x="276" y="171"/>
                  </a:lnTo>
                  <a:lnTo>
                    <a:pt x="284" y="171"/>
                  </a:lnTo>
                  <a:lnTo>
                    <a:pt x="284" y="162"/>
                  </a:lnTo>
                  <a:lnTo>
                    <a:pt x="284" y="155"/>
                  </a:lnTo>
                  <a:lnTo>
                    <a:pt x="284" y="146"/>
                  </a:lnTo>
                  <a:lnTo>
                    <a:pt x="276" y="139"/>
                  </a:lnTo>
                  <a:lnTo>
                    <a:pt x="267" y="131"/>
                  </a:lnTo>
                  <a:lnTo>
                    <a:pt x="259" y="131"/>
                  </a:lnTo>
                  <a:lnTo>
                    <a:pt x="252" y="131"/>
                  </a:lnTo>
                  <a:lnTo>
                    <a:pt x="252" y="139"/>
                  </a:lnTo>
                  <a:lnTo>
                    <a:pt x="243" y="139"/>
                  </a:lnTo>
                  <a:lnTo>
                    <a:pt x="236" y="139"/>
                  </a:lnTo>
                  <a:lnTo>
                    <a:pt x="227" y="139"/>
                  </a:lnTo>
                  <a:lnTo>
                    <a:pt x="218" y="139"/>
                  </a:lnTo>
                  <a:lnTo>
                    <a:pt x="212" y="139"/>
                  </a:lnTo>
                  <a:lnTo>
                    <a:pt x="202" y="131"/>
                  </a:lnTo>
                  <a:lnTo>
                    <a:pt x="212" y="122"/>
                  </a:lnTo>
                  <a:lnTo>
                    <a:pt x="202" y="106"/>
                  </a:lnTo>
                  <a:lnTo>
                    <a:pt x="202" y="81"/>
                  </a:lnTo>
                  <a:lnTo>
                    <a:pt x="178" y="57"/>
                  </a:lnTo>
                  <a:lnTo>
                    <a:pt x="153" y="49"/>
                  </a:lnTo>
                  <a:lnTo>
                    <a:pt x="137" y="57"/>
                  </a:lnTo>
                  <a:lnTo>
                    <a:pt x="130" y="49"/>
                  </a:lnTo>
                  <a:lnTo>
                    <a:pt x="113" y="41"/>
                  </a:lnTo>
                  <a:lnTo>
                    <a:pt x="113" y="34"/>
                  </a:lnTo>
                  <a:lnTo>
                    <a:pt x="105" y="25"/>
                  </a:lnTo>
                  <a:lnTo>
                    <a:pt x="81" y="9"/>
                  </a:lnTo>
                  <a:lnTo>
                    <a:pt x="56" y="0"/>
                  </a:lnTo>
                  <a:lnTo>
                    <a:pt x="31" y="18"/>
                  </a:lnTo>
                  <a:lnTo>
                    <a:pt x="41" y="25"/>
                  </a:lnTo>
                  <a:lnTo>
                    <a:pt x="31" y="41"/>
                  </a:lnTo>
                  <a:lnTo>
                    <a:pt x="25" y="41"/>
                  </a:lnTo>
                  <a:lnTo>
                    <a:pt x="16" y="49"/>
                  </a:lnTo>
                  <a:lnTo>
                    <a:pt x="0" y="49"/>
                  </a:lnTo>
                  <a:lnTo>
                    <a:pt x="0" y="65"/>
                  </a:lnTo>
                  <a:lnTo>
                    <a:pt x="8" y="65"/>
                  </a:lnTo>
                  <a:lnTo>
                    <a:pt x="41" y="114"/>
                  </a:lnTo>
                  <a:lnTo>
                    <a:pt x="50" y="122"/>
                  </a:lnTo>
                  <a:lnTo>
                    <a:pt x="56" y="139"/>
                  </a:lnTo>
                  <a:lnTo>
                    <a:pt x="56" y="162"/>
                  </a:lnTo>
                  <a:lnTo>
                    <a:pt x="81" y="180"/>
                  </a:lnTo>
                  <a:lnTo>
                    <a:pt x="97" y="220"/>
                  </a:lnTo>
                  <a:lnTo>
                    <a:pt x="105" y="227"/>
                  </a:lnTo>
                  <a:lnTo>
                    <a:pt x="113" y="220"/>
                  </a:lnTo>
                  <a:lnTo>
                    <a:pt x="137" y="243"/>
                  </a:lnTo>
                  <a:lnTo>
                    <a:pt x="146" y="261"/>
                  </a:lnTo>
                  <a:lnTo>
                    <a:pt x="202" y="220"/>
                  </a:lnTo>
                  <a:lnTo>
                    <a:pt x="236" y="21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5" name="Freeform 144"/>
            <p:cNvSpPr>
              <a:spLocks/>
            </p:cNvSpPr>
            <p:nvPr/>
          </p:nvSpPr>
          <p:spPr bwMode="gray">
            <a:xfrm>
              <a:off x="5482181" y="3429340"/>
              <a:ext cx="35324" cy="57928"/>
            </a:xfrm>
            <a:custGeom>
              <a:avLst/>
              <a:gdLst>
                <a:gd name="T0" fmla="*/ 14737958 w 17"/>
                <a:gd name="T1" fmla="*/ 26934064 h 26"/>
                <a:gd name="T2" fmla="*/ 0 w 17"/>
                <a:gd name="T3" fmla="*/ 9696638 h 26"/>
                <a:gd name="T4" fmla="*/ 14737958 w 17"/>
                <a:gd name="T5" fmla="*/ 0 h 26"/>
                <a:gd name="T6" fmla="*/ 23580735 w 17"/>
                <a:gd name="T7" fmla="*/ 0 h 26"/>
                <a:gd name="T8" fmla="*/ 14737958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10" y="25"/>
                  </a:moveTo>
                  <a:lnTo>
                    <a:pt x="0" y="9"/>
                  </a:lnTo>
                  <a:lnTo>
                    <a:pt x="10" y="0"/>
                  </a:lnTo>
                  <a:lnTo>
                    <a:pt x="16" y="0"/>
                  </a:lnTo>
                  <a:lnTo>
                    <a:pt x="1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6" name="Freeform 145"/>
            <p:cNvSpPr>
              <a:spLocks/>
            </p:cNvSpPr>
            <p:nvPr/>
          </p:nvSpPr>
          <p:spPr bwMode="gray">
            <a:xfrm>
              <a:off x="5482181" y="3429340"/>
              <a:ext cx="157600" cy="95413"/>
            </a:xfrm>
            <a:custGeom>
              <a:avLst/>
              <a:gdLst>
                <a:gd name="T0" fmla="*/ 79990994 w 83"/>
                <a:gd name="T1" fmla="*/ 36332193 h 43"/>
                <a:gd name="T2" fmla="*/ 100911979 w 83"/>
                <a:gd name="T3" fmla="*/ 18165580 h 43"/>
                <a:gd name="T4" fmla="*/ 100911979 w 83"/>
                <a:gd name="T5" fmla="*/ 9616706 h 43"/>
                <a:gd name="T6" fmla="*/ 91066614 w 83"/>
                <a:gd name="T7" fmla="*/ 0 h 43"/>
                <a:gd name="T8" fmla="*/ 61531609 w 83"/>
                <a:gd name="T9" fmla="*/ 26714449 h 43"/>
                <a:gd name="T10" fmla="*/ 30765250 w 83"/>
                <a:gd name="T11" fmla="*/ 26714449 h 43"/>
                <a:gd name="T12" fmla="*/ 12305879 w 83"/>
                <a:gd name="T13" fmla="*/ 26714449 h 43"/>
                <a:gd name="T14" fmla="*/ 0 w 83"/>
                <a:gd name="T15" fmla="*/ 36332193 h 43"/>
                <a:gd name="T16" fmla="*/ 12305879 w 83"/>
                <a:gd name="T17" fmla="*/ 44880028 h 43"/>
                <a:gd name="T18" fmla="*/ 19689630 w 83"/>
                <a:gd name="T19" fmla="*/ 44880028 h 43"/>
                <a:gd name="T20" fmla="*/ 30765250 w 83"/>
                <a:gd name="T21" fmla="*/ 44880028 h 43"/>
                <a:gd name="T22" fmla="*/ 41840879 w 83"/>
                <a:gd name="T23" fmla="*/ 44880028 h 43"/>
                <a:gd name="T24" fmla="*/ 50455989 w 83"/>
                <a:gd name="T25" fmla="*/ 44880028 h 43"/>
                <a:gd name="T26" fmla="*/ 61531609 w 83"/>
                <a:gd name="T27" fmla="*/ 44880028 h 43"/>
                <a:gd name="T28" fmla="*/ 61531609 w 83"/>
                <a:gd name="T29" fmla="*/ 36332193 h 43"/>
                <a:gd name="T30" fmla="*/ 70145611 w 83"/>
                <a:gd name="T31" fmla="*/ 36332193 h 43"/>
                <a:gd name="T32" fmla="*/ 79990994 w 83"/>
                <a:gd name="T33" fmla="*/ 36332193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43"/>
                <a:gd name="T53" fmla="*/ 83 w 83"/>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43">
                  <a:moveTo>
                    <a:pt x="65" y="34"/>
                  </a:moveTo>
                  <a:lnTo>
                    <a:pt x="82" y="17"/>
                  </a:lnTo>
                  <a:lnTo>
                    <a:pt x="82" y="9"/>
                  </a:lnTo>
                  <a:lnTo>
                    <a:pt x="74" y="0"/>
                  </a:lnTo>
                  <a:lnTo>
                    <a:pt x="50" y="25"/>
                  </a:lnTo>
                  <a:lnTo>
                    <a:pt x="25" y="25"/>
                  </a:lnTo>
                  <a:lnTo>
                    <a:pt x="10" y="25"/>
                  </a:lnTo>
                  <a:lnTo>
                    <a:pt x="0" y="34"/>
                  </a:lnTo>
                  <a:lnTo>
                    <a:pt x="10" y="42"/>
                  </a:lnTo>
                  <a:lnTo>
                    <a:pt x="16" y="42"/>
                  </a:lnTo>
                  <a:lnTo>
                    <a:pt x="25" y="42"/>
                  </a:lnTo>
                  <a:lnTo>
                    <a:pt x="34" y="42"/>
                  </a:lnTo>
                  <a:lnTo>
                    <a:pt x="41" y="42"/>
                  </a:lnTo>
                  <a:lnTo>
                    <a:pt x="50" y="42"/>
                  </a:lnTo>
                  <a:lnTo>
                    <a:pt x="50" y="34"/>
                  </a:lnTo>
                  <a:lnTo>
                    <a:pt x="57" y="34"/>
                  </a:lnTo>
                  <a:lnTo>
                    <a:pt x="65"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7" name="Freeform 146"/>
            <p:cNvSpPr>
              <a:spLocks/>
            </p:cNvSpPr>
            <p:nvPr/>
          </p:nvSpPr>
          <p:spPr bwMode="gray">
            <a:xfrm>
              <a:off x="5618045" y="3415708"/>
              <a:ext cx="35324" cy="37485"/>
            </a:xfrm>
            <a:custGeom>
              <a:avLst/>
              <a:gdLst>
                <a:gd name="T0" fmla="*/ 23580735 w 17"/>
                <a:gd name="T1" fmla="*/ 16881646 h 17"/>
                <a:gd name="T2" fmla="*/ 0 w 17"/>
                <a:gd name="T3" fmla="*/ 7385398 h 17"/>
                <a:gd name="T4" fmla="*/ 0 w 17"/>
                <a:gd name="T5" fmla="*/ 0 h 17"/>
                <a:gd name="T6" fmla="*/ 23580735 w 17"/>
                <a:gd name="T7" fmla="*/ 0 h 17"/>
                <a:gd name="T8" fmla="*/ 23580735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0" y="7"/>
                  </a:lnTo>
                  <a:lnTo>
                    <a:pt x="0" y="0"/>
                  </a:lnTo>
                  <a:lnTo>
                    <a:pt x="16" y="0"/>
                  </a:lnTo>
                  <a:lnTo>
                    <a:pt x="1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8" name="Freeform 147"/>
            <p:cNvSpPr>
              <a:spLocks/>
            </p:cNvSpPr>
            <p:nvPr/>
          </p:nvSpPr>
          <p:spPr bwMode="gray">
            <a:xfrm>
              <a:off x="5544679" y="3470230"/>
              <a:ext cx="168468" cy="231721"/>
            </a:xfrm>
            <a:custGeom>
              <a:avLst/>
              <a:gdLst>
                <a:gd name="T0" fmla="*/ 0 w 89"/>
                <a:gd name="T1" fmla="*/ 107890477 h 107"/>
                <a:gd name="T2" fmla="*/ 28129643 w 89"/>
                <a:gd name="T3" fmla="*/ 107890477 h 107"/>
                <a:gd name="T4" fmla="*/ 37913535 w 89"/>
                <a:gd name="T5" fmla="*/ 98729863 h 107"/>
                <a:gd name="T6" fmla="*/ 48920543 w 89"/>
                <a:gd name="T7" fmla="*/ 90587207 h 107"/>
                <a:gd name="T8" fmla="*/ 68488311 w 89"/>
                <a:gd name="T9" fmla="*/ 83462509 h 107"/>
                <a:gd name="T10" fmla="*/ 79495336 w 89"/>
                <a:gd name="T11" fmla="*/ 73283936 h 107"/>
                <a:gd name="T12" fmla="*/ 79495336 w 89"/>
                <a:gd name="T13" fmla="*/ 67177196 h 107"/>
                <a:gd name="T14" fmla="*/ 99064210 w 89"/>
                <a:gd name="T15" fmla="*/ 41731254 h 107"/>
                <a:gd name="T16" fmla="*/ 107624970 w 89"/>
                <a:gd name="T17" fmla="*/ 32570632 h 107"/>
                <a:gd name="T18" fmla="*/ 88057202 w 89"/>
                <a:gd name="T19" fmla="*/ 17303278 h 107"/>
                <a:gd name="T20" fmla="*/ 68488311 w 89"/>
                <a:gd name="T21" fmla="*/ 8142658 h 107"/>
                <a:gd name="T22" fmla="*/ 58704427 w 89"/>
                <a:gd name="T23" fmla="*/ 0 h 107"/>
                <a:gd name="T24" fmla="*/ 37913535 w 89"/>
                <a:gd name="T25" fmla="*/ 17303278 h 107"/>
                <a:gd name="T26" fmla="*/ 48920543 w 89"/>
                <a:gd name="T27" fmla="*/ 25445934 h 107"/>
                <a:gd name="T28" fmla="*/ 58704427 w 89"/>
                <a:gd name="T29" fmla="*/ 32570632 h 107"/>
                <a:gd name="T30" fmla="*/ 58704427 w 89"/>
                <a:gd name="T31" fmla="*/ 41731254 h 107"/>
                <a:gd name="T32" fmla="*/ 58704427 w 89"/>
                <a:gd name="T33" fmla="*/ 48855952 h 107"/>
                <a:gd name="T34" fmla="*/ 58704427 w 89"/>
                <a:gd name="T35" fmla="*/ 58016567 h 107"/>
                <a:gd name="T36" fmla="*/ 48920543 w 89"/>
                <a:gd name="T37" fmla="*/ 58016567 h 107"/>
                <a:gd name="T38" fmla="*/ 37913535 w 89"/>
                <a:gd name="T39" fmla="*/ 67177196 h 107"/>
                <a:gd name="T40" fmla="*/ 28129643 w 89"/>
                <a:gd name="T41" fmla="*/ 73283936 h 107"/>
                <a:gd name="T42" fmla="*/ 19567777 w 89"/>
                <a:gd name="T43" fmla="*/ 83462509 h 107"/>
                <a:gd name="T44" fmla="*/ 8560762 w 89"/>
                <a:gd name="T45" fmla="*/ 90587207 h 107"/>
                <a:gd name="T46" fmla="*/ 0 w 89"/>
                <a:gd name="T47" fmla="*/ 98729863 h 107"/>
                <a:gd name="T48" fmla="*/ 0 w 89"/>
                <a:gd name="T49" fmla="*/ 107890477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107"/>
                <a:gd name="T77" fmla="*/ 89 w 89"/>
                <a:gd name="T78" fmla="*/ 107 h 10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107">
                  <a:moveTo>
                    <a:pt x="0" y="106"/>
                  </a:moveTo>
                  <a:lnTo>
                    <a:pt x="23" y="106"/>
                  </a:lnTo>
                  <a:lnTo>
                    <a:pt x="31" y="97"/>
                  </a:lnTo>
                  <a:lnTo>
                    <a:pt x="40" y="89"/>
                  </a:lnTo>
                  <a:lnTo>
                    <a:pt x="56" y="82"/>
                  </a:lnTo>
                  <a:lnTo>
                    <a:pt x="65" y="72"/>
                  </a:lnTo>
                  <a:lnTo>
                    <a:pt x="65" y="66"/>
                  </a:lnTo>
                  <a:lnTo>
                    <a:pt x="81" y="41"/>
                  </a:lnTo>
                  <a:lnTo>
                    <a:pt x="88" y="32"/>
                  </a:lnTo>
                  <a:lnTo>
                    <a:pt x="72" y="17"/>
                  </a:lnTo>
                  <a:lnTo>
                    <a:pt x="56" y="8"/>
                  </a:lnTo>
                  <a:lnTo>
                    <a:pt x="48" y="0"/>
                  </a:lnTo>
                  <a:lnTo>
                    <a:pt x="31" y="17"/>
                  </a:lnTo>
                  <a:lnTo>
                    <a:pt x="40" y="25"/>
                  </a:lnTo>
                  <a:lnTo>
                    <a:pt x="48" y="32"/>
                  </a:lnTo>
                  <a:lnTo>
                    <a:pt x="48" y="41"/>
                  </a:lnTo>
                  <a:lnTo>
                    <a:pt x="48" y="48"/>
                  </a:lnTo>
                  <a:lnTo>
                    <a:pt x="48" y="57"/>
                  </a:lnTo>
                  <a:lnTo>
                    <a:pt x="40" y="57"/>
                  </a:lnTo>
                  <a:lnTo>
                    <a:pt x="31" y="66"/>
                  </a:lnTo>
                  <a:lnTo>
                    <a:pt x="23" y="72"/>
                  </a:lnTo>
                  <a:lnTo>
                    <a:pt x="16" y="82"/>
                  </a:lnTo>
                  <a:lnTo>
                    <a:pt x="7" y="89"/>
                  </a:lnTo>
                  <a:lnTo>
                    <a:pt x="0" y="97"/>
                  </a:lnTo>
                  <a:lnTo>
                    <a:pt x="0"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49" name="Freeform 148"/>
            <p:cNvSpPr>
              <a:spLocks/>
            </p:cNvSpPr>
            <p:nvPr/>
          </p:nvSpPr>
          <p:spPr bwMode="gray">
            <a:xfrm>
              <a:off x="5297410" y="3681508"/>
              <a:ext cx="249984" cy="143122"/>
            </a:xfrm>
            <a:custGeom>
              <a:avLst/>
              <a:gdLst>
                <a:gd name="T0" fmla="*/ 0 w 132"/>
                <a:gd name="T1" fmla="*/ 16329310 h 66"/>
                <a:gd name="T2" fmla="*/ 9794201 w 132"/>
                <a:gd name="T3" fmla="*/ 9184986 h 66"/>
                <a:gd name="T4" fmla="*/ 39174592 w 132"/>
                <a:gd name="T5" fmla="*/ 32657610 h 66"/>
                <a:gd name="T6" fmla="*/ 50192511 w 132"/>
                <a:gd name="T7" fmla="*/ 51027582 h 66"/>
                <a:gd name="T8" fmla="*/ 118748588 w 132"/>
                <a:gd name="T9" fmla="*/ 9184986 h 66"/>
                <a:gd name="T10" fmla="*/ 160371747 w 132"/>
                <a:gd name="T11" fmla="*/ 0 h 66"/>
                <a:gd name="T12" fmla="*/ 160371747 w 132"/>
                <a:gd name="T13" fmla="*/ 9184986 h 66"/>
                <a:gd name="T14" fmla="*/ 149353828 w 132"/>
                <a:gd name="T15" fmla="*/ 16329310 h 66"/>
                <a:gd name="T16" fmla="*/ 149353828 w 132"/>
                <a:gd name="T17" fmla="*/ 25514296 h 66"/>
                <a:gd name="T18" fmla="*/ 110179218 w 132"/>
                <a:gd name="T19" fmla="*/ 32657610 h 66"/>
                <a:gd name="T20" fmla="*/ 69779798 w 132"/>
                <a:gd name="T21" fmla="*/ 58171906 h 66"/>
                <a:gd name="T22" fmla="*/ 50192511 w 132"/>
                <a:gd name="T23" fmla="*/ 58171906 h 66"/>
                <a:gd name="T24" fmla="*/ 30605215 w 132"/>
                <a:gd name="T25" fmla="*/ 66336575 h 66"/>
                <a:gd name="T26" fmla="*/ 9794201 w 132"/>
                <a:gd name="T27" fmla="*/ 66336575 h 66"/>
                <a:gd name="T28" fmla="*/ 0 w 132"/>
                <a:gd name="T29" fmla="*/ 16329310 h 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2"/>
                <a:gd name="T46" fmla="*/ 0 h 66"/>
                <a:gd name="T47" fmla="*/ 132 w 132"/>
                <a:gd name="T48" fmla="*/ 66 h 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2" h="66">
                  <a:moveTo>
                    <a:pt x="0" y="16"/>
                  </a:moveTo>
                  <a:lnTo>
                    <a:pt x="8" y="9"/>
                  </a:lnTo>
                  <a:lnTo>
                    <a:pt x="32" y="32"/>
                  </a:lnTo>
                  <a:lnTo>
                    <a:pt x="41" y="50"/>
                  </a:lnTo>
                  <a:lnTo>
                    <a:pt x="97" y="9"/>
                  </a:lnTo>
                  <a:lnTo>
                    <a:pt x="131" y="0"/>
                  </a:lnTo>
                  <a:lnTo>
                    <a:pt x="131" y="9"/>
                  </a:lnTo>
                  <a:lnTo>
                    <a:pt x="122" y="16"/>
                  </a:lnTo>
                  <a:lnTo>
                    <a:pt x="122" y="25"/>
                  </a:lnTo>
                  <a:lnTo>
                    <a:pt x="90" y="32"/>
                  </a:lnTo>
                  <a:lnTo>
                    <a:pt x="57" y="57"/>
                  </a:lnTo>
                  <a:lnTo>
                    <a:pt x="41" y="57"/>
                  </a:lnTo>
                  <a:lnTo>
                    <a:pt x="25" y="65"/>
                  </a:lnTo>
                  <a:lnTo>
                    <a:pt x="8" y="65"/>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0" name="Freeform 149"/>
            <p:cNvSpPr>
              <a:spLocks/>
            </p:cNvSpPr>
            <p:nvPr/>
          </p:nvSpPr>
          <p:spPr bwMode="gray">
            <a:xfrm>
              <a:off x="6202245" y="3293029"/>
              <a:ext cx="187489" cy="122679"/>
            </a:xfrm>
            <a:custGeom>
              <a:avLst/>
              <a:gdLst>
                <a:gd name="T0" fmla="*/ 7650651 w 97"/>
                <a:gd name="T1" fmla="*/ 0 h 57"/>
                <a:gd name="T2" fmla="*/ 0 w 97"/>
                <a:gd name="T3" fmla="*/ 23121688 h 57"/>
                <a:gd name="T4" fmla="*/ 19128325 w 97"/>
                <a:gd name="T5" fmla="*/ 31163794 h 57"/>
                <a:gd name="T6" fmla="*/ 110942913 w 97"/>
                <a:gd name="T7" fmla="*/ 56294756 h 57"/>
                <a:gd name="T8" fmla="*/ 122419451 w 97"/>
                <a:gd name="T9" fmla="*/ 56294756 h 57"/>
                <a:gd name="T10" fmla="*/ 122419451 w 97"/>
                <a:gd name="T11" fmla="*/ 47248014 h 57"/>
                <a:gd name="T12" fmla="*/ 122419451 w 97"/>
                <a:gd name="T13" fmla="*/ 31163794 h 57"/>
                <a:gd name="T14" fmla="*/ 91814597 w 97"/>
                <a:gd name="T15" fmla="*/ 31163794 h 57"/>
                <a:gd name="T16" fmla="*/ 70136424 w 97"/>
                <a:gd name="T17" fmla="*/ 23121688 h 57"/>
                <a:gd name="T18" fmla="*/ 59934806 w 97"/>
                <a:gd name="T19" fmla="*/ 15078576 h 57"/>
                <a:gd name="T20" fmla="*/ 51008108 w 97"/>
                <a:gd name="T21" fmla="*/ 15078576 h 57"/>
                <a:gd name="T22" fmla="*/ 30604863 w 97"/>
                <a:gd name="T23" fmla="*/ 0 h 57"/>
                <a:gd name="T24" fmla="*/ 7650651 w 97"/>
                <a:gd name="T25" fmla="*/ 0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
                <a:gd name="T40" fmla="*/ 0 h 57"/>
                <a:gd name="T41" fmla="*/ 97 w 97"/>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 h="57">
                  <a:moveTo>
                    <a:pt x="6" y="0"/>
                  </a:moveTo>
                  <a:lnTo>
                    <a:pt x="0" y="23"/>
                  </a:lnTo>
                  <a:lnTo>
                    <a:pt x="15" y="31"/>
                  </a:lnTo>
                  <a:lnTo>
                    <a:pt x="87" y="56"/>
                  </a:lnTo>
                  <a:lnTo>
                    <a:pt x="96" y="56"/>
                  </a:lnTo>
                  <a:lnTo>
                    <a:pt x="96" y="47"/>
                  </a:lnTo>
                  <a:lnTo>
                    <a:pt x="96" y="31"/>
                  </a:lnTo>
                  <a:lnTo>
                    <a:pt x="72" y="31"/>
                  </a:lnTo>
                  <a:lnTo>
                    <a:pt x="55" y="23"/>
                  </a:lnTo>
                  <a:lnTo>
                    <a:pt x="47" y="15"/>
                  </a:lnTo>
                  <a:lnTo>
                    <a:pt x="40" y="15"/>
                  </a:lnTo>
                  <a:lnTo>
                    <a:pt x="24" y="0"/>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1" name="Freeform 150"/>
            <p:cNvSpPr>
              <a:spLocks/>
            </p:cNvSpPr>
            <p:nvPr/>
          </p:nvSpPr>
          <p:spPr bwMode="gray">
            <a:xfrm>
              <a:off x="6387019" y="3415708"/>
              <a:ext cx="122276" cy="163569"/>
            </a:xfrm>
            <a:custGeom>
              <a:avLst/>
              <a:gdLst>
                <a:gd name="T0" fmla="*/ 75031240 w 67"/>
                <a:gd name="T1" fmla="*/ 70823206 h 73"/>
                <a:gd name="T2" fmla="*/ 63663149 w 67"/>
                <a:gd name="T3" fmla="*/ 44673031 h 73"/>
                <a:gd name="T4" fmla="*/ 63663149 w 67"/>
                <a:gd name="T5" fmla="*/ 34867243 h 73"/>
                <a:gd name="T6" fmla="*/ 55704858 w 67"/>
                <a:gd name="T7" fmla="*/ 44673031 h 73"/>
                <a:gd name="T8" fmla="*/ 46609972 w 67"/>
                <a:gd name="T9" fmla="*/ 44673031 h 73"/>
                <a:gd name="T10" fmla="*/ 46609972 w 67"/>
                <a:gd name="T11" fmla="*/ 34867243 h 73"/>
                <a:gd name="T12" fmla="*/ 63663149 w 67"/>
                <a:gd name="T13" fmla="*/ 17433099 h 73"/>
                <a:gd name="T14" fmla="*/ 27283599 w 67"/>
                <a:gd name="T15" fmla="*/ 17433099 h 73"/>
                <a:gd name="T16" fmla="*/ 27283599 w 67"/>
                <a:gd name="T17" fmla="*/ 0 h 73"/>
                <a:gd name="T18" fmla="*/ 18189779 w 67"/>
                <a:gd name="T19" fmla="*/ 0 h 73"/>
                <a:gd name="T20" fmla="*/ 10231484 w 67"/>
                <a:gd name="T21" fmla="*/ 0 h 73"/>
                <a:gd name="T22" fmla="*/ 10231484 w 67"/>
                <a:gd name="T23" fmla="*/ 7627306 h 73"/>
                <a:gd name="T24" fmla="*/ 0 w 67"/>
                <a:gd name="T25" fmla="*/ 26150167 h 73"/>
                <a:gd name="T26" fmla="*/ 10231484 w 67"/>
                <a:gd name="T27" fmla="*/ 26150167 h 73"/>
                <a:gd name="T28" fmla="*/ 18189779 w 67"/>
                <a:gd name="T29" fmla="*/ 70823206 h 73"/>
                <a:gd name="T30" fmla="*/ 38652747 w 67"/>
                <a:gd name="T31" fmla="*/ 70823206 h 73"/>
                <a:gd name="T32" fmla="*/ 55704858 w 67"/>
                <a:gd name="T33" fmla="*/ 53390098 h 73"/>
                <a:gd name="T34" fmla="*/ 63663149 w 67"/>
                <a:gd name="T35" fmla="*/ 78450509 h 73"/>
                <a:gd name="T36" fmla="*/ 75031240 w 67"/>
                <a:gd name="T37" fmla="*/ 7082320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7"/>
                <a:gd name="T58" fmla="*/ 0 h 73"/>
                <a:gd name="T59" fmla="*/ 67 w 67"/>
                <a:gd name="T60" fmla="*/ 73 h 7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7" h="73">
                  <a:moveTo>
                    <a:pt x="66" y="65"/>
                  </a:moveTo>
                  <a:lnTo>
                    <a:pt x="56" y="41"/>
                  </a:lnTo>
                  <a:lnTo>
                    <a:pt x="56" y="32"/>
                  </a:lnTo>
                  <a:lnTo>
                    <a:pt x="49" y="41"/>
                  </a:lnTo>
                  <a:lnTo>
                    <a:pt x="41" y="41"/>
                  </a:lnTo>
                  <a:lnTo>
                    <a:pt x="41" y="32"/>
                  </a:lnTo>
                  <a:lnTo>
                    <a:pt x="56" y="16"/>
                  </a:lnTo>
                  <a:lnTo>
                    <a:pt x="24" y="16"/>
                  </a:lnTo>
                  <a:lnTo>
                    <a:pt x="24" y="0"/>
                  </a:lnTo>
                  <a:lnTo>
                    <a:pt x="16" y="0"/>
                  </a:lnTo>
                  <a:lnTo>
                    <a:pt x="9" y="0"/>
                  </a:lnTo>
                  <a:lnTo>
                    <a:pt x="9" y="7"/>
                  </a:lnTo>
                  <a:lnTo>
                    <a:pt x="0" y="24"/>
                  </a:lnTo>
                  <a:lnTo>
                    <a:pt x="9" y="24"/>
                  </a:lnTo>
                  <a:lnTo>
                    <a:pt x="16" y="65"/>
                  </a:lnTo>
                  <a:lnTo>
                    <a:pt x="34" y="65"/>
                  </a:lnTo>
                  <a:lnTo>
                    <a:pt x="49" y="49"/>
                  </a:lnTo>
                  <a:lnTo>
                    <a:pt x="56" y="72"/>
                  </a:lnTo>
                  <a:lnTo>
                    <a:pt x="66" y="6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2" name="Freeform 151"/>
            <p:cNvSpPr>
              <a:spLocks/>
            </p:cNvSpPr>
            <p:nvPr/>
          </p:nvSpPr>
          <p:spPr bwMode="gray">
            <a:xfrm>
              <a:off x="6487556" y="3357775"/>
              <a:ext cx="217380" cy="562265"/>
            </a:xfrm>
            <a:custGeom>
              <a:avLst/>
              <a:gdLst>
                <a:gd name="T0" fmla="*/ 99488086 w 116"/>
                <a:gd name="T1" fmla="*/ 270120197 h 253"/>
                <a:gd name="T2" fmla="*/ 118666175 w 116"/>
                <a:gd name="T3" fmla="*/ 233675623 h 253"/>
                <a:gd name="T4" fmla="*/ 107877747 w 116"/>
                <a:gd name="T5" fmla="*/ 210092926 h 253"/>
                <a:gd name="T6" fmla="*/ 99488086 w 116"/>
                <a:gd name="T7" fmla="*/ 190798557 h 253"/>
                <a:gd name="T8" fmla="*/ 99488086 w 116"/>
                <a:gd name="T9" fmla="*/ 173648352 h 253"/>
                <a:gd name="T10" fmla="*/ 88699657 w 116"/>
                <a:gd name="T11" fmla="*/ 147922526 h 253"/>
                <a:gd name="T12" fmla="*/ 88699657 w 116"/>
                <a:gd name="T13" fmla="*/ 129700724 h 253"/>
                <a:gd name="T14" fmla="*/ 127056932 w 116"/>
                <a:gd name="T15" fmla="*/ 113622083 h 253"/>
                <a:gd name="T16" fmla="*/ 137844265 w 116"/>
                <a:gd name="T17" fmla="*/ 96471878 h 253"/>
                <a:gd name="T18" fmla="*/ 127056932 w 116"/>
                <a:gd name="T19" fmla="*/ 96471878 h 253"/>
                <a:gd name="T20" fmla="*/ 107877747 w 116"/>
                <a:gd name="T21" fmla="*/ 86824693 h 253"/>
                <a:gd name="T22" fmla="*/ 107877747 w 116"/>
                <a:gd name="T23" fmla="*/ 79320637 h 253"/>
                <a:gd name="T24" fmla="*/ 107877747 w 116"/>
                <a:gd name="T25" fmla="*/ 70746053 h 253"/>
                <a:gd name="T26" fmla="*/ 99488086 w 116"/>
                <a:gd name="T27" fmla="*/ 61098852 h 253"/>
                <a:gd name="T28" fmla="*/ 88699657 w 116"/>
                <a:gd name="T29" fmla="*/ 61098852 h 253"/>
                <a:gd name="T30" fmla="*/ 99488086 w 116"/>
                <a:gd name="T31" fmla="*/ 17150213 h 253"/>
                <a:gd name="T32" fmla="*/ 88699657 w 116"/>
                <a:gd name="T33" fmla="*/ 0 h 253"/>
                <a:gd name="T34" fmla="*/ 77912324 w 116"/>
                <a:gd name="T35" fmla="*/ 0 h 253"/>
                <a:gd name="T36" fmla="*/ 77912324 w 116"/>
                <a:gd name="T37" fmla="*/ 17150213 h 253"/>
                <a:gd name="T38" fmla="*/ 59931958 w 116"/>
                <a:gd name="T39" fmla="*/ 17150213 h 253"/>
                <a:gd name="T40" fmla="*/ 49144625 w 116"/>
                <a:gd name="T41" fmla="*/ 26797398 h 253"/>
                <a:gd name="T42" fmla="*/ 29966527 w 116"/>
                <a:gd name="T43" fmla="*/ 61098852 h 253"/>
                <a:gd name="T44" fmla="*/ 21575770 w 116"/>
                <a:gd name="T45" fmla="*/ 70746053 h 253"/>
                <a:gd name="T46" fmla="*/ 11986174 w 116"/>
                <a:gd name="T47" fmla="*/ 86824693 h 253"/>
                <a:gd name="T48" fmla="*/ 11986174 w 116"/>
                <a:gd name="T49" fmla="*/ 96471878 h 253"/>
                <a:gd name="T50" fmla="*/ 0 w 116"/>
                <a:gd name="T51" fmla="*/ 103974899 h 253"/>
                <a:gd name="T52" fmla="*/ 21575770 w 116"/>
                <a:gd name="T53" fmla="*/ 123269268 h 253"/>
                <a:gd name="T54" fmla="*/ 29966527 w 116"/>
                <a:gd name="T55" fmla="*/ 140419505 h 253"/>
                <a:gd name="T56" fmla="*/ 40753868 w 116"/>
                <a:gd name="T57" fmla="*/ 166145331 h 253"/>
                <a:gd name="T58" fmla="*/ 29966527 w 116"/>
                <a:gd name="T59" fmla="*/ 173648352 h 253"/>
                <a:gd name="T60" fmla="*/ 49144625 w 116"/>
                <a:gd name="T61" fmla="*/ 183295536 h 253"/>
                <a:gd name="T62" fmla="*/ 70720386 w 116"/>
                <a:gd name="T63" fmla="*/ 166145331 h 253"/>
                <a:gd name="T64" fmla="*/ 77912324 w 116"/>
                <a:gd name="T65" fmla="*/ 173648352 h 253"/>
                <a:gd name="T66" fmla="*/ 99488086 w 116"/>
                <a:gd name="T67" fmla="*/ 226171567 h 253"/>
                <a:gd name="T68" fmla="*/ 99488086 w 116"/>
                <a:gd name="T69" fmla="*/ 270120197 h 2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253"/>
                <a:gd name="T107" fmla="*/ 116 w 116"/>
                <a:gd name="T108" fmla="*/ 253 h 2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253">
                  <a:moveTo>
                    <a:pt x="83" y="252"/>
                  </a:moveTo>
                  <a:lnTo>
                    <a:pt x="99" y="218"/>
                  </a:lnTo>
                  <a:lnTo>
                    <a:pt x="90" y="196"/>
                  </a:lnTo>
                  <a:lnTo>
                    <a:pt x="83" y="178"/>
                  </a:lnTo>
                  <a:lnTo>
                    <a:pt x="83" y="162"/>
                  </a:lnTo>
                  <a:lnTo>
                    <a:pt x="74" y="138"/>
                  </a:lnTo>
                  <a:lnTo>
                    <a:pt x="74" y="121"/>
                  </a:lnTo>
                  <a:lnTo>
                    <a:pt x="106" y="106"/>
                  </a:lnTo>
                  <a:lnTo>
                    <a:pt x="115" y="90"/>
                  </a:lnTo>
                  <a:lnTo>
                    <a:pt x="106" y="90"/>
                  </a:lnTo>
                  <a:lnTo>
                    <a:pt x="90" y="81"/>
                  </a:lnTo>
                  <a:lnTo>
                    <a:pt x="90" y="74"/>
                  </a:lnTo>
                  <a:lnTo>
                    <a:pt x="90" y="66"/>
                  </a:lnTo>
                  <a:lnTo>
                    <a:pt x="83" y="57"/>
                  </a:lnTo>
                  <a:lnTo>
                    <a:pt x="74" y="57"/>
                  </a:lnTo>
                  <a:lnTo>
                    <a:pt x="83" y="16"/>
                  </a:lnTo>
                  <a:lnTo>
                    <a:pt x="74" y="0"/>
                  </a:lnTo>
                  <a:lnTo>
                    <a:pt x="65" y="0"/>
                  </a:lnTo>
                  <a:lnTo>
                    <a:pt x="65" y="16"/>
                  </a:lnTo>
                  <a:lnTo>
                    <a:pt x="50" y="16"/>
                  </a:lnTo>
                  <a:lnTo>
                    <a:pt x="41" y="25"/>
                  </a:lnTo>
                  <a:lnTo>
                    <a:pt x="25" y="57"/>
                  </a:lnTo>
                  <a:lnTo>
                    <a:pt x="18" y="66"/>
                  </a:lnTo>
                  <a:lnTo>
                    <a:pt x="10" y="81"/>
                  </a:lnTo>
                  <a:lnTo>
                    <a:pt x="10" y="90"/>
                  </a:lnTo>
                  <a:lnTo>
                    <a:pt x="0" y="97"/>
                  </a:lnTo>
                  <a:lnTo>
                    <a:pt x="18" y="115"/>
                  </a:lnTo>
                  <a:lnTo>
                    <a:pt x="25" y="131"/>
                  </a:lnTo>
                  <a:lnTo>
                    <a:pt x="34" y="155"/>
                  </a:lnTo>
                  <a:lnTo>
                    <a:pt x="25" y="162"/>
                  </a:lnTo>
                  <a:lnTo>
                    <a:pt x="41" y="171"/>
                  </a:lnTo>
                  <a:lnTo>
                    <a:pt x="59" y="155"/>
                  </a:lnTo>
                  <a:lnTo>
                    <a:pt x="65" y="162"/>
                  </a:lnTo>
                  <a:lnTo>
                    <a:pt x="83" y="211"/>
                  </a:lnTo>
                  <a:lnTo>
                    <a:pt x="83" y="25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3" name="Freeform 152"/>
            <p:cNvSpPr>
              <a:spLocks/>
            </p:cNvSpPr>
            <p:nvPr/>
          </p:nvSpPr>
          <p:spPr bwMode="gray">
            <a:xfrm>
              <a:off x="6626135" y="3592907"/>
              <a:ext cx="190207" cy="429367"/>
            </a:xfrm>
            <a:custGeom>
              <a:avLst/>
              <a:gdLst>
                <a:gd name="T0" fmla="*/ 41145737 w 98"/>
                <a:gd name="T1" fmla="*/ 0 h 196"/>
                <a:gd name="T2" fmla="*/ 0 w 98"/>
                <a:gd name="T3" fmla="*/ 15622360 h 196"/>
                <a:gd name="T4" fmla="*/ 0 w 98"/>
                <a:gd name="T5" fmla="*/ 33327632 h 196"/>
                <a:gd name="T6" fmla="*/ 11571742 w 98"/>
                <a:gd name="T7" fmla="*/ 58323614 h 196"/>
                <a:gd name="T8" fmla="*/ 11571742 w 98"/>
                <a:gd name="T9" fmla="*/ 74987952 h 196"/>
                <a:gd name="T10" fmla="*/ 20572869 w 98"/>
                <a:gd name="T11" fmla="*/ 93734167 h 196"/>
                <a:gd name="T12" fmla="*/ 32144606 w 98"/>
                <a:gd name="T13" fmla="*/ 116647228 h 196"/>
                <a:gd name="T14" fmla="*/ 11571742 w 98"/>
                <a:gd name="T15" fmla="*/ 152057797 h 196"/>
                <a:gd name="T16" fmla="*/ 11571742 w 98"/>
                <a:gd name="T17" fmla="*/ 159348502 h 196"/>
                <a:gd name="T18" fmla="*/ 11571742 w 98"/>
                <a:gd name="T19" fmla="*/ 168722119 h 196"/>
                <a:gd name="T20" fmla="*/ 41145737 w 98"/>
                <a:gd name="T21" fmla="*/ 193718093 h 196"/>
                <a:gd name="T22" fmla="*/ 41145737 w 98"/>
                <a:gd name="T23" fmla="*/ 184344475 h 196"/>
                <a:gd name="T24" fmla="*/ 52717475 w 98"/>
                <a:gd name="T25" fmla="*/ 193718093 h 196"/>
                <a:gd name="T26" fmla="*/ 64289212 w 98"/>
                <a:gd name="T27" fmla="*/ 203090690 h 196"/>
                <a:gd name="T28" fmla="*/ 72004460 w 98"/>
                <a:gd name="T29" fmla="*/ 193718093 h 196"/>
                <a:gd name="T30" fmla="*/ 64289212 w 98"/>
                <a:gd name="T31" fmla="*/ 184344475 h 196"/>
                <a:gd name="T32" fmla="*/ 41145737 w 98"/>
                <a:gd name="T33" fmla="*/ 184344475 h 196"/>
                <a:gd name="T34" fmla="*/ 32144606 w 98"/>
                <a:gd name="T35" fmla="*/ 152057797 h 196"/>
                <a:gd name="T36" fmla="*/ 20572869 w 98"/>
                <a:gd name="T37" fmla="*/ 152057797 h 196"/>
                <a:gd name="T38" fmla="*/ 20572869 w 98"/>
                <a:gd name="T39" fmla="*/ 142684179 h 196"/>
                <a:gd name="T40" fmla="*/ 32144606 w 98"/>
                <a:gd name="T41" fmla="*/ 116647228 h 196"/>
                <a:gd name="T42" fmla="*/ 32144606 w 98"/>
                <a:gd name="T43" fmla="*/ 101024872 h 196"/>
                <a:gd name="T44" fmla="*/ 52717475 w 98"/>
                <a:gd name="T45" fmla="*/ 101024872 h 196"/>
                <a:gd name="T46" fmla="*/ 52717475 w 98"/>
                <a:gd name="T47" fmla="*/ 109356523 h 196"/>
                <a:gd name="T48" fmla="*/ 64289212 w 98"/>
                <a:gd name="T49" fmla="*/ 109356523 h 196"/>
                <a:gd name="T50" fmla="*/ 83576215 w 98"/>
                <a:gd name="T51" fmla="*/ 127061791 h 196"/>
                <a:gd name="T52" fmla="*/ 83576215 w 98"/>
                <a:gd name="T53" fmla="*/ 116647228 h 196"/>
                <a:gd name="T54" fmla="*/ 72004460 w 98"/>
                <a:gd name="T55" fmla="*/ 101024872 h 196"/>
                <a:gd name="T56" fmla="*/ 83576215 w 98"/>
                <a:gd name="T57" fmla="*/ 83319603 h 196"/>
                <a:gd name="T58" fmla="*/ 124721934 w 98"/>
                <a:gd name="T59" fmla="*/ 83319603 h 196"/>
                <a:gd name="T60" fmla="*/ 124721934 w 98"/>
                <a:gd name="T61" fmla="*/ 67697247 h 196"/>
                <a:gd name="T62" fmla="*/ 115721946 w 98"/>
                <a:gd name="T63" fmla="*/ 58323614 h 196"/>
                <a:gd name="T64" fmla="*/ 104149074 w 98"/>
                <a:gd name="T65" fmla="*/ 41659291 h 196"/>
                <a:gd name="T66" fmla="*/ 96434961 w 98"/>
                <a:gd name="T67" fmla="*/ 26036928 h 196"/>
                <a:gd name="T68" fmla="*/ 72004460 w 98"/>
                <a:gd name="T69" fmla="*/ 33327632 h 196"/>
                <a:gd name="T70" fmla="*/ 52717475 w 98"/>
                <a:gd name="T71" fmla="*/ 41659291 h 196"/>
                <a:gd name="T72" fmla="*/ 52717475 w 98"/>
                <a:gd name="T73" fmla="*/ 15622360 h 196"/>
                <a:gd name="T74" fmla="*/ 41145737 w 98"/>
                <a:gd name="T75" fmla="*/ 9373622 h 196"/>
                <a:gd name="T76" fmla="*/ 41145737 w 98"/>
                <a:gd name="T77" fmla="*/ 0 h 1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8"/>
                <a:gd name="T118" fmla="*/ 0 h 196"/>
                <a:gd name="T119" fmla="*/ 98 w 98"/>
                <a:gd name="T120" fmla="*/ 196 h 19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8" h="196">
                  <a:moveTo>
                    <a:pt x="32" y="0"/>
                  </a:moveTo>
                  <a:lnTo>
                    <a:pt x="0" y="15"/>
                  </a:lnTo>
                  <a:lnTo>
                    <a:pt x="0" y="32"/>
                  </a:lnTo>
                  <a:lnTo>
                    <a:pt x="9" y="56"/>
                  </a:lnTo>
                  <a:lnTo>
                    <a:pt x="9" y="72"/>
                  </a:lnTo>
                  <a:lnTo>
                    <a:pt x="16" y="90"/>
                  </a:lnTo>
                  <a:lnTo>
                    <a:pt x="25" y="112"/>
                  </a:lnTo>
                  <a:lnTo>
                    <a:pt x="9" y="146"/>
                  </a:lnTo>
                  <a:lnTo>
                    <a:pt x="9" y="153"/>
                  </a:lnTo>
                  <a:lnTo>
                    <a:pt x="9" y="162"/>
                  </a:lnTo>
                  <a:lnTo>
                    <a:pt x="32" y="186"/>
                  </a:lnTo>
                  <a:lnTo>
                    <a:pt x="32" y="177"/>
                  </a:lnTo>
                  <a:lnTo>
                    <a:pt x="41" y="186"/>
                  </a:lnTo>
                  <a:lnTo>
                    <a:pt x="50" y="195"/>
                  </a:lnTo>
                  <a:lnTo>
                    <a:pt x="56" y="186"/>
                  </a:lnTo>
                  <a:lnTo>
                    <a:pt x="50" y="177"/>
                  </a:lnTo>
                  <a:lnTo>
                    <a:pt x="32" y="177"/>
                  </a:lnTo>
                  <a:lnTo>
                    <a:pt x="25" y="146"/>
                  </a:lnTo>
                  <a:lnTo>
                    <a:pt x="16" y="146"/>
                  </a:lnTo>
                  <a:lnTo>
                    <a:pt x="16" y="137"/>
                  </a:lnTo>
                  <a:lnTo>
                    <a:pt x="25" y="112"/>
                  </a:lnTo>
                  <a:lnTo>
                    <a:pt x="25" y="97"/>
                  </a:lnTo>
                  <a:lnTo>
                    <a:pt x="41" y="97"/>
                  </a:lnTo>
                  <a:lnTo>
                    <a:pt x="41" y="105"/>
                  </a:lnTo>
                  <a:lnTo>
                    <a:pt x="50" y="105"/>
                  </a:lnTo>
                  <a:lnTo>
                    <a:pt x="65" y="122"/>
                  </a:lnTo>
                  <a:lnTo>
                    <a:pt x="65" y="112"/>
                  </a:lnTo>
                  <a:lnTo>
                    <a:pt x="56" y="97"/>
                  </a:lnTo>
                  <a:lnTo>
                    <a:pt x="65" y="80"/>
                  </a:lnTo>
                  <a:lnTo>
                    <a:pt x="97" y="80"/>
                  </a:lnTo>
                  <a:lnTo>
                    <a:pt x="97" y="65"/>
                  </a:lnTo>
                  <a:lnTo>
                    <a:pt x="90" y="56"/>
                  </a:lnTo>
                  <a:lnTo>
                    <a:pt x="81" y="40"/>
                  </a:lnTo>
                  <a:lnTo>
                    <a:pt x="75" y="25"/>
                  </a:lnTo>
                  <a:lnTo>
                    <a:pt x="56" y="32"/>
                  </a:lnTo>
                  <a:lnTo>
                    <a:pt x="41" y="40"/>
                  </a:lnTo>
                  <a:lnTo>
                    <a:pt x="41" y="15"/>
                  </a:lnTo>
                  <a:lnTo>
                    <a:pt x="32" y="9"/>
                  </a:lnTo>
                  <a:lnTo>
                    <a:pt x="32"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4" name="Freeform 153"/>
            <p:cNvSpPr>
              <a:spLocks/>
            </p:cNvSpPr>
            <p:nvPr/>
          </p:nvSpPr>
          <p:spPr bwMode="gray">
            <a:xfrm>
              <a:off x="6691346" y="3538384"/>
              <a:ext cx="168468" cy="258982"/>
            </a:xfrm>
            <a:custGeom>
              <a:avLst/>
              <a:gdLst>
                <a:gd name="T0" fmla="*/ 105285545 w 91"/>
                <a:gd name="T1" fmla="*/ 113586777 h 116"/>
                <a:gd name="T2" fmla="*/ 105285545 w 91"/>
                <a:gd name="T3" fmla="*/ 97360397 h 116"/>
                <a:gd name="T4" fmla="*/ 86568578 w 91"/>
                <a:gd name="T5" fmla="*/ 80051286 h 116"/>
                <a:gd name="T6" fmla="*/ 86568578 w 91"/>
                <a:gd name="T7" fmla="*/ 70316082 h 116"/>
                <a:gd name="T8" fmla="*/ 50303828 w 91"/>
                <a:gd name="T9" fmla="*/ 43270711 h 116"/>
                <a:gd name="T10" fmla="*/ 67850512 w 91"/>
                <a:gd name="T11" fmla="*/ 36780575 h 116"/>
                <a:gd name="T12" fmla="*/ 57322285 w 91"/>
                <a:gd name="T13" fmla="*/ 27044323 h 116"/>
                <a:gd name="T14" fmla="*/ 38605317 w 91"/>
                <a:gd name="T15" fmla="*/ 17308078 h 116"/>
                <a:gd name="T16" fmla="*/ 28076001 w 91"/>
                <a:gd name="T17" fmla="*/ 0 h 116"/>
                <a:gd name="T18" fmla="*/ 21057543 w 91"/>
                <a:gd name="T19" fmla="*/ 0 h 116"/>
                <a:gd name="T20" fmla="*/ 21057543 w 91"/>
                <a:gd name="T21" fmla="*/ 17308078 h 116"/>
                <a:gd name="T22" fmla="*/ 10528231 w 91"/>
                <a:gd name="T23" fmla="*/ 17308078 h 116"/>
                <a:gd name="T24" fmla="*/ 10528231 w 91"/>
                <a:gd name="T25" fmla="*/ 9736248 h 116"/>
                <a:gd name="T26" fmla="*/ 0 w 91"/>
                <a:gd name="T27" fmla="*/ 27044323 h 116"/>
                <a:gd name="T28" fmla="*/ 0 w 91"/>
                <a:gd name="T29" fmla="*/ 36780575 h 116"/>
                <a:gd name="T30" fmla="*/ 10528231 w 91"/>
                <a:gd name="T31" fmla="*/ 43270711 h 116"/>
                <a:gd name="T32" fmla="*/ 10528231 w 91"/>
                <a:gd name="T33" fmla="*/ 70316082 h 116"/>
                <a:gd name="T34" fmla="*/ 28076001 w 91"/>
                <a:gd name="T35" fmla="*/ 61661511 h 116"/>
                <a:gd name="T36" fmla="*/ 50303828 w 91"/>
                <a:gd name="T37" fmla="*/ 54088645 h 116"/>
                <a:gd name="T38" fmla="*/ 57322285 w 91"/>
                <a:gd name="T39" fmla="*/ 70316082 h 116"/>
                <a:gd name="T40" fmla="*/ 67850512 w 91"/>
                <a:gd name="T41" fmla="*/ 87624152 h 116"/>
                <a:gd name="T42" fmla="*/ 76040351 w 91"/>
                <a:gd name="T43" fmla="*/ 97360397 h 116"/>
                <a:gd name="T44" fmla="*/ 76040351 w 91"/>
                <a:gd name="T45" fmla="*/ 113586777 h 116"/>
                <a:gd name="T46" fmla="*/ 86568578 w 91"/>
                <a:gd name="T47" fmla="*/ 124404711 h 116"/>
                <a:gd name="T48" fmla="*/ 86568578 w 91"/>
                <a:gd name="T49" fmla="*/ 113586777 h 116"/>
                <a:gd name="T50" fmla="*/ 105285545 w 91"/>
                <a:gd name="T51" fmla="*/ 113586777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1"/>
                <a:gd name="T79" fmla="*/ 0 h 116"/>
                <a:gd name="T80" fmla="*/ 91 w 91"/>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1" h="116">
                  <a:moveTo>
                    <a:pt x="90" y="105"/>
                  </a:moveTo>
                  <a:lnTo>
                    <a:pt x="90" y="90"/>
                  </a:lnTo>
                  <a:lnTo>
                    <a:pt x="74" y="74"/>
                  </a:lnTo>
                  <a:lnTo>
                    <a:pt x="74" y="65"/>
                  </a:lnTo>
                  <a:lnTo>
                    <a:pt x="43" y="40"/>
                  </a:lnTo>
                  <a:lnTo>
                    <a:pt x="58" y="34"/>
                  </a:lnTo>
                  <a:lnTo>
                    <a:pt x="49" y="25"/>
                  </a:lnTo>
                  <a:lnTo>
                    <a:pt x="33" y="16"/>
                  </a:lnTo>
                  <a:lnTo>
                    <a:pt x="24" y="0"/>
                  </a:lnTo>
                  <a:lnTo>
                    <a:pt x="18" y="0"/>
                  </a:lnTo>
                  <a:lnTo>
                    <a:pt x="18" y="16"/>
                  </a:lnTo>
                  <a:lnTo>
                    <a:pt x="9" y="16"/>
                  </a:lnTo>
                  <a:lnTo>
                    <a:pt x="9" y="9"/>
                  </a:lnTo>
                  <a:lnTo>
                    <a:pt x="0" y="25"/>
                  </a:lnTo>
                  <a:lnTo>
                    <a:pt x="0" y="34"/>
                  </a:lnTo>
                  <a:lnTo>
                    <a:pt x="9" y="40"/>
                  </a:lnTo>
                  <a:lnTo>
                    <a:pt x="9" y="65"/>
                  </a:lnTo>
                  <a:lnTo>
                    <a:pt x="24" y="57"/>
                  </a:lnTo>
                  <a:lnTo>
                    <a:pt x="43" y="50"/>
                  </a:lnTo>
                  <a:lnTo>
                    <a:pt x="49" y="65"/>
                  </a:lnTo>
                  <a:lnTo>
                    <a:pt x="58" y="81"/>
                  </a:lnTo>
                  <a:lnTo>
                    <a:pt x="65" y="90"/>
                  </a:lnTo>
                  <a:lnTo>
                    <a:pt x="65" y="105"/>
                  </a:lnTo>
                  <a:lnTo>
                    <a:pt x="74" y="115"/>
                  </a:lnTo>
                  <a:lnTo>
                    <a:pt x="74" y="105"/>
                  </a:lnTo>
                  <a:lnTo>
                    <a:pt x="90" y="10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5" name="Freeform 154"/>
            <p:cNvSpPr>
              <a:spLocks/>
            </p:cNvSpPr>
            <p:nvPr/>
          </p:nvSpPr>
          <p:spPr bwMode="gray">
            <a:xfrm>
              <a:off x="6729388" y="3524755"/>
              <a:ext cx="179336" cy="408920"/>
            </a:xfrm>
            <a:custGeom>
              <a:avLst/>
              <a:gdLst>
                <a:gd name="T0" fmla="*/ 0 w 92"/>
                <a:gd name="T1" fmla="*/ 7342443 h 186"/>
                <a:gd name="T2" fmla="*/ 0 w 92"/>
                <a:gd name="T3" fmla="*/ 0 h 186"/>
                <a:gd name="T4" fmla="*/ 11673302 w 92"/>
                <a:gd name="T5" fmla="*/ 7342443 h 186"/>
                <a:gd name="T6" fmla="*/ 53176729 w 92"/>
                <a:gd name="T7" fmla="*/ 0 h 186"/>
                <a:gd name="T8" fmla="*/ 76523343 w 92"/>
                <a:gd name="T9" fmla="*/ 0 h 186"/>
                <a:gd name="T10" fmla="*/ 76523343 w 92"/>
                <a:gd name="T11" fmla="*/ 16783462 h 186"/>
                <a:gd name="T12" fmla="*/ 95978459 w 92"/>
                <a:gd name="T13" fmla="*/ 16783462 h 186"/>
                <a:gd name="T14" fmla="*/ 76523343 w 92"/>
                <a:gd name="T15" fmla="*/ 24125903 h 186"/>
                <a:gd name="T16" fmla="*/ 64850027 w 92"/>
                <a:gd name="T17" fmla="*/ 43007937 h 186"/>
                <a:gd name="T18" fmla="*/ 53176729 w 92"/>
                <a:gd name="T19" fmla="*/ 49301605 h 186"/>
                <a:gd name="T20" fmla="*/ 106353458 w 92"/>
                <a:gd name="T21" fmla="*/ 109092996 h 186"/>
                <a:gd name="T22" fmla="*/ 118026756 w 92"/>
                <a:gd name="T23" fmla="*/ 127975022 h 186"/>
                <a:gd name="T24" fmla="*/ 106353458 w 92"/>
                <a:gd name="T25" fmla="*/ 161541963 h 186"/>
                <a:gd name="T26" fmla="*/ 85602321 w 92"/>
                <a:gd name="T27" fmla="*/ 169933178 h 186"/>
                <a:gd name="T28" fmla="*/ 76523343 w 92"/>
                <a:gd name="T29" fmla="*/ 169933178 h 186"/>
                <a:gd name="T30" fmla="*/ 64850027 w 92"/>
                <a:gd name="T31" fmla="*/ 186716632 h 186"/>
                <a:gd name="T32" fmla="*/ 44097751 w 92"/>
                <a:gd name="T33" fmla="*/ 194060097 h 186"/>
                <a:gd name="T34" fmla="*/ 44097751 w 92"/>
                <a:gd name="T35" fmla="*/ 177276643 h 186"/>
                <a:gd name="T36" fmla="*/ 32424444 w 92"/>
                <a:gd name="T37" fmla="*/ 169933178 h 186"/>
                <a:gd name="T38" fmla="*/ 53176729 w 92"/>
                <a:gd name="T39" fmla="*/ 161541963 h 186"/>
                <a:gd name="T40" fmla="*/ 64850027 w 92"/>
                <a:gd name="T41" fmla="*/ 151052176 h 186"/>
                <a:gd name="T42" fmla="*/ 85602321 w 92"/>
                <a:gd name="T43" fmla="*/ 143709735 h 186"/>
                <a:gd name="T44" fmla="*/ 85602321 w 92"/>
                <a:gd name="T45" fmla="*/ 117485235 h 186"/>
                <a:gd name="T46" fmla="*/ 85602321 w 92"/>
                <a:gd name="T47" fmla="*/ 101750555 h 186"/>
                <a:gd name="T48" fmla="*/ 64850027 w 92"/>
                <a:gd name="T49" fmla="*/ 84967101 h 186"/>
                <a:gd name="T50" fmla="*/ 64850027 w 92"/>
                <a:gd name="T51" fmla="*/ 75526088 h 186"/>
                <a:gd name="T52" fmla="*/ 24642625 w 92"/>
                <a:gd name="T53" fmla="*/ 49301605 h 186"/>
                <a:gd name="T54" fmla="*/ 44097751 w 92"/>
                <a:gd name="T55" fmla="*/ 43007937 h 186"/>
                <a:gd name="T56" fmla="*/ 32424444 w 92"/>
                <a:gd name="T57" fmla="*/ 33566924 h 186"/>
                <a:gd name="T58" fmla="*/ 11673302 w 92"/>
                <a:gd name="T59" fmla="*/ 24125903 h 186"/>
                <a:gd name="T60" fmla="*/ 0 w 92"/>
                <a:gd name="T61" fmla="*/ 7342443 h 18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2"/>
                <a:gd name="T94" fmla="*/ 0 h 186"/>
                <a:gd name="T95" fmla="*/ 92 w 92"/>
                <a:gd name="T96" fmla="*/ 186 h 18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2" h="186">
                  <a:moveTo>
                    <a:pt x="0" y="7"/>
                  </a:moveTo>
                  <a:lnTo>
                    <a:pt x="0" y="0"/>
                  </a:lnTo>
                  <a:lnTo>
                    <a:pt x="9" y="7"/>
                  </a:lnTo>
                  <a:lnTo>
                    <a:pt x="41" y="0"/>
                  </a:lnTo>
                  <a:lnTo>
                    <a:pt x="59" y="0"/>
                  </a:lnTo>
                  <a:lnTo>
                    <a:pt x="59" y="16"/>
                  </a:lnTo>
                  <a:lnTo>
                    <a:pt x="74" y="16"/>
                  </a:lnTo>
                  <a:lnTo>
                    <a:pt x="59" y="23"/>
                  </a:lnTo>
                  <a:lnTo>
                    <a:pt x="50" y="41"/>
                  </a:lnTo>
                  <a:lnTo>
                    <a:pt x="41" y="47"/>
                  </a:lnTo>
                  <a:lnTo>
                    <a:pt x="82" y="104"/>
                  </a:lnTo>
                  <a:lnTo>
                    <a:pt x="91" y="122"/>
                  </a:lnTo>
                  <a:lnTo>
                    <a:pt x="82" y="154"/>
                  </a:lnTo>
                  <a:lnTo>
                    <a:pt x="66" y="162"/>
                  </a:lnTo>
                  <a:lnTo>
                    <a:pt x="59" y="162"/>
                  </a:lnTo>
                  <a:lnTo>
                    <a:pt x="50" y="178"/>
                  </a:lnTo>
                  <a:lnTo>
                    <a:pt x="34" y="185"/>
                  </a:lnTo>
                  <a:lnTo>
                    <a:pt x="34" y="169"/>
                  </a:lnTo>
                  <a:lnTo>
                    <a:pt x="25" y="162"/>
                  </a:lnTo>
                  <a:lnTo>
                    <a:pt x="41" y="154"/>
                  </a:lnTo>
                  <a:lnTo>
                    <a:pt x="50" y="144"/>
                  </a:lnTo>
                  <a:lnTo>
                    <a:pt x="66" y="137"/>
                  </a:lnTo>
                  <a:lnTo>
                    <a:pt x="66" y="112"/>
                  </a:lnTo>
                  <a:lnTo>
                    <a:pt x="66" y="97"/>
                  </a:lnTo>
                  <a:lnTo>
                    <a:pt x="50" y="81"/>
                  </a:lnTo>
                  <a:lnTo>
                    <a:pt x="50" y="72"/>
                  </a:lnTo>
                  <a:lnTo>
                    <a:pt x="19" y="47"/>
                  </a:lnTo>
                  <a:lnTo>
                    <a:pt x="34" y="41"/>
                  </a:lnTo>
                  <a:lnTo>
                    <a:pt x="25" y="32"/>
                  </a:lnTo>
                  <a:lnTo>
                    <a:pt x="9" y="23"/>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6" name="Freeform 155"/>
            <p:cNvSpPr>
              <a:spLocks/>
            </p:cNvSpPr>
            <p:nvPr/>
          </p:nvSpPr>
          <p:spPr bwMode="gray">
            <a:xfrm>
              <a:off x="6729388" y="3770108"/>
              <a:ext cx="130426" cy="112452"/>
            </a:xfrm>
            <a:custGeom>
              <a:avLst/>
              <a:gdLst>
                <a:gd name="T0" fmla="*/ 32337227 w 67"/>
                <a:gd name="T1" fmla="*/ 52756791 h 51"/>
                <a:gd name="T2" fmla="*/ 53032919 w 67"/>
                <a:gd name="T3" fmla="*/ 44315296 h 51"/>
                <a:gd name="T4" fmla="*/ 64674454 w 67"/>
                <a:gd name="T5" fmla="*/ 33763941 h 51"/>
                <a:gd name="T6" fmla="*/ 85370155 w 67"/>
                <a:gd name="T7" fmla="*/ 26378395 h 51"/>
                <a:gd name="T8" fmla="*/ 85370155 w 67"/>
                <a:gd name="T9" fmla="*/ 0 h 51"/>
                <a:gd name="T10" fmla="*/ 64674454 w 67"/>
                <a:gd name="T11" fmla="*/ 0 h 51"/>
                <a:gd name="T12" fmla="*/ 64674454 w 67"/>
                <a:gd name="T13" fmla="*/ 10551359 h 51"/>
                <a:gd name="T14" fmla="*/ 53032919 w 67"/>
                <a:gd name="T15" fmla="*/ 0 h 51"/>
                <a:gd name="T16" fmla="*/ 11641539 w 67"/>
                <a:gd name="T17" fmla="*/ 0 h 51"/>
                <a:gd name="T18" fmla="*/ 0 w 67"/>
                <a:gd name="T19" fmla="*/ 17936901 h 51"/>
                <a:gd name="T20" fmla="*/ 11641539 w 67"/>
                <a:gd name="T21" fmla="*/ 33763941 h 51"/>
                <a:gd name="T22" fmla="*/ 11641539 w 67"/>
                <a:gd name="T23" fmla="*/ 44315296 h 51"/>
                <a:gd name="T24" fmla="*/ 11641539 w 67"/>
                <a:gd name="T25" fmla="*/ 52756791 h 51"/>
                <a:gd name="T26" fmla="*/ 32337227 w 67"/>
                <a:gd name="T27" fmla="*/ 5275679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51"/>
                <a:gd name="T44" fmla="*/ 67 w 67"/>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51">
                  <a:moveTo>
                    <a:pt x="25" y="50"/>
                  </a:moveTo>
                  <a:lnTo>
                    <a:pt x="41" y="42"/>
                  </a:lnTo>
                  <a:lnTo>
                    <a:pt x="50" y="32"/>
                  </a:lnTo>
                  <a:lnTo>
                    <a:pt x="66" y="25"/>
                  </a:lnTo>
                  <a:lnTo>
                    <a:pt x="66" y="0"/>
                  </a:lnTo>
                  <a:lnTo>
                    <a:pt x="50" y="0"/>
                  </a:lnTo>
                  <a:lnTo>
                    <a:pt x="50" y="10"/>
                  </a:lnTo>
                  <a:lnTo>
                    <a:pt x="41" y="0"/>
                  </a:lnTo>
                  <a:lnTo>
                    <a:pt x="9" y="0"/>
                  </a:lnTo>
                  <a:lnTo>
                    <a:pt x="0" y="17"/>
                  </a:lnTo>
                  <a:lnTo>
                    <a:pt x="9" y="32"/>
                  </a:lnTo>
                  <a:lnTo>
                    <a:pt x="9" y="42"/>
                  </a:lnTo>
                  <a:lnTo>
                    <a:pt x="9" y="50"/>
                  </a:lnTo>
                  <a:lnTo>
                    <a:pt x="25" y="5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7" name="Freeform 156"/>
            <p:cNvSpPr>
              <a:spLocks/>
            </p:cNvSpPr>
            <p:nvPr/>
          </p:nvSpPr>
          <p:spPr bwMode="gray">
            <a:xfrm>
              <a:off x="6691346" y="3981383"/>
              <a:ext cx="89667" cy="166975"/>
            </a:xfrm>
            <a:custGeom>
              <a:avLst/>
              <a:gdLst>
                <a:gd name="T0" fmla="*/ 26346470 w 50"/>
                <a:gd name="T1" fmla="*/ 9680852 h 75"/>
                <a:gd name="T2" fmla="*/ 19759331 w 50"/>
                <a:gd name="T3" fmla="*/ 19362740 h 75"/>
                <a:gd name="T4" fmla="*/ 9880189 w 50"/>
                <a:gd name="T5" fmla="*/ 9680852 h 75"/>
                <a:gd name="T6" fmla="*/ 0 w 50"/>
                <a:gd name="T7" fmla="*/ 0 h 75"/>
                <a:gd name="T8" fmla="*/ 0 w 50"/>
                <a:gd name="T9" fmla="*/ 9680852 h 75"/>
                <a:gd name="T10" fmla="*/ 0 w 50"/>
                <a:gd name="T11" fmla="*/ 36573374 h 75"/>
                <a:gd name="T12" fmla="*/ 19759331 w 50"/>
                <a:gd name="T13" fmla="*/ 53785038 h 75"/>
                <a:gd name="T14" fmla="*/ 47203832 w 50"/>
                <a:gd name="T15" fmla="*/ 79602030 h 75"/>
                <a:gd name="T16" fmla="*/ 53789924 w 50"/>
                <a:gd name="T17" fmla="*/ 79602030 h 75"/>
                <a:gd name="T18" fmla="*/ 47203832 w 50"/>
                <a:gd name="T19" fmla="*/ 53785038 h 75"/>
                <a:gd name="T20" fmla="*/ 47203832 w 50"/>
                <a:gd name="T21" fmla="*/ 26892519 h 75"/>
                <a:gd name="T22" fmla="*/ 26346470 w 50"/>
                <a:gd name="T23" fmla="*/ 9680852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
                <a:gd name="T37" fmla="*/ 0 h 75"/>
                <a:gd name="T38" fmla="*/ 50 w 50"/>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 h="75">
                  <a:moveTo>
                    <a:pt x="24" y="9"/>
                  </a:moveTo>
                  <a:lnTo>
                    <a:pt x="18" y="18"/>
                  </a:lnTo>
                  <a:lnTo>
                    <a:pt x="9" y="9"/>
                  </a:lnTo>
                  <a:lnTo>
                    <a:pt x="0" y="0"/>
                  </a:lnTo>
                  <a:lnTo>
                    <a:pt x="0" y="9"/>
                  </a:lnTo>
                  <a:lnTo>
                    <a:pt x="0" y="34"/>
                  </a:lnTo>
                  <a:lnTo>
                    <a:pt x="18" y="50"/>
                  </a:lnTo>
                  <a:lnTo>
                    <a:pt x="43" y="74"/>
                  </a:lnTo>
                  <a:lnTo>
                    <a:pt x="49" y="74"/>
                  </a:lnTo>
                  <a:lnTo>
                    <a:pt x="43" y="50"/>
                  </a:lnTo>
                  <a:lnTo>
                    <a:pt x="43" y="25"/>
                  </a:lnTo>
                  <a:lnTo>
                    <a:pt x="24"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8" name="Freeform 157"/>
            <p:cNvSpPr>
              <a:spLocks/>
            </p:cNvSpPr>
            <p:nvPr/>
          </p:nvSpPr>
          <p:spPr bwMode="gray">
            <a:xfrm>
              <a:off x="6906011" y="3981383"/>
              <a:ext cx="249984" cy="166975"/>
            </a:xfrm>
            <a:custGeom>
              <a:avLst/>
              <a:gdLst>
                <a:gd name="T0" fmla="*/ 88250985 w 131"/>
                <a:gd name="T1" fmla="*/ 26892519 h 75"/>
                <a:gd name="T2" fmla="*/ 99437741 w 131"/>
                <a:gd name="T3" fmla="*/ 26892519 h 75"/>
                <a:gd name="T4" fmla="*/ 88250985 w 131"/>
                <a:gd name="T5" fmla="*/ 36573374 h 75"/>
                <a:gd name="T6" fmla="*/ 80793519 w 131"/>
                <a:gd name="T7" fmla="*/ 36573374 h 75"/>
                <a:gd name="T8" fmla="*/ 69606746 w 131"/>
                <a:gd name="T9" fmla="*/ 36573374 h 75"/>
                <a:gd name="T10" fmla="*/ 49718313 w 131"/>
                <a:gd name="T11" fmla="*/ 53785038 h 75"/>
                <a:gd name="T12" fmla="*/ 31074083 w 131"/>
                <a:gd name="T13" fmla="*/ 53785038 h 75"/>
                <a:gd name="T14" fmla="*/ 31074083 w 131"/>
                <a:gd name="T15" fmla="*/ 69920145 h 75"/>
                <a:gd name="T16" fmla="*/ 0 w 131"/>
                <a:gd name="T17" fmla="*/ 69920145 h 75"/>
                <a:gd name="T18" fmla="*/ 18644230 w 131"/>
                <a:gd name="T19" fmla="*/ 79602030 h 75"/>
                <a:gd name="T20" fmla="*/ 38531557 w 131"/>
                <a:gd name="T21" fmla="*/ 79602030 h 75"/>
                <a:gd name="T22" fmla="*/ 49718313 w 131"/>
                <a:gd name="T23" fmla="*/ 69920145 h 75"/>
                <a:gd name="T24" fmla="*/ 69606746 w 131"/>
                <a:gd name="T25" fmla="*/ 79602030 h 75"/>
                <a:gd name="T26" fmla="*/ 80793519 w 131"/>
                <a:gd name="T27" fmla="*/ 69920145 h 75"/>
                <a:gd name="T28" fmla="*/ 110624497 w 131"/>
                <a:gd name="T29" fmla="*/ 36573374 h 75"/>
                <a:gd name="T30" fmla="*/ 139212377 w 131"/>
                <a:gd name="T31" fmla="*/ 36573374 h 75"/>
                <a:gd name="T32" fmla="*/ 149156071 w 131"/>
                <a:gd name="T33" fmla="*/ 36573374 h 75"/>
                <a:gd name="T34" fmla="*/ 139212377 w 131"/>
                <a:gd name="T35" fmla="*/ 26892519 h 75"/>
                <a:gd name="T36" fmla="*/ 161585924 w 131"/>
                <a:gd name="T37" fmla="*/ 26892519 h 75"/>
                <a:gd name="T38" fmla="*/ 130511815 w 131"/>
                <a:gd name="T39" fmla="*/ 19362740 h 75"/>
                <a:gd name="T40" fmla="*/ 130511815 w 131"/>
                <a:gd name="T41" fmla="*/ 9680852 h 75"/>
                <a:gd name="T42" fmla="*/ 119325059 w 131"/>
                <a:gd name="T43" fmla="*/ 0 h 75"/>
                <a:gd name="T44" fmla="*/ 99437741 w 131"/>
                <a:gd name="T45" fmla="*/ 19362740 h 75"/>
                <a:gd name="T46" fmla="*/ 88250985 w 131"/>
                <a:gd name="T47" fmla="*/ 26892519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75"/>
                <a:gd name="T74" fmla="*/ 131 w 131"/>
                <a:gd name="T75" fmla="*/ 75 h 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75">
                  <a:moveTo>
                    <a:pt x="71" y="25"/>
                  </a:moveTo>
                  <a:lnTo>
                    <a:pt x="80" y="25"/>
                  </a:lnTo>
                  <a:lnTo>
                    <a:pt x="71" y="34"/>
                  </a:lnTo>
                  <a:lnTo>
                    <a:pt x="65" y="34"/>
                  </a:lnTo>
                  <a:lnTo>
                    <a:pt x="56" y="34"/>
                  </a:lnTo>
                  <a:lnTo>
                    <a:pt x="40" y="50"/>
                  </a:lnTo>
                  <a:lnTo>
                    <a:pt x="25" y="50"/>
                  </a:lnTo>
                  <a:lnTo>
                    <a:pt x="25" y="65"/>
                  </a:lnTo>
                  <a:lnTo>
                    <a:pt x="0" y="65"/>
                  </a:lnTo>
                  <a:lnTo>
                    <a:pt x="15" y="74"/>
                  </a:lnTo>
                  <a:lnTo>
                    <a:pt x="31" y="74"/>
                  </a:lnTo>
                  <a:lnTo>
                    <a:pt x="40" y="65"/>
                  </a:lnTo>
                  <a:lnTo>
                    <a:pt x="56" y="74"/>
                  </a:lnTo>
                  <a:lnTo>
                    <a:pt x="65" y="65"/>
                  </a:lnTo>
                  <a:lnTo>
                    <a:pt x="89" y="34"/>
                  </a:lnTo>
                  <a:lnTo>
                    <a:pt x="112" y="34"/>
                  </a:lnTo>
                  <a:lnTo>
                    <a:pt x="120" y="34"/>
                  </a:lnTo>
                  <a:lnTo>
                    <a:pt x="112" y="25"/>
                  </a:lnTo>
                  <a:lnTo>
                    <a:pt x="130" y="25"/>
                  </a:lnTo>
                  <a:lnTo>
                    <a:pt x="105" y="18"/>
                  </a:lnTo>
                  <a:lnTo>
                    <a:pt x="105" y="9"/>
                  </a:lnTo>
                  <a:lnTo>
                    <a:pt x="96" y="0"/>
                  </a:lnTo>
                  <a:lnTo>
                    <a:pt x="80" y="18"/>
                  </a:lnTo>
                  <a:lnTo>
                    <a:pt x="71"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59" name="Freeform 158"/>
            <p:cNvSpPr>
              <a:spLocks/>
            </p:cNvSpPr>
            <p:nvPr/>
          </p:nvSpPr>
          <p:spPr bwMode="gray">
            <a:xfrm>
              <a:off x="7011981" y="4035906"/>
              <a:ext cx="46195" cy="40890"/>
            </a:xfrm>
            <a:custGeom>
              <a:avLst/>
              <a:gdLst>
                <a:gd name="T0" fmla="*/ 0 w 25"/>
                <a:gd name="T1" fmla="*/ 20091026 h 17"/>
                <a:gd name="T2" fmla="*/ 10487149 w 25"/>
                <a:gd name="T3" fmla="*/ 20091026 h 17"/>
                <a:gd name="T4" fmla="*/ 17478939 w 25"/>
                <a:gd name="T5" fmla="*/ 20091026 h 17"/>
                <a:gd name="T6" fmla="*/ 27967168 w 25"/>
                <a:gd name="T7" fmla="*/ 0 h 17"/>
                <a:gd name="T8" fmla="*/ 17478939 w 25"/>
                <a:gd name="T9" fmla="*/ 0 h 17"/>
                <a:gd name="T10" fmla="*/ 0 w 25"/>
                <a:gd name="T11" fmla="*/ 20091026 h 17"/>
                <a:gd name="T12" fmla="*/ 0 60000 65536"/>
                <a:gd name="T13" fmla="*/ 0 60000 65536"/>
                <a:gd name="T14" fmla="*/ 0 60000 65536"/>
                <a:gd name="T15" fmla="*/ 0 60000 65536"/>
                <a:gd name="T16" fmla="*/ 0 60000 65536"/>
                <a:gd name="T17" fmla="*/ 0 60000 65536"/>
                <a:gd name="T18" fmla="*/ 0 w 25"/>
                <a:gd name="T19" fmla="*/ 0 h 17"/>
                <a:gd name="T20" fmla="*/ 25 w 25"/>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5" h="17">
                  <a:moveTo>
                    <a:pt x="0" y="16"/>
                  </a:moveTo>
                  <a:lnTo>
                    <a:pt x="9" y="16"/>
                  </a:lnTo>
                  <a:lnTo>
                    <a:pt x="15" y="16"/>
                  </a:lnTo>
                  <a:lnTo>
                    <a:pt x="24" y="0"/>
                  </a:lnTo>
                  <a:lnTo>
                    <a:pt x="15"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0" name="Freeform 159"/>
            <p:cNvSpPr>
              <a:spLocks/>
            </p:cNvSpPr>
            <p:nvPr/>
          </p:nvSpPr>
          <p:spPr bwMode="gray">
            <a:xfrm>
              <a:off x="6889703" y="4056353"/>
              <a:ext cx="244549" cy="235126"/>
            </a:xfrm>
            <a:custGeom>
              <a:avLst/>
              <a:gdLst>
                <a:gd name="T0" fmla="*/ 10870589 w 130"/>
                <a:gd name="T1" fmla="*/ 33102907 h 106"/>
                <a:gd name="T2" fmla="*/ 28989332 w 130"/>
                <a:gd name="T3" fmla="*/ 42714267 h 106"/>
                <a:gd name="T4" fmla="*/ 48315923 w 130"/>
                <a:gd name="T5" fmla="*/ 42714267 h 106"/>
                <a:gd name="T6" fmla="*/ 59186508 w 130"/>
                <a:gd name="T7" fmla="*/ 33102907 h 106"/>
                <a:gd name="T8" fmla="*/ 78513107 w 130"/>
                <a:gd name="T9" fmla="*/ 42714267 h 106"/>
                <a:gd name="T10" fmla="*/ 89383691 w 130"/>
                <a:gd name="T11" fmla="*/ 33102907 h 106"/>
                <a:gd name="T12" fmla="*/ 118373015 w 130"/>
                <a:gd name="T13" fmla="*/ 0 h 106"/>
                <a:gd name="T14" fmla="*/ 146154531 w 130"/>
                <a:gd name="T15" fmla="*/ 0 h 106"/>
                <a:gd name="T16" fmla="*/ 137698499 w 130"/>
                <a:gd name="T17" fmla="*/ 17085708 h 106"/>
                <a:gd name="T18" fmla="*/ 146154531 w 130"/>
                <a:gd name="T19" fmla="*/ 26696027 h 106"/>
                <a:gd name="T20" fmla="*/ 137698499 w 130"/>
                <a:gd name="T21" fmla="*/ 33102907 h 106"/>
                <a:gd name="T22" fmla="*/ 155817272 w 130"/>
                <a:gd name="T23" fmla="*/ 42714267 h 106"/>
                <a:gd name="T24" fmla="*/ 146154531 w 130"/>
                <a:gd name="T25" fmla="*/ 51257117 h 106"/>
                <a:gd name="T26" fmla="*/ 126827914 w 130"/>
                <a:gd name="T27" fmla="*/ 69410302 h 106"/>
                <a:gd name="T28" fmla="*/ 118373015 w 130"/>
                <a:gd name="T29" fmla="*/ 86496003 h 106"/>
                <a:gd name="T30" fmla="*/ 126827914 w 130"/>
                <a:gd name="T31" fmla="*/ 86496003 h 106"/>
                <a:gd name="T32" fmla="*/ 118373015 w 130"/>
                <a:gd name="T33" fmla="*/ 103581703 h 106"/>
                <a:gd name="T34" fmla="*/ 96630748 w 130"/>
                <a:gd name="T35" fmla="*/ 112124553 h 106"/>
                <a:gd name="T36" fmla="*/ 89383691 w 130"/>
                <a:gd name="T37" fmla="*/ 103581703 h 106"/>
                <a:gd name="T38" fmla="*/ 68849249 w 130"/>
                <a:gd name="T39" fmla="*/ 103581703 h 106"/>
                <a:gd name="T40" fmla="*/ 48315923 w 130"/>
                <a:gd name="T41" fmla="*/ 103581703 h 106"/>
                <a:gd name="T42" fmla="*/ 48315923 w 130"/>
                <a:gd name="T43" fmla="*/ 93970351 h 106"/>
                <a:gd name="T44" fmla="*/ 28989332 w 130"/>
                <a:gd name="T45" fmla="*/ 93970351 h 106"/>
                <a:gd name="T46" fmla="*/ 20534434 w 130"/>
                <a:gd name="T47" fmla="*/ 76885684 h 106"/>
                <a:gd name="T48" fmla="*/ 10870589 w 130"/>
                <a:gd name="T49" fmla="*/ 59799967 h 106"/>
                <a:gd name="T50" fmla="*/ 0 w 130"/>
                <a:gd name="T51" fmla="*/ 42714267 h 106"/>
                <a:gd name="T52" fmla="*/ 10870589 w 130"/>
                <a:gd name="T53" fmla="*/ 33102907 h 10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106"/>
                <a:gd name="T83" fmla="*/ 130 w 130"/>
                <a:gd name="T84" fmla="*/ 106 h 10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106">
                  <a:moveTo>
                    <a:pt x="9" y="31"/>
                  </a:moveTo>
                  <a:lnTo>
                    <a:pt x="24" y="40"/>
                  </a:lnTo>
                  <a:lnTo>
                    <a:pt x="40" y="40"/>
                  </a:lnTo>
                  <a:lnTo>
                    <a:pt x="49" y="31"/>
                  </a:lnTo>
                  <a:lnTo>
                    <a:pt x="65" y="40"/>
                  </a:lnTo>
                  <a:lnTo>
                    <a:pt x="74" y="31"/>
                  </a:lnTo>
                  <a:lnTo>
                    <a:pt x="98" y="0"/>
                  </a:lnTo>
                  <a:lnTo>
                    <a:pt x="121" y="0"/>
                  </a:lnTo>
                  <a:lnTo>
                    <a:pt x="114" y="16"/>
                  </a:lnTo>
                  <a:lnTo>
                    <a:pt x="121" y="25"/>
                  </a:lnTo>
                  <a:lnTo>
                    <a:pt x="114" y="31"/>
                  </a:lnTo>
                  <a:lnTo>
                    <a:pt x="129" y="40"/>
                  </a:lnTo>
                  <a:lnTo>
                    <a:pt x="121" y="48"/>
                  </a:lnTo>
                  <a:lnTo>
                    <a:pt x="105" y="65"/>
                  </a:lnTo>
                  <a:lnTo>
                    <a:pt x="98" y="81"/>
                  </a:lnTo>
                  <a:lnTo>
                    <a:pt x="105" y="81"/>
                  </a:lnTo>
                  <a:lnTo>
                    <a:pt x="98" y="97"/>
                  </a:lnTo>
                  <a:lnTo>
                    <a:pt x="80" y="105"/>
                  </a:lnTo>
                  <a:lnTo>
                    <a:pt x="74" y="97"/>
                  </a:lnTo>
                  <a:lnTo>
                    <a:pt x="57" y="97"/>
                  </a:lnTo>
                  <a:lnTo>
                    <a:pt x="40" y="97"/>
                  </a:lnTo>
                  <a:lnTo>
                    <a:pt x="40" y="88"/>
                  </a:lnTo>
                  <a:lnTo>
                    <a:pt x="24" y="88"/>
                  </a:lnTo>
                  <a:lnTo>
                    <a:pt x="17" y="72"/>
                  </a:lnTo>
                  <a:lnTo>
                    <a:pt x="9" y="56"/>
                  </a:lnTo>
                  <a:lnTo>
                    <a:pt x="0" y="40"/>
                  </a:lnTo>
                  <a:lnTo>
                    <a:pt x="9" y="3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1" name="Freeform 160"/>
            <p:cNvSpPr>
              <a:spLocks/>
            </p:cNvSpPr>
            <p:nvPr/>
          </p:nvSpPr>
          <p:spPr bwMode="gray">
            <a:xfrm>
              <a:off x="7422283" y="4182433"/>
              <a:ext cx="247269" cy="245350"/>
            </a:xfrm>
            <a:custGeom>
              <a:avLst/>
              <a:gdLst>
                <a:gd name="T0" fmla="*/ 158093245 w 131"/>
                <a:gd name="T1" fmla="*/ 32740374 h 113"/>
                <a:gd name="T2" fmla="*/ 158093245 w 131"/>
                <a:gd name="T3" fmla="*/ 66504407 h 113"/>
                <a:gd name="T4" fmla="*/ 158093245 w 131"/>
                <a:gd name="T5" fmla="*/ 114591314 h 113"/>
                <a:gd name="T6" fmla="*/ 136203216 w 131"/>
                <a:gd name="T7" fmla="*/ 99244773 h 113"/>
                <a:gd name="T8" fmla="*/ 107017293 w 131"/>
                <a:gd name="T9" fmla="*/ 108452495 h 113"/>
                <a:gd name="T10" fmla="*/ 117962290 w 131"/>
                <a:gd name="T11" fmla="*/ 91059681 h 113"/>
                <a:gd name="T12" fmla="*/ 107017293 w 131"/>
                <a:gd name="T13" fmla="*/ 73665856 h 113"/>
                <a:gd name="T14" fmla="*/ 37699329 w 131"/>
                <a:gd name="T15" fmla="*/ 41949116 h 113"/>
                <a:gd name="T16" fmla="*/ 30402288 w 131"/>
                <a:gd name="T17" fmla="*/ 50134208 h 113"/>
                <a:gd name="T18" fmla="*/ 30402288 w 131"/>
                <a:gd name="T19" fmla="*/ 41949116 h 113"/>
                <a:gd name="T20" fmla="*/ 19457291 w 131"/>
                <a:gd name="T21" fmla="*/ 32740374 h 113"/>
                <a:gd name="T22" fmla="*/ 37699329 w 131"/>
                <a:gd name="T23" fmla="*/ 32740374 h 113"/>
                <a:gd name="T24" fmla="*/ 48644326 w 131"/>
                <a:gd name="T25" fmla="*/ 25578925 h 113"/>
                <a:gd name="T26" fmla="*/ 19457291 w 131"/>
                <a:gd name="T27" fmla="*/ 25578925 h 113"/>
                <a:gd name="T28" fmla="*/ 7297034 w 131"/>
                <a:gd name="T29" fmla="*/ 16370187 h 113"/>
                <a:gd name="T30" fmla="*/ 0 w 131"/>
                <a:gd name="T31" fmla="*/ 16370187 h 113"/>
                <a:gd name="T32" fmla="*/ 19457291 w 131"/>
                <a:gd name="T33" fmla="*/ 0 h 113"/>
                <a:gd name="T34" fmla="*/ 30402288 w 131"/>
                <a:gd name="T35" fmla="*/ 0 h 113"/>
                <a:gd name="T36" fmla="*/ 48644326 w 131"/>
                <a:gd name="T37" fmla="*/ 9208738 h 113"/>
                <a:gd name="T38" fmla="*/ 48644326 w 131"/>
                <a:gd name="T39" fmla="*/ 25578925 h 113"/>
                <a:gd name="T40" fmla="*/ 68101608 w 131"/>
                <a:gd name="T41" fmla="*/ 41949116 h 113"/>
                <a:gd name="T42" fmla="*/ 87560010 w 131"/>
                <a:gd name="T43" fmla="*/ 25578925 h 113"/>
                <a:gd name="T44" fmla="*/ 107017293 w 131"/>
                <a:gd name="T45" fmla="*/ 16370187 h 113"/>
                <a:gd name="T46" fmla="*/ 158093245 w 131"/>
                <a:gd name="T47" fmla="*/ 32740374 h 1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1"/>
                <a:gd name="T73" fmla="*/ 0 h 113"/>
                <a:gd name="T74" fmla="*/ 131 w 131"/>
                <a:gd name="T75" fmla="*/ 113 h 1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1" h="113">
                  <a:moveTo>
                    <a:pt x="130" y="32"/>
                  </a:moveTo>
                  <a:lnTo>
                    <a:pt x="130" y="65"/>
                  </a:lnTo>
                  <a:lnTo>
                    <a:pt x="130" y="112"/>
                  </a:lnTo>
                  <a:lnTo>
                    <a:pt x="112" y="97"/>
                  </a:lnTo>
                  <a:lnTo>
                    <a:pt x="88" y="106"/>
                  </a:lnTo>
                  <a:lnTo>
                    <a:pt x="97" y="89"/>
                  </a:lnTo>
                  <a:lnTo>
                    <a:pt x="88" y="72"/>
                  </a:lnTo>
                  <a:lnTo>
                    <a:pt x="31" y="41"/>
                  </a:lnTo>
                  <a:lnTo>
                    <a:pt x="25" y="49"/>
                  </a:lnTo>
                  <a:lnTo>
                    <a:pt x="25" y="41"/>
                  </a:lnTo>
                  <a:lnTo>
                    <a:pt x="16" y="32"/>
                  </a:lnTo>
                  <a:lnTo>
                    <a:pt x="31" y="32"/>
                  </a:lnTo>
                  <a:lnTo>
                    <a:pt x="40" y="25"/>
                  </a:lnTo>
                  <a:lnTo>
                    <a:pt x="16" y="25"/>
                  </a:lnTo>
                  <a:lnTo>
                    <a:pt x="6" y="16"/>
                  </a:lnTo>
                  <a:lnTo>
                    <a:pt x="0" y="16"/>
                  </a:lnTo>
                  <a:lnTo>
                    <a:pt x="16" y="0"/>
                  </a:lnTo>
                  <a:lnTo>
                    <a:pt x="25" y="0"/>
                  </a:lnTo>
                  <a:lnTo>
                    <a:pt x="40" y="9"/>
                  </a:lnTo>
                  <a:lnTo>
                    <a:pt x="40" y="25"/>
                  </a:lnTo>
                  <a:lnTo>
                    <a:pt x="56" y="41"/>
                  </a:lnTo>
                  <a:lnTo>
                    <a:pt x="72" y="25"/>
                  </a:lnTo>
                  <a:lnTo>
                    <a:pt x="88" y="16"/>
                  </a:lnTo>
                  <a:lnTo>
                    <a:pt x="13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2" name="Freeform 161"/>
            <p:cNvSpPr>
              <a:spLocks/>
            </p:cNvSpPr>
            <p:nvPr/>
          </p:nvSpPr>
          <p:spPr bwMode="gray">
            <a:xfrm>
              <a:off x="7669550" y="4250589"/>
              <a:ext cx="230966" cy="235131"/>
            </a:xfrm>
            <a:custGeom>
              <a:avLst/>
              <a:gdLst>
                <a:gd name="T0" fmla="*/ 0 w 123"/>
                <a:gd name="T1" fmla="*/ 85429314 h 106"/>
                <a:gd name="T2" fmla="*/ 0 w 123"/>
                <a:gd name="T3" fmla="*/ 35239207 h 106"/>
                <a:gd name="T4" fmla="*/ 0 w 123"/>
                <a:gd name="T5" fmla="*/ 0 h 106"/>
                <a:gd name="T6" fmla="*/ 38513002 w 123"/>
                <a:gd name="T7" fmla="*/ 9610411 h 106"/>
                <a:gd name="T8" fmla="*/ 68600654 w 123"/>
                <a:gd name="T9" fmla="*/ 26696271 h 106"/>
                <a:gd name="T10" fmla="*/ 68600654 w 123"/>
                <a:gd name="T11" fmla="*/ 35239207 h 106"/>
                <a:gd name="T12" fmla="*/ 105909097 w 123"/>
                <a:gd name="T13" fmla="*/ 52325064 h 106"/>
                <a:gd name="T14" fmla="*/ 86653702 w 123"/>
                <a:gd name="T15" fmla="*/ 60869025 h 106"/>
                <a:gd name="T16" fmla="*/ 97484862 w 123"/>
                <a:gd name="T17" fmla="*/ 60869025 h 106"/>
                <a:gd name="T18" fmla="*/ 105909097 w 123"/>
                <a:gd name="T19" fmla="*/ 69411969 h 106"/>
                <a:gd name="T20" fmla="*/ 116741354 w 123"/>
                <a:gd name="T21" fmla="*/ 85429314 h 106"/>
                <a:gd name="T22" fmla="*/ 125165590 w 123"/>
                <a:gd name="T23" fmla="*/ 85429314 h 106"/>
                <a:gd name="T24" fmla="*/ 125165590 w 123"/>
                <a:gd name="T25" fmla="*/ 96108232 h 106"/>
                <a:gd name="T26" fmla="*/ 146829041 w 123"/>
                <a:gd name="T27" fmla="*/ 105718639 h 106"/>
                <a:gd name="T28" fmla="*/ 146829041 w 123"/>
                <a:gd name="T29" fmla="*/ 112126610 h 106"/>
                <a:gd name="T30" fmla="*/ 97484862 w 123"/>
                <a:gd name="T31" fmla="*/ 105718639 h 106"/>
                <a:gd name="T32" fmla="*/ 75821445 w 123"/>
                <a:gd name="T33" fmla="*/ 69411969 h 106"/>
                <a:gd name="T34" fmla="*/ 56564935 w 123"/>
                <a:gd name="T35" fmla="*/ 69411969 h 106"/>
                <a:gd name="T36" fmla="*/ 48140700 w 123"/>
                <a:gd name="T37" fmla="*/ 69411969 h 106"/>
                <a:gd name="T38" fmla="*/ 27680737 w 123"/>
                <a:gd name="T39" fmla="*/ 79022376 h 106"/>
                <a:gd name="T40" fmla="*/ 38513002 w 123"/>
                <a:gd name="T41" fmla="*/ 85429314 h 106"/>
                <a:gd name="T42" fmla="*/ 18053039 w 123"/>
                <a:gd name="T43" fmla="*/ 85429314 h 106"/>
                <a:gd name="T44" fmla="*/ 0 w 123"/>
                <a:gd name="T45" fmla="*/ 8542931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06"/>
                <a:gd name="T71" fmla="*/ 123 w 123"/>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06">
                  <a:moveTo>
                    <a:pt x="0" y="80"/>
                  </a:moveTo>
                  <a:lnTo>
                    <a:pt x="0" y="33"/>
                  </a:lnTo>
                  <a:lnTo>
                    <a:pt x="0" y="0"/>
                  </a:lnTo>
                  <a:lnTo>
                    <a:pt x="32" y="9"/>
                  </a:lnTo>
                  <a:lnTo>
                    <a:pt x="57" y="25"/>
                  </a:lnTo>
                  <a:lnTo>
                    <a:pt x="57" y="33"/>
                  </a:lnTo>
                  <a:lnTo>
                    <a:pt x="88" y="49"/>
                  </a:lnTo>
                  <a:lnTo>
                    <a:pt x="72" y="57"/>
                  </a:lnTo>
                  <a:lnTo>
                    <a:pt x="81" y="57"/>
                  </a:lnTo>
                  <a:lnTo>
                    <a:pt x="88" y="65"/>
                  </a:lnTo>
                  <a:lnTo>
                    <a:pt x="97" y="80"/>
                  </a:lnTo>
                  <a:lnTo>
                    <a:pt x="104" y="80"/>
                  </a:lnTo>
                  <a:lnTo>
                    <a:pt x="104" y="90"/>
                  </a:lnTo>
                  <a:lnTo>
                    <a:pt x="122" y="99"/>
                  </a:lnTo>
                  <a:lnTo>
                    <a:pt x="122" y="105"/>
                  </a:lnTo>
                  <a:lnTo>
                    <a:pt x="81" y="99"/>
                  </a:lnTo>
                  <a:lnTo>
                    <a:pt x="63" y="65"/>
                  </a:lnTo>
                  <a:lnTo>
                    <a:pt x="47" y="65"/>
                  </a:lnTo>
                  <a:lnTo>
                    <a:pt x="40" y="65"/>
                  </a:lnTo>
                  <a:lnTo>
                    <a:pt x="23" y="74"/>
                  </a:lnTo>
                  <a:lnTo>
                    <a:pt x="32" y="80"/>
                  </a:lnTo>
                  <a:lnTo>
                    <a:pt x="15" y="80"/>
                  </a:lnTo>
                  <a:lnTo>
                    <a:pt x="0" y="8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3" name="Freeform 162"/>
            <p:cNvSpPr>
              <a:spLocks/>
            </p:cNvSpPr>
            <p:nvPr/>
          </p:nvSpPr>
          <p:spPr bwMode="gray">
            <a:xfrm>
              <a:off x="7313593" y="3013602"/>
              <a:ext cx="84236" cy="139714"/>
            </a:xfrm>
            <a:custGeom>
              <a:avLst/>
              <a:gdLst>
                <a:gd name="T0" fmla="*/ 0 w 44"/>
                <a:gd name="T1" fmla="*/ 15560720 h 66"/>
                <a:gd name="T2" fmla="*/ 31274859 w 44"/>
                <a:gd name="T3" fmla="*/ 0 h 66"/>
                <a:gd name="T4" fmla="*/ 42533456 w 44"/>
                <a:gd name="T5" fmla="*/ 15560720 h 66"/>
                <a:gd name="T6" fmla="*/ 53793163 w 44"/>
                <a:gd name="T7" fmla="*/ 38901314 h 66"/>
                <a:gd name="T8" fmla="*/ 42533456 w 44"/>
                <a:gd name="T9" fmla="*/ 54461044 h 66"/>
                <a:gd name="T10" fmla="*/ 0 w 44"/>
                <a:gd name="T11" fmla="*/ 63214256 h 66"/>
                <a:gd name="T12" fmla="*/ 0 w 44"/>
                <a:gd name="T13" fmla="*/ 54461044 h 66"/>
                <a:gd name="T14" fmla="*/ 0 w 44"/>
                <a:gd name="T15" fmla="*/ 46681179 h 66"/>
                <a:gd name="T16" fmla="*/ 0 w 44"/>
                <a:gd name="T17" fmla="*/ 23340590 h 66"/>
                <a:gd name="T18" fmla="*/ 0 w 44"/>
                <a:gd name="T19" fmla="*/ 1556072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6"/>
                <a:gd name="T32" fmla="*/ 44 w 44"/>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6">
                  <a:moveTo>
                    <a:pt x="0" y="16"/>
                  </a:moveTo>
                  <a:lnTo>
                    <a:pt x="25" y="0"/>
                  </a:lnTo>
                  <a:lnTo>
                    <a:pt x="34" y="16"/>
                  </a:lnTo>
                  <a:lnTo>
                    <a:pt x="43" y="40"/>
                  </a:lnTo>
                  <a:lnTo>
                    <a:pt x="34" y="56"/>
                  </a:lnTo>
                  <a:lnTo>
                    <a:pt x="0" y="65"/>
                  </a:lnTo>
                  <a:lnTo>
                    <a:pt x="0" y="56"/>
                  </a:lnTo>
                  <a:lnTo>
                    <a:pt x="0" y="48"/>
                  </a:lnTo>
                  <a:lnTo>
                    <a:pt x="0" y="24"/>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4" name="Freeform 163"/>
            <p:cNvSpPr>
              <a:spLocks/>
            </p:cNvSpPr>
            <p:nvPr/>
          </p:nvSpPr>
          <p:spPr bwMode="gray">
            <a:xfrm>
              <a:off x="7272834" y="2860256"/>
              <a:ext cx="152162" cy="184012"/>
            </a:xfrm>
            <a:custGeom>
              <a:avLst/>
              <a:gdLst>
                <a:gd name="T0" fmla="*/ 95205394 w 82"/>
                <a:gd name="T1" fmla="*/ 0 h 83"/>
                <a:gd name="T2" fmla="*/ 84627382 w 82"/>
                <a:gd name="T3" fmla="*/ 0 h 83"/>
                <a:gd name="T4" fmla="*/ 65820685 w 82"/>
                <a:gd name="T5" fmla="*/ 9600168 h 83"/>
                <a:gd name="T6" fmla="*/ 55242673 w 82"/>
                <a:gd name="T7" fmla="*/ 9600168 h 83"/>
                <a:gd name="T8" fmla="*/ 47015090 w 82"/>
                <a:gd name="T9" fmla="*/ 18134454 h 83"/>
                <a:gd name="T10" fmla="*/ 37612292 w 82"/>
                <a:gd name="T11" fmla="*/ 18134454 h 83"/>
                <a:gd name="T12" fmla="*/ 0 w 82"/>
                <a:gd name="T13" fmla="*/ 43736275 h 83"/>
                <a:gd name="T14" fmla="*/ 0 w 82"/>
                <a:gd name="T15" fmla="*/ 53337472 h 83"/>
                <a:gd name="T16" fmla="*/ 8227586 w 82"/>
                <a:gd name="T17" fmla="*/ 53337472 h 83"/>
                <a:gd name="T18" fmla="*/ 0 w 82"/>
                <a:gd name="T19" fmla="*/ 78939301 h 83"/>
                <a:gd name="T20" fmla="*/ 8227586 w 82"/>
                <a:gd name="T21" fmla="*/ 87472551 h 83"/>
                <a:gd name="T22" fmla="*/ 18805604 w 82"/>
                <a:gd name="T23" fmla="*/ 87472551 h 83"/>
                <a:gd name="T24" fmla="*/ 25857973 w 82"/>
                <a:gd name="T25" fmla="*/ 87472551 h 83"/>
                <a:gd name="T26" fmla="*/ 55242673 w 82"/>
                <a:gd name="T27" fmla="*/ 70405019 h 83"/>
                <a:gd name="T28" fmla="*/ 37612292 w 82"/>
                <a:gd name="T29" fmla="*/ 60803807 h 83"/>
                <a:gd name="T30" fmla="*/ 37612292 w 82"/>
                <a:gd name="T31" fmla="*/ 53337472 h 83"/>
                <a:gd name="T32" fmla="*/ 76399798 w 82"/>
                <a:gd name="T33" fmla="*/ 36268908 h 83"/>
                <a:gd name="T34" fmla="*/ 76399798 w 82"/>
                <a:gd name="T35" fmla="*/ 18134454 h 83"/>
                <a:gd name="T36" fmla="*/ 95205394 w 82"/>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3"/>
                <a:gd name="T59" fmla="*/ 82 w 82"/>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3">
                  <a:moveTo>
                    <a:pt x="81" y="0"/>
                  </a:moveTo>
                  <a:lnTo>
                    <a:pt x="72" y="0"/>
                  </a:lnTo>
                  <a:lnTo>
                    <a:pt x="56" y="9"/>
                  </a:lnTo>
                  <a:lnTo>
                    <a:pt x="47" y="9"/>
                  </a:lnTo>
                  <a:lnTo>
                    <a:pt x="40" y="17"/>
                  </a:lnTo>
                  <a:lnTo>
                    <a:pt x="32" y="17"/>
                  </a:lnTo>
                  <a:lnTo>
                    <a:pt x="0" y="41"/>
                  </a:lnTo>
                  <a:lnTo>
                    <a:pt x="0" y="50"/>
                  </a:lnTo>
                  <a:lnTo>
                    <a:pt x="7" y="50"/>
                  </a:lnTo>
                  <a:lnTo>
                    <a:pt x="0" y="74"/>
                  </a:lnTo>
                  <a:lnTo>
                    <a:pt x="7" y="82"/>
                  </a:lnTo>
                  <a:lnTo>
                    <a:pt x="16" y="82"/>
                  </a:lnTo>
                  <a:lnTo>
                    <a:pt x="22" y="82"/>
                  </a:lnTo>
                  <a:lnTo>
                    <a:pt x="47" y="66"/>
                  </a:lnTo>
                  <a:lnTo>
                    <a:pt x="32" y="57"/>
                  </a:lnTo>
                  <a:lnTo>
                    <a:pt x="32" y="50"/>
                  </a:lnTo>
                  <a:lnTo>
                    <a:pt x="65" y="34"/>
                  </a:lnTo>
                  <a:lnTo>
                    <a:pt x="65" y="17"/>
                  </a:lnTo>
                  <a:lnTo>
                    <a:pt x="81"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5" name="Freeform 164"/>
            <p:cNvSpPr>
              <a:spLocks/>
            </p:cNvSpPr>
            <p:nvPr/>
          </p:nvSpPr>
          <p:spPr bwMode="gray">
            <a:xfrm>
              <a:off x="6965787" y="975812"/>
              <a:ext cx="32609" cy="51114"/>
            </a:xfrm>
            <a:custGeom>
              <a:avLst/>
              <a:gdLst>
                <a:gd name="T0" fmla="*/ 19041534 w 18"/>
                <a:gd name="T1" fmla="*/ 21773694 h 25"/>
                <a:gd name="T2" fmla="*/ 19041534 w 18"/>
                <a:gd name="T3" fmla="*/ 7257897 h 25"/>
                <a:gd name="T4" fmla="*/ 0 w 18"/>
                <a:gd name="T5" fmla="*/ 0 h 25"/>
                <a:gd name="T6" fmla="*/ 0 w 18"/>
                <a:gd name="T7" fmla="*/ 7257897 h 25"/>
                <a:gd name="T8" fmla="*/ 19041534 w 18"/>
                <a:gd name="T9" fmla="*/ 21773694 h 25"/>
                <a:gd name="T10" fmla="*/ 0 60000 65536"/>
                <a:gd name="T11" fmla="*/ 0 60000 65536"/>
                <a:gd name="T12" fmla="*/ 0 60000 65536"/>
                <a:gd name="T13" fmla="*/ 0 60000 65536"/>
                <a:gd name="T14" fmla="*/ 0 60000 65536"/>
                <a:gd name="T15" fmla="*/ 0 w 18"/>
                <a:gd name="T16" fmla="*/ 0 h 25"/>
                <a:gd name="T17" fmla="*/ 18 w 18"/>
                <a:gd name="T18" fmla="*/ 25 h 25"/>
              </a:gdLst>
              <a:ahLst/>
              <a:cxnLst>
                <a:cxn ang="T10">
                  <a:pos x="T0" y="T1"/>
                </a:cxn>
                <a:cxn ang="T11">
                  <a:pos x="T2" y="T3"/>
                </a:cxn>
                <a:cxn ang="T12">
                  <a:pos x="T4" y="T5"/>
                </a:cxn>
                <a:cxn ang="T13">
                  <a:pos x="T6" y="T7"/>
                </a:cxn>
                <a:cxn ang="T14">
                  <a:pos x="T8" y="T9"/>
                </a:cxn>
              </a:cxnLst>
              <a:rect l="T15" t="T16" r="T17" b="T18"/>
              <a:pathLst>
                <a:path w="18" h="25">
                  <a:moveTo>
                    <a:pt x="17" y="24"/>
                  </a:moveTo>
                  <a:lnTo>
                    <a:pt x="17" y="8"/>
                  </a:lnTo>
                  <a:lnTo>
                    <a:pt x="0" y="0"/>
                  </a:lnTo>
                  <a:lnTo>
                    <a:pt x="0" y="8"/>
                  </a:lnTo>
                  <a:lnTo>
                    <a:pt x="17"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6" name="Freeform 165"/>
            <p:cNvSpPr>
              <a:spLocks/>
            </p:cNvSpPr>
            <p:nvPr/>
          </p:nvSpPr>
          <p:spPr bwMode="gray">
            <a:xfrm>
              <a:off x="3957820" y="3112425"/>
              <a:ext cx="290744" cy="269206"/>
            </a:xfrm>
            <a:custGeom>
              <a:avLst/>
              <a:gdLst>
                <a:gd name="T0" fmla="*/ 164799898 w 156"/>
                <a:gd name="T1" fmla="*/ 8317023 h 123"/>
                <a:gd name="T2" fmla="*/ 174284945 w 156"/>
                <a:gd name="T3" fmla="*/ 8317023 h 123"/>
                <a:gd name="T4" fmla="*/ 183769992 w 156"/>
                <a:gd name="T5" fmla="*/ 49902142 h 123"/>
                <a:gd name="T6" fmla="*/ 144645126 w 156"/>
                <a:gd name="T7" fmla="*/ 59258154 h 123"/>
                <a:gd name="T8" fmla="*/ 144645126 w 156"/>
                <a:gd name="T9" fmla="*/ 68615200 h 123"/>
                <a:gd name="T10" fmla="*/ 117375719 w 156"/>
                <a:gd name="T11" fmla="*/ 85249243 h 123"/>
                <a:gd name="T12" fmla="*/ 77065087 w 156"/>
                <a:gd name="T13" fmla="*/ 100843275 h 123"/>
                <a:gd name="T14" fmla="*/ 67580023 w 156"/>
                <a:gd name="T15" fmla="*/ 109160296 h 123"/>
                <a:gd name="T16" fmla="*/ 67580023 w 156"/>
                <a:gd name="T17" fmla="*/ 126833328 h 123"/>
                <a:gd name="T18" fmla="*/ 0 w 156"/>
                <a:gd name="T19" fmla="*/ 117477317 h 123"/>
                <a:gd name="T20" fmla="*/ 18970102 w 156"/>
                <a:gd name="T21" fmla="*/ 117477317 h 123"/>
                <a:gd name="T22" fmla="*/ 37939115 w 156"/>
                <a:gd name="T23" fmla="*/ 100843275 h 123"/>
                <a:gd name="T24" fmla="*/ 47424162 w 156"/>
                <a:gd name="T25" fmla="*/ 85249243 h 123"/>
                <a:gd name="T26" fmla="*/ 47424162 w 156"/>
                <a:gd name="T27" fmla="*/ 68615200 h 123"/>
                <a:gd name="T28" fmla="*/ 59280743 w 156"/>
                <a:gd name="T29" fmla="*/ 49902142 h 123"/>
                <a:gd name="T30" fmla="*/ 67580023 w 156"/>
                <a:gd name="T31" fmla="*/ 33268092 h 123"/>
                <a:gd name="T32" fmla="*/ 96035180 w 156"/>
                <a:gd name="T33" fmla="*/ 25990061 h 123"/>
                <a:gd name="T34" fmla="*/ 106704905 w 156"/>
                <a:gd name="T35" fmla="*/ 0 h 123"/>
                <a:gd name="T36" fmla="*/ 117375719 w 156"/>
                <a:gd name="T37" fmla="*/ 0 h 123"/>
                <a:gd name="T38" fmla="*/ 124489232 w 156"/>
                <a:gd name="T39" fmla="*/ 8317023 h 123"/>
                <a:gd name="T40" fmla="*/ 154130173 w 156"/>
                <a:gd name="T41" fmla="*/ 8317023 h 123"/>
                <a:gd name="T42" fmla="*/ 164799898 w 156"/>
                <a:gd name="T43" fmla="*/ 8317023 h 1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6"/>
                <a:gd name="T67" fmla="*/ 0 h 123"/>
                <a:gd name="T68" fmla="*/ 156 w 156"/>
                <a:gd name="T69" fmla="*/ 123 h 1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6" h="123">
                  <a:moveTo>
                    <a:pt x="139" y="8"/>
                  </a:moveTo>
                  <a:lnTo>
                    <a:pt x="147" y="8"/>
                  </a:lnTo>
                  <a:lnTo>
                    <a:pt x="155" y="48"/>
                  </a:lnTo>
                  <a:lnTo>
                    <a:pt x="122" y="57"/>
                  </a:lnTo>
                  <a:lnTo>
                    <a:pt x="122" y="66"/>
                  </a:lnTo>
                  <a:lnTo>
                    <a:pt x="99" y="82"/>
                  </a:lnTo>
                  <a:lnTo>
                    <a:pt x="65" y="97"/>
                  </a:lnTo>
                  <a:lnTo>
                    <a:pt x="57" y="105"/>
                  </a:lnTo>
                  <a:lnTo>
                    <a:pt x="57" y="122"/>
                  </a:lnTo>
                  <a:lnTo>
                    <a:pt x="0" y="113"/>
                  </a:lnTo>
                  <a:lnTo>
                    <a:pt x="16" y="113"/>
                  </a:lnTo>
                  <a:lnTo>
                    <a:pt x="32" y="97"/>
                  </a:lnTo>
                  <a:lnTo>
                    <a:pt x="40" y="82"/>
                  </a:lnTo>
                  <a:lnTo>
                    <a:pt x="40" y="66"/>
                  </a:lnTo>
                  <a:lnTo>
                    <a:pt x="50" y="48"/>
                  </a:lnTo>
                  <a:lnTo>
                    <a:pt x="57" y="32"/>
                  </a:lnTo>
                  <a:lnTo>
                    <a:pt x="81" y="25"/>
                  </a:lnTo>
                  <a:lnTo>
                    <a:pt x="90" y="0"/>
                  </a:lnTo>
                  <a:lnTo>
                    <a:pt x="99" y="0"/>
                  </a:lnTo>
                  <a:lnTo>
                    <a:pt x="105" y="8"/>
                  </a:lnTo>
                  <a:lnTo>
                    <a:pt x="130" y="8"/>
                  </a:lnTo>
                  <a:lnTo>
                    <a:pt x="139"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7" name="Freeform 166"/>
            <p:cNvSpPr>
              <a:spLocks/>
            </p:cNvSpPr>
            <p:nvPr/>
          </p:nvSpPr>
          <p:spPr bwMode="gray">
            <a:xfrm>
              <a:off x="4446919" y="3057903"/>
              <a:ext cx="92387" cy="238539"/>
            </a:xfrm>
            <a:custGeom>
              <a:avLst/>
              <a:gdLst>
                <a:gd name="T0" fmla="*/ 59429847 w 48"/>
                <a:gd name="T1" fmla="*/ 71186479 h 107"/>
                <a:gd name="T2" fmla="*/ 59429847 w 48"/>
                <a:gd name="T3" fmla="*/ 77658730 h 107"/>
                <a:gd name="T4" fmla="*/ 39198224 w 48"/>
                <a:gd name="T5" fmla="*/ 97073404 h 107"/>
                <a:gd name="T6" fmla="*/ 39198224 w 48"/>
                <a:gd name="T7" fmla="*/ 104622632 h 107"/>
                <a:gd name="T8" fmla="*/ 31611357 w 48"/>
                <a:gd name="T9" fmla="*/ 114329969 h 107"/>
                <a:gd name="T10" fmla="*/ 31611357 w 48"/>
                <a:gd name="T11" fmla="*/ 87366067 h 107"/>
                <a:gd name="T12" fmla="*/ 7586861 w 48"/>
                <a:gd name="T13" fmla="*/ 77658730 h 107"/>
                <a:gd name="T14" fmla="*/ 0 w 48"/>
                <a:gd name="T15" fmla="*/ 60401110 h 107"/>
                <a:gd name="T16" fmla="*/ 18966593 w 48"/>
                <a:gd name="T17" fmla="*/ 44222561 h 107"/>
                <a:gd name="T18" fmla="*/ 7586861 w 48"/>
                <a:gd name="T19" fmla="*/ 9707341 h 107"/>
                <a:gd name="T20" fmla="*/ 18966593 w 48"/>
                <a:gd name="T21" fmla="*/ 0 h 107"/>
                <a:gd name="T22" fmla="*/ 39198224 w 48"/>
                <a:gd name="T23" fmla="*/ 0 h 107"/>
                <a:gd name="T24" fmla="*/ 50577950 w 48"/>
                <a:gd name="T25" fmla="*/ 9707341 h 107"/>
                <a:gd name="T26" fmla="*/ 59429847 w 48"/>
                <a:gd name="T27" fmla="*/ 0 h 107"/>
                <a:gd name="T28" fmla="*/ 50577950 w 48"/>
                <a:gd name="T29" fmla="*/ 17257612 h 107"/>
                <a:gd name="T30" fmla="*/ 59429847 w 48"/>
                <a:gd name="T31" fmla="*/ 34515224 h 107"/>
                <a:gd name="T32" fmla="*/ 39198224 w 48"/>
                <a:gd name="T33" fmla="*/ 52850843 h 107"/>
                <a:gd name="T34" fmla="*/ 39198224 w 48"/>
                <a:gd name="T35" fmla="*/ 60401110 h 107"/>
                <a:gd name="T36" fmla="*/ 59429847 w 48"/>
                <a:gd name="T37" fmla="*/ 60401110 h 107"/>
                <a:gd name="T38" fmla="*/ 59429847 w 48"/>
                <a:gd name="T39" fmla="*/ 71186479 h 1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107"/>
                <a:gd name="T62" fmla="*/ 48 w 48"/>
                <a:gd name="T63" fmla="*/ 107 h 1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107">
                  <a:moveTo>
                    <a:pt x="47" y="66"/>
                  </a:moveTo>
                  <a:lnTo>
                    <a:pt x="47" y="72"/>
                  </a:lnTo>
                  <a:lnTo>
                    <a:pt x="31" y="90"/>
                  </a:lnTo>
                  <a:lnTo>
                    <a:pt x="31" y="97"/>
                  </a:lnTo>
                  <a:lnTo>
                    <a:pt x="25" y="106"/>
                  </a:lnTo>
                  <a:lnTo>
                    <a:pt x="25" y="81"/>
                  </a:lnTo>
                  <a:lnTo>
                    <a:pt x="6" y="72"/>
                  </a:lnTo>
                  <a:lnTo>
                    <a:pt x="0" y="56"/>
                  </a:lnTo>
                  <a:lnTo>
                    <a:pt x="15" y="41"/>
                  </a:lnTo>
                  <a:lnTo>
                    <a:pt x="6" y="9"/>
                  </a:lnTo>
                  <a:lnTo>
                    <a:pt x="15" y="0"/>
                  </a:lnTo>
                  <a:lnTo>
                    <a:pt x="31" y="0"/>
                  </a:lnTo>
                  <a:lnTo>
                    <a:pt x="40" y="9"/>
                  </a:lnTo>
                  <a:lnTo>
                    <a:pt x="47" y="0"/>
                  </a:lnTo>
                  <a:lnTo>
                    <a:pt x="40" y="16"/>
                  </a:lnTo>
                  <a:lnTo>
                    <a:pt x="47" y="32"/>
                  </a:lnTo>
                  <a:lnTo>
                    <a:pt x="31" y="49"/>
                  </a:lnTo>
                  <a:lnTo>
                    <a:pt x="31" y="56"/>
                  </a:lnTo>
                  <a:lnTo>
                    <a:pt x="47" y="56"/>
                  </a:lnTo>
                  <a:lnTo>
                    <a:pt x="47"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8" name="Freeform 167"/>
            <p:cNvSpPr>
              <a:spLocks/>
            </p:cNvSpPr>
            <p:nvPr/>
          </p:nvSpPr>
          <p:spPr bwMode="gray">
            <a:xfrm>
              <a:off x="5071881" y="3657653"/>
              <a:ext cx="353239" cy="419143"/>
            </a:xfrm>
            <a:custGeom>
              <a:avLst/>
              <a:gdLst>
                <a:gd name="T0" fmla="*/ 147372739 w 187"/>
                <a:gd name="T1" fmla="*/ 79594218 h 187"/>
                <a:gd name="T2" fmla="*/ 137628939 w 187"/>
                <a:gd name="T3" fmla="*/ 79594218 h 187"/>
                <a:gd name="T4" fmla="*/ 137628939 w 187"/>
                <a:gd name="T5" fmla="*/ 98129578 h 187"/>
                <a:gd name="T6" fmla="*/ 137628939 w 187"/>
                <a:gd name="T7" fmla="*/ 106851670 h 187"/>
                <a:gd name="T8" fmla="*/ 147372739 w 187"/>
                <a:gd name="T9" fmla="*/ 106851670 h 187"/>
                <a:gd name="T10" fmla="*/ 147372739 w 187"/>
                <a:gd name="T11" fmla="*/ 114484676 h 187"/>
                <a:gd name="T12" fmla="*/ 168077553 w 187"/>
                <a:gd name="T13" fmla="*/ 131929905 h 187"/>
                <a:gd name="T14" fmla="*/ 216796384 w 187"/>
                <a:gd name="T15" fmla="*/ 141742162 h 187"/>
                <a:gd name="T16" fmla="*/ 226539047 w 187"/>
                <a:gd name="T17" fmla="*/ 141742162 h 187"/>
                <a:gd name="T18" fmla="*/ 186346701 w 187"/>
                <a:gd name="T19" fmla="*/ 185355757 h 187"/>
                <a:gd name="T20" fmla="*/ 157116506 w 187"/>
                <a:gd name="T21" fmla="*/ 185355757 h 187"/>
                <a:gd name="T22" fmla="*/ 137628939 w 187"/>
                <a:gd name="T23" fmla="*/ 202800986 h 187"/>
                <a:gd name="T24" fmla="*/ 118141406 w 187"/>
                <a:gd name="T25" fmla="*/ 195169025 h 187"/>
                <a:gd name="T26" fmla="*/ 87692827 w 187"/>
                <a:gd name="T27" fmla="*/ 202800986 h 187"/>
                <a:gd name="T28" fmla="*/ 38975082 w 187"/>
                <a:gd name="T29" fmla="*/ 195169025 h 187"/>
                <a:gd name="T30" fmla="*/ 38975082 w 187"/>
                <a:gd name="T31" fmla="*/ 177723795 h 187"/>
                <a:gd name="T32" fmla="*/ 29231307 w 187"/>
                <a:gd name="T33" fmla="*/ 177723795 h 187"/>
                <a:gd name="T34" fmla="*/ 8525384 w 187"/>
                <a:gd name="T35" fmla="*/ 151555429 h 187"/>
                <a:gd name="T36" fmla="*/ 0 w 187"/>
                <a:gd name="T37" fmla="*/ 141742162 h 187"/>
                <a:gd name="T38" fmla="*/ 8525384 w 187"/>
                <a:gd name="T39" fmla="*/ 131929905 h 187"/>
                <a:gd name="T40" fmla="*/ 19487541 w 187"/>
                <a:gd name="T41" fmla="*/ 106851670 h 187"/>
                <a:gd name="T42" fmla="*/ 49936129 w 187"/>
                <a:gd name="T43" fmla="*/ 70871081 h 187"/>
                <a:gd name="T44" fmla="*/ 57244230 w 187"/>
                <a:gd name="T45" fmla="*/ 18535368 h 187"/>
                <a:gd name="T46" fmla="*/ 80384726 w 187"/>
                <a:gd name="T47" fmla="*/ 8722097 h 187"/>
                <a:gd name="T48" fmla="*/ 80384726 w 187"/>
                <a:gd name="T49" fmla="*/ 0 h 187"/>
                <a:gd name="T50" fmla="*/ 98653874 w 187"/>
                <a:gd name="T51" fmla="*/ 35980606 h 187"/>
                <a:gd name="T52" fmla="*/ 118141406 w 187"/>
                <a:gd name="T53" fmla="*/ 52335704 h 187"/>
                <a:gd name="T54" fmla="*/ 147372739 w 187"/>
                <a:gd name="T55" fmla="*/ 79594218 h 1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7"/>
                <a:gd name="T85" fmla="*/ 0 h 187"/>
                <a:gd name="T86" fmla="*/ 187 w 187"/>
                <a:gd name="T87" fmla="*/ 187 h 1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7" h="187">
                  <a:moveTo>
                    <a:pt x="121" y="73"/>
                  </a:moveTo>
                  <a:lnTo>
                    <a:pt x="113" y="73"/>
                  </a:lnTo>
                  <a:lnTo>
                    <a:pt x="113" y="90"/>
                  </a:lnTo>
                  <a:lnTo>
                    <a:pt x="113" y="98"/>
                  </a:lnTo>
                  <a:lnTo>
                    <a:pt x="121" y="98"/>
                  </a:lnTo>
                  <a:lnTo>
                    <a:pt x="121" y="105"/>
                  </a:lnTo>
                  <a:lnTo>
                    <a:pt x="138" y="121"/>
                  </a:lnTo>
                  <a:lnTo>
                    <a:pt x="178" y="130"/>
                  </a:lnTo>
                  <a:lnTo>
                    <a:pt x="186" y="130"/>
                  </a:lnTo>
                  <a:lnTo>
                    <a:pt x="153" y="170"/>
                  </a:lnTo>
                  <a:lnTo>
                    <a:pt x="129" y="170"/>
                  </a:lnTo>
                  <a:lnTo>
                    <a:pt x="113" y="186"/>
                  </a:lnTo>
                  <a:lnTo>
                    <a:pt x="97" y="179"/>
                  </a:lnTo>
                  <a:lnTo>
                    <a:pt x="72" y="186"/>
                  </a:lnTo>
                  <a:lnTo>
                    <a:pt x="32" y="179"/>
                  </a:lnTo>
                  <a:lnTo>
                    <a:pt x="32" y="163"/>
                  </a:lnTo>
                  <a:lnTo>
                    <a:pt x="24" y="163"/>
                  </a:lnTo>
                  <a:lnTo>
                    <a:pt x="7" y="139"/>
                  </a:lnTo>
                  <a:lnTo>
                    <a:pt x="0" y="130"/>
                  </a:lnTo>
                  <a:lnTo>
                    <a:pt x="7" y="121"/>
                  </a:lnTo>
                  <a:lnTo>
                    <a:pt x="16" y="98"/>
                  </a:lnTo>
                  <a:lnTo>
                    <a:pt x="41" y="65"/>
                  </a:lnTo>
                  <a:lnTo>
                    <a:pt x="47" y="17"/>
                  </a:lnTo>
                  <a:lnTo>
                    <a:pt x="66" y="8"/>
                  </a:lnTo>
                  <a:lnTo>
                    <a:pt x="66" y="0"/>
                  </a:lnTo>
                  <a:lnTo>
                    <a:pt x="81" y="33"/>
                  </a:lnTo>
                  <a:lnTo>
                    <a:pt x="97" y="48"/>
                  </a:lnTo>
                  <a:lnTo>
                    <a:pt x="121" y="7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69" name="Freeform 168"/>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0" name="Freeform 169"/>
            <p:cNvSpPr>
              <a:spLocks/>
            </p:cNvSpPr>
            <p:nvPr/>
          </p:nvSpPr>
          <p:spPr bwMode="gray">
            <a:xfrm>
              <a:off x="5286541" y="3824630"/>
              <a:ext cx="24456" cy="57928"/>
            </a:xfrm>
            <a:custGeom>
              <a:avLst/>
              <a:gdLst>
                <a:gd name="T0" fmla="*/ 5651323 w 17"/>
                <a:gd name="T1" fmla="*/ 26934064 h 26"/>
                <a:gd name="T2" fmla="*/ 0 w 17"/>
                <a:gd name="T3" fmla="*/ 26934064 h 26"/>
                <a:gd name="T4" fmla="*/ 0 w 17"/>
                <a:gd name="T5" fmla="*/ 18314834 h 26"/>
                <a:gd name="T6" fmla="*/ 0 w 17"/>
                <a:gd name="T7" fmla="*/ 0 h 26"/>
                <a:gd name="T8" fmla="*/ 5651323 w 17"/>
                <a:gd name="T9" fmla="*/ 0 h 26"/>
                <a:gd name="T10" fmla="*/ 11302647 w 17"/>
                <a:gd name="T11" fmla="*/ 0 h 26"/>
                <a:gd name="T12" fmla="*/ 11302647 w 17"/>
                <a:gd name="T13" fmla="*/ 7541828 h 26"/>
                <a:gd name="T14" fmla="*/ 5651323 w 17"/>
                <a:gd name="T15" fmla="*/ 7541828 h 26"/>
                <a:gd name="T16" fmla="*/ 11302647 w 17"/>
                <a:gd name="T17" fmla="*/ 18314834 h 26"/>
                <a:gd name="T18" fmla="*/ 5651323 w 17"/>
                <a:gd name="T19" fmla="*/ 2693406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8" y="25"/>
                  </a:moveTo>
                  <a:lnTo>
                    <a:pt x="0" y="25"/>
                  </a:lnTo>
                  <a:lnTo>
                    <a:pt x="0" y="17"/>
                  </a:lnTo>
                  <a:lnTo>
                    <a:pt x="0" y="0"/>
                  </a:lnTo>
                  <a:lnTo>
                    <a:pt x="8" y="0"/>
                  </a:lnTo>
                  <a:lnTo>
                    <a:pt x="16" y="0"/>
                  </a:lnTo>
                  <a:lnTo>
                    <a:pt x="16" y="7"/>
                  </a:lnTo>
                  <a:lnTo>
                    <a:pt x="8" y="7"/>
                  </a:lnTo>
                  <a:lnTo>
                    <a:pt x="16" y="17"/>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1" name="Freeform 170"/>
            <p:cNvSpPr>
              <a:spLocks/>
            </p:cNvSpPr>
            <p:nvPr/>
          </p:nvSpPr>
          <p:spPr bwMode="gray">
            <a:xfrm>
              <a:off x="5256652" y="3841670"/>
              <a:ext cx="247265" cy="374842"/>
            </a:xfrm>
            <a:custGeom>
              <a:avLst/>
              <a:gdLst>
                <a:gd name="T0" fmla="*/ 19164197 w 132"/>
                <a:gd name="T1" fmla="*/ 109260419 h 172"/>
                <a:gd name="T2" fmla="*/ 0 w 132"/>
                <a:gd name="T3" fmla="*/ 127813303 h 172"/>
                <a:gd name="T4" fmla="*/ 0 w 132"/>
                <a:gd name="T5" fmla="*/ 169044110 h 172"/>
                <a:gd name="T6" fmla="*/ 10779929 w 132"/>
                <a:gd name="T7" fmla="*/ 176259572 h 172"/>
                <a:gd name="T8" fmla="*/ 38327300 w 132"/>
                <a:gd name="T9" fmla="*/ 151520701 h 172"/>
                <a:gd name="T10" fmla="*/ 77852978 w 132"/>
                <a:gd name="T11" fmla="*/ 127813303 h 172"/>
                <a:gd name="T12" fmla="*/ 106597619 w 132"/>
                <a:gd name="T13" fmla="*/ 102044957 h 172"/>
                <a:gd name="T14" fmla="*/ 126959091 w 132"/>
                <a:gd name="T15" fmla="*/ 85553053 h 172"/>
                <a:gd name="T16" fmla="*/ 156903238 w 132"/>
                <a:gd name="T17" fmla="*/ 18553908 h 172"/>
                <a:gd name="T18" fmla="*/ 156903238 w 132"/>
                <a:gd name="T19" fmla="*/ 0 h 172"/>
                <a:gd name="T20" fmla="*/ 144924936 w 132"/>
                <a:gd name="T21" fmla="*/ 0 h 172"/>
                <a:gd name="T22" fmla="*/ 126959091 w 132"/>
                <a:gd name="T23" fmla="*/ 10307952 h 172"/>
                <a:gd name="T24" fmla="*/ 58688772 w 132"/>
                <a:gd name="T25" fmla="*/ 25769369 h 172"/>
                <a:gd name="T26" fmla="*/ 49107225 w 132"/>
                <a:gd name="T27" fmla="*/ 18553908 h 172"/>
                <a:gd name="T28" fmla="*/ 38327300 w 132"/>
                <a:gd name="T29" fmla="*/ 10307952 h 172"/>
                <a:gd name="T30" fmla="*/ 28745744 w 132"/>
                <a:gd name="T31" fmla="*/ 18553908 h 172"/>
                <a:gd name="T32" fmla="*/ 28745744 w 132"/>
                <a:gd name="T33" fmla="*/ 25769369 h 172"/>
                <a:gd name="T34" fmla="*/ 49107225 w 132"/>
                <a:gd name="T35" fmla="*/ 42261281 h 172"/>
                <a:gd name="T36" fmla="*/ 97016072 w 132"/>
                <a:gd name="T37" fmla="*/ 51537724 h 172"/>
                <a:gd name="T38" fmla="*/ 106597619 w 132"/>
                <a:gd name="T39" fmla="*/ 51537724 h 172"/>
                <a:gd name="T40" fmla="*/ 67073036 w 132"/>
                <a:gd name="T41" fmla="*/ 92768515 h 172"/>
                <a:gd name="T42" fmla="*/ 38327300 w 132"/>
                <a:gd name="T43" fmla="*/ 92768515 h 172"/>
                <a:gd name="T44" fmla="*/ 19164197 w 132"/>
                <a:gd name="T45" fmla="*/ 109260419 h 1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172"/>
                <a:gd name="T71" fmla="*/ 132 w 132"/>
                <a:gd name="T72" fmla="*/ 172 h 1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172">
                  <a:moveTo>
                    <a:pt x="16" y="106"/>
                  </a:moveTo>
                  <a:lnTo>
                    <a:pt x="0" y="124"/>
                  </a:lnTo>
                  <a:lnTo>
                    <a:pt x="0" y="164"/>
                  </a:lnTo>
                  <a:lnTo>
                    <a:pt x="9" y="171"/>
                  </a:lnTo>
                  <a:lnTo>
                    <a:pt x="32" y="147"/>
                  </a:lnTo>
                  <a:lnTo>
                    <a:pt x="65" y="124"/>
                  </a:lnTo>
                  <a:lnTo>
                    <a:pt x="89" y="99"/>
                  </a:lnTo>
                  <a:lnTo>
                    <a:pt x="106" y="83"/>
                  </a:lnTo>
                  <a:lnTo>
                    <a:pt x="131" y="18"/>
                  </a:lnTo>
                  <a:lnTo>
                    <a:pt x="131" y="0"/>
                  </a:lnTo>
                  <a:lnTo>
                    <a:pt x="121" y="0"/>
                  </a:lnTo>
                  <a:lnTo>
                    <a:pt x="106" y="10"/>
                  </a:lnTo>
                  <a:lnTo>
                    <a:pt x="49" y="25"/>
                  </a:lnTo>
                  <a:lnTo>
                    <a:pt x="41" y="18"/>
                  </a:lnTo>
                  <a:lnTo>
                    <a:pt x="32" y="10"/>
                  </a:lnTo>
                  <a:lnTo>
                    <a:pt x="24" y="18"/>
                  </a:lnTo>
                  <a:lnTo>
                    <a:pt x="24" y="25"/>
                  </a:lnTo>
                  <a:lnTo>
                    <a:pt x="41" y="41"/>
                  </a:lnTo>
                  <a:lnTo>
                    <a:pt x="81" y="50"/>
                  </a:lnTo>
                  <a:lnTo>
                    <a:pt x="89" y="50"/>
                  </a:lnTo>
                  <a:lnTo>
                    <a:pt x="56" y="90"/>
                  </a:lnTo>
                  <a:lnTo>
                    <a:pt x="32" y="90"/>
                  </a:lnTo>
                  <a:lnTo>
                    <a:pt x="16" y="10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2" name="Freeform 171"/>
            <p:cNvSpPr>
              <a:spLocks/>
            </p:cNvSpPr>
            <p:nvPr/>
          </p:nvSpPr>
          <p:spPr bwMode="gray">
            <a:xfrm>
              <a:off x="3862711" y="3378223"/>
              <a:ext cx="293461" cy="374842"/>
            </a:xfrm>
            <a:custGeom>
              <a:avLst/>
              <a:gdLst>
                <a:gd name="T0" fmla="*/ 0 w 155"/>
                <a:gd name="T1" fmla="*/ 92853247 h 170"/>
                <a:gd name="T2" fmla="*/ 11011515 w 155"/>
                <a:gd name="T3" fmla="*/ 85467640 h 170"/>
                <a:gd name="T4" fmla="*/ 59952187 w 155"/>
                <a:gd name="T5" fmla="*/ 85467640 h 170"/>
                <a:gd name="T6" fmla="*/ 59952187 w 155"/>
                <a:gd name="T7" fmla="*/ 68584490 h 170"/>
                <a:gd name="T8" fmla="*/ 79528468 w 155"/>
                <a:gd name="T9" fmla="*/ 60143926 h 170"/>
                <a:gd name="T10" fmla="*/ 79528468 w 155"/>
                <a:gd name="T11" fmla="*/ 16882131 h 170"/>
                <a:gd name="T12" fmla="*/ 129693613 w 155"/>
                <a:gd name="T13" fmla="*/ 16882131 h 170"/>
                <a:gd name="T14" fmla="*/ 129693613 w 155"/>
                <a:gd name="T15" fmla="*/ 0 h 170"/>
                <a:gd name="T16" fmla="*/ 188422439 w 155"/>
                <a:gd name="T17" fmla="*/ 33765288 h 170"/>
                <a:gd name="T18" fmla="*/ 159058043 w 155"/>
                <a:gd name="T19" fmla="*/ 33765288 h 170"/>
                <a:gd name="T20" fmla="*/ 181081063 w 155"/>
                <a:gd name="T21" fmla="*/ 170934252 h 170"/>
                <a:gd name="T22" fmla="*/ 108892864 w 155"/>
                <a:gd name="T23" fmla="*/ 170934252 h 170"/>
                <a:gd name="T24" fmla="*/ 99104732 w 155"/>
                <a:gd name="T25" fmla="*/ 178320887 h 170"/>
                <a:gd name="T26" fmla="*/ 90541085 w 155"/>
                <a:gd name="T27" fmla="*/ 170934252 h 170"/>
                <a:gd name="T28" fmla="*/ 70963697 w 155"/>
                <a:gd name="T29" fmla="*/ 178320887 h 170"/>
                <a:gd name="T30" fmla="*/ 59952187 w 155"/>
                <a:gd name="T31" fmla="*/ 161438764 h 170"/>
                <a:gd name="T32" fmla="*/ 29364404 w 155"/>
                <a:gd name="T33" fmla="*/ 154052129 h 170"/>
                <a:gd name="T34" fmla="*/ 11011515 w 155"/>
                <a:gd name="T35" fmla="*/ 154052129 h 170"/>
                <a:gd name="T36" fmla="*/ 0 w 155"/>
                <a:gd name="T37" fmla="*/ 161438764 h 170"/>
                <a:gd name="T38" fmla="*/ 11011515 w 155"/>
                <a:gd name="T39" fmla="*/ 128728400 h 170"/>
                <a:gd name="T40" fmla="*/ 0 w 155"/>
                <a:gd name="T41" fmla="*/ 118176945 h 170"/>
                <a:gd name="T42" fmla="*/ 11011515 w 155"/>
                <a:gd name="T43" fmla="*/ 102349762 h 170"/>
                <a:gd name="T44" fmla="*/ 0 w 155"/>
                <a:gd name="T45" fmla="*/ 92853247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5"/>
                <a:gd name="T70" fmla="*/ 0 h 170"/>
                <a:gd name="T71" fmla="*/ 155 w 155"/>
                <a:gd name="T72" fmla="*/ 170 h 17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5" h="170">
                  <a:moveTo>
                    <a:pt x="0" y="88"/>
                  </a:moveTo>
                  <a:lnTo>
                    <a:pt x="9" y="81"/>
                  </a:lnTo>
                  <a:lnTo>
                    <a:pt x="49" y="81"/>
                  </a:lnTo>
                  <a:lnTo>
                    <a:pt x="49" y="65"/>
                  </a:lnTo>
                  <a:lnTo>
                    <a:pt x="65" y="57"/>
                  </a:lnTo>
                  <a:lnTo>
                    <a:pt x="65" y="16"/>
                  </a:lnTo>
                  <a:lnTo>
                    <a:pt x="106" y="16"/>
                  </a:lnTo>
                  <a:lnTo>
                    <a:pt x="106" y="0"/>
                  </a:lnTo>
                  <a:lnTo>
                    <a:pt x="154" y="32"/>
                  </a:lnTo>
                  <a:lnTo>
                    <a:pt x="130" y="32"/>
                  </a:lnTo>
                  <a:lnTo>
                    <a:pt x="148" y="162"/>
                  </a:lnTo>
                  <a:lnTo>
                    <a:pt x="89" y="162"/>
                  </a:lnTo>
                  <a:lnTo>
                    <a:pt x="81" y="169"/>
                  </a:lnTo>
                  <a:lnTo>
                    <a:pt x="74" y="162"/>
                  </a:lnTo>
                  <a:lnTo>
                    <a:pt x="58" y="169"/>
                  </a:lnTo>
                  <a:lnTo>
                    <a:pt x="49" y="153"/>
                  </a:lnTo>
                  <a:lnTo>
                    <a:pt x="24" y="146"/>
                  </a:lnTo>
                  <a:lnTo>
                    <a:pt x="9" y="146"/>
                  </a:lnTo>
                  <a:lnTo>
                    <a:pt x="0" y="153"/>
                  </a:lnTo>
                  <a:lnTo>
                    <a:pt x="9" y="122"/>
                  </a:lnTo>
                  <a:lnTo>
                    <a:pt x="0" y="112"/>
                  </a:lnTo>
                  <a:lnTo>
                    <a:pt x="9" y="97"/>
                  </a:lnTo>
                  <a:lnTo>
                    <a:pt x="0" y="8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3" name="Freeform 172"/>
            <p:cNvSpPr>
              <a:spLocks/>
            </p:cNvSpPr>
            <p:nvPr/>
          </p:nvSpPr>
          <p:spPr bwMode="gray">
            <a:xfrm>
              <a:off x="3862711" y="3357775"/>
              <a:ext cx="201075" cy="221502"/>
            </a:xfrm>
            <a:custGeom>
              <a:avLst/>
              <a:gdLst>
                <a:gd name="T0" fmla="*/ 0 w 107"/>
                <a:gd name="T1" fmla="*/ 107541901 h 98"/>
                <a:gd name="T2" fmla="*/ 10848323 w 107"/>
                <a:gd name="T3" fmla="*/ 99780692 h 98"/>
                <a:gd name="T4" fmla="*/ 59063576 w 107"/>
                <a:gd name="T5" fmla="*/ 99780692 h 98"/>
                <a:gd name="T6" fmla="*/ 59063576 w 107"/>
                <a:gd name="T7" fmla="*/ 82041838 h 98"/>
                <a:gd name="T8" fmla="*/ 78349250 w 107"/>
                <a:gd name="T9" fmla="*/ 73172937 h 98"/>
                <a:gd name="T10" fmla="*/ 78349250 w 107"/>
                <a:gd name="T11" fmla="*/ 27716507 h 98"/>
                <a:gd name="T12" fmla="*/ 127769980 w 107"/>
                <a:gd name="T13" fmla="*/ 27716507 h 98"/>
                <a:gd name="T14" fmla="*/ 127769980 w 107"/>
                <a:gd name="T15" fmla="*/ 9977649 h 98"/>
                <a:gd name="T16" fmla="*/ 59063576 w 107"/>
                <a:gd name="T17" fmla="*/ 0 h 98"/>
                <a:gd name="T18" fmla="*/ 48215257 w 107"/>
                <a:gd name="T19" fmla="*/ 17738862 h 98"/>
                <a:gd name="T20" fmla="*/ 40983410 w 107"/>
                <a:gd name="T21" fmla="*/ 27716507 h 98"/>
                <a:gd name="T22" fmla="*/ 28929591 w 107"/>
                <a:gd name="T23" fmla="*/ 54325323 h 98"/>
                <a:gd name="T24" fmla="*/ 0 w 107"/>
                <a:gd name="T25" fmla="*/ 89803047 h 98"/>
                <a:gd name="T26" fmla="*/ 0 w 107"/>
                <a:gd name="T27" fmla="*/ 107541901 h 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98"/>
                <a:gd name="T44" fmla="*/ 107 w 107"/>
                <a:gd name="T45" fmla="*/ 98 h 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98">
                  <a:moveTo>
                    <a:pt x="0" y="97"/>
                  </a:moveTo>
                  <a:lnTo>
                    <a:pt x="9" y="90"/>
                  </a:lnTo>
                  <a:lnTo>
                    <a:pt x="49" y="90"/>
                  </a:lnTo>
                  <a:lnTo>
                    <a:pt x="49" y="74"/>
                  </a:lnTo>
                  <a:lnTo>
                    <a:pt x="65" y="66"/>
                  </a:lnTo>
                  <a:lnTo>
                    <a:pt x="65" y="25"/>
                  </a:lnTo>
                  <a:lnTo>
                    <a:pt x="106" y="25"/>
                  </a:lnTo>
                  <a:lnTo>
                    <a:pt x="106" y="9"/>
                  </a:lnTo>
                  <a:lnTo>
                    <a:pt x="49" y="0"/>
                  </a:lnTo>
                  <a:lnTo>
                    <a:pt x="40" y="16"/>
                  </a:lnTo>
                  <a:lnTo>
                    <a:pt x="34" y="25"/>
                  </a:lnTo>
                  <a:lnTo>
                    <a:pt x="24" y="49"/>
                  </a:lnTo>
                  <a:lnTo>
                    <a:pt x="0" y="81"/>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4" name="Freeform 173"/>
            <p:cNvSpPr>
              <a:spLocks/>
            </p:cNvSpPr>
            <p:nvPr/>
          </p:nvSpPr>
          <p:spPr bwMode="gray">
            <a:xfrm>
              <a:off x="3849125" y="3701954"/>
              <a:ext cx="154880" cy="122679"/>
            </a:xfrm>
            <a:custGeom>
              <a:avLst/>
              <a:gdLst>
                <a:gd name="T0" fmla="*/ 9508767 w 83"/>
                <a:gd name="T1" fmla="*/ 48252650 h 57"/>
                <a:gd name="T2" fmla="*/ 20204767 w 83"/>
                <a:gd name="T3" fmla="*/ 48252650 h 57"/>
                <a:gd name="T4" fmla="*/ 38033979 w 83"/>
                <a:gd name="T5" fmla="*/ 41216184 h 57"/>
                <a:gd name="T6" fmla="*/ 49919387 w 83"/>
                <a:gd name="T7" fmla="*/ 48252650 h 57"/>
                <a:gd name="T8" fmla="*/ 57050414 w 83"/>
                <a:gd name="T9" fmla="*/ 41216184 h 57"/>
                <a:gd name="T10" fmla="*/ 38033979 w 83"/>
                <a:gd name="T11" fmla="*/ 41216184 h 57"/>
                <a:gd name="T12" fmla="*/ 9508767 w 83"/>
                <a:gd name="T13" fmla="*/ 41216184 h 57"/>
                <a:gd name="T14" fmla="*/ 0 w 83"/>
                <a:gd name="T15" fmla="*/ 23121688 h 57"/>
                <a:gd name="T16" fmla="*/ 9508767 w 83"/>
                <a:gd name="T17" fmla="*/ 7036468 h 57"/>
                <a:gd name="T18" fmla="*/ 20204767 w 83"/>
                <a:gd name="T19" fmla="*/ 0 h 57"/>
                <a:gd name="T20" fmla="*/ 38033979 w 83"/>
                <a:gd name="T21" fmla="*/ 0 h 57"/>
                <a:gd name="T22" fmla="*/ 67747500 w 83"/>
                <a:gd name="T23" fmla="*/ 7036468 h 57"/>
                <a:gd name="T24" fmla="*/ 78444603 w 83"/>
                <a:gd name="T25" fmla="*/ 23121688 h 57"/>
                <a:gd name="T26" fmla="*/ 97461038 w 83"/>
                <a:gd name="T27" fmla="*/ 56294756 h 57"/>
                <a:gd name="T28" fmla="*/ 57050414 w 83"/>
                <a:gd name="T29" fmla="*/ 56294756 h 57"/>
                <a:gd name="T30" fmla="*/ 9508767 w 83"/>
                <a:gd name="T31" fmla="*/ 56294756 h 57"/>
                <a:gd name="T32" fmla="*/ 9508767 w 83"/>
                <a:gd name="T33" fmla="*/ 4825265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3"/>
                <a:gd name="T52" fmla="*/ 0 h 57"/>
                <a:gd name="T53" fmla="*/ 83 w 83"/>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3" h="57">
                  <a:moveTo>
                    <a:pt x="8" y="48"/>
                  </a:moveTo>
                  <a:lnTo>
                    <a:pt x="17" y="48"/>
                  </a:lnTo>
                  <a:lnTo>
                    <a:pt x="32" y="41"/>
                  </a:lnTo>
                  <a:lnTo>
                    <a:pt x="42" y="48"/>
                  </a:lnTo>
                  <a:lnTo>
                    <a:pt x="48" y="41"/>
                  </a:lnTo>
                  <a:lnTo>
                    <a:pt x="32" y="41"/>
                  </a:lnTo>
                  <a:lnTo>
                    <a:pt x="8" y="41"/>
                  </a:lnTo>
                  <a:lnTo>
                    <a:pt x="0" y="23"/>
                  </a:lnTo>
                  <a:lnTo>
                    <a:pt x="8" y="7"/>
                  </a:lnTo>
                  <a:lnTo>
                    <a:pt x="17" y="0"/>
                  </a:lnTo>
                  <a:lnTo>
                    <a:pt x="32" y="0"/>
                  </a:lnTo>
                  <a:lnTo>
                    <a:pt x="57" y="7"/>
                  </a:lnTo>
                  <a:lnTo>
                    <a:pt x="66" y="23"/>
                  </a:lnTo>
                  <a:lnTo>
                    <a:pt x="82" y="56"/>
                  </a:lnTo>
                  <a:lnTo>
                    <a:pt x="48" y="56"/>
                  </a:lnTo>
                  <a:lnTo>
                    <a:pt x="8" y="56"/>
                  </a:lnTo>
                  <a:lnTo>
                    <a:pt x="8" y="4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5" name="Freeform 174"/>
            <p:cNvSpPr>
              <a:spLocks/>
            </p:cNvSpPr>
            <p:nvPr/>
          </p:nvSpPr>
          <p:spPr bwMode="gray">
            <a:xfrm>
              <a:off x="3862711" y="3793961"/>
              <a:ext cx="76081" cy="34080"/>
            </a:xfrm>
            <a:custGeom>
              <a:avLst/>
              <a:gdLst>
                <a:gd name="T0" fmla="*/ 0 w 41"/>
                <a:gd name="T1" fmla="*/ 13952255 h 17"/>
                <a:gd name="T2" fmla="*/ 10578016 w 41"/>
                <a:gd name="T3" fmla="*/ 13952255 h 17"/>
                <a:gd name="T4" fmla="*/ 28209486 w 41"/>
                <a:gd name="T5" fmla="*/ 0 h 17"/>
                <a:gd name="T6" fmla="*/ 39962720 w 41"/>
                <a:gd name="T7" fmla="*/ 13952255 h 17"/>
                <a:gd name="T8" fmla="*/ 47015090 w 41"/>
                <a:gd name="T9" fmla="*/ 0 h 17"/>
                <a:gd name="T10" fmla="*/ 28209486 w 41"/>
                <a:gd name="T11" fmla="*/ 0 h 17"/>
                <a:gd name="T12" fmla="*/ 0 w 41"/>
                <a:gd name="T13" fmla="*/ 0 h 17"/>
                <a:gd name="T14" fmla="*/ 0 w 41"/>
                <a:gd name="T15" fmla="*/ 13952255 h 1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17"/>
                <a:gd name="T26" fmla="*/ 41 w 41"/>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17">
                  <a:moveTo>
                    <a:pt x="0" y="16"/>
                  </a:moveTo>
                  <a:lnTo>
                    <a:pt x="9" y="16"/>
                  </a:lnTo>
                  <a:lnTo>
                    <a:pt x="24" y="0"/>
                  </a:lnTo>
                  <a:lnTo>
                    <a:pt x="34" y="16"/>
                  </a:lnTo>
                  <a:lnTo>
                    <a:pt x="40" y="0"/>
                  </a:lnTo>
                  <a:lnTo>
                    <a:pt x="24"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6" name="Freeform 175"/>
            <p:cNvSpPr>
              <a:spLocks/>
            </p:cNvSpPr>
            <p:nvPr/>
          </p:nvSpPr>
          <p:spPr bwMode="gray">
            <a:xfrm>
              <a:off x="3862711" y="3824630"/>
              <a:ext cx="76081" cy="57928"/>
            </a:xfrm>
            <a:custGeom>
              <a:avLst/>
              <a:gdLst>
                <a:gd name="T0" fmla="*/ 28209486 w 41"/>
                <a:gd name="T1" fmla="*/ 26934064 h 26"/>
                <a:gd name="T2" fmla="*/ 47015090 w 41"/>
                <a:gd name="T3" fmla="*/ 7541828 h 26"/>
                <a:gd name="T4" fmla="*/ 47015090 w 41"/>
                <a:gd name="T5" fmla="*/ 0 h 26"/>
                <a:gd name="T6" fmla="*/ 0 w 41"/>
                <a:gd name="T7" fmla="*/ 0 h 26"/>
                <a:gd name="T8" fmla="*/ 19980818 w 41"/>
                <a:gd name="T9" fmla="*/ 7541828 h 26"/>
                <a:gd name="T10" fmla="*/ 19980818 w 41"/>
                <a:gd name="T11" fmla="*/ 18314834 h 26"/>
                <a:gd name="T12" fmla="*/ 28209486 w 41"/>
                <a:gd name="T13" fmla="*/ 26934064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24" y="25"/>
                  </a:moveTo>
                  <a:lnTo>
                    <a:pt x="40" y="7"/>
                  </a:lnTo>
                  <a:lnTo>
                    <a:pt x="40" y="0"/>
                  </a:lnTo>
                  <a:lnTo>
                    <a:pt x="0" y="0"/>
                  </a:lnTo>
                  <a:lnTo>
                    <a:pt x="17" y="7"/>
                  </a:lnTo>
                  <a:lnTo>
                    <a:pt x="17" y="17"/>
                  </a:lnTo>
                  <a:lnTo>
                    <a:pt x="24"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7" name="Freeform 176"/>
            <p:cNvSpPr>
              <a:spLocks/>
            </p:cNvSpPr>
            <p:nvPr/>
          </p:nvSpPr>
          <p:spPr bwMode="gray">
            <a:xfrm>
              <a:off x="3908908" y="3824630"/>
              <a:ext cx="173903" cy="146527"/>
            </a:xfrm>
            <a:custGeom>
              <a:avLst/>
              <a:gdLst>
                <a:gd name="T0" fmla="*/ 102216300 w 91"/>
                <a:gd name="T1" fmla="*/ 68509578 h 67"/>
                <a:gd name="T2" fmla="*/ 112188727 w 91"/>
                <a:gd name="T3" fmla="*/ 68509578 h 67"/>
                <a:gd name="T4" fmla="*/ 112188727 w 91"/>
                <a:gd name="T5" fmla="*/ 59167860 h 67"/>
                <a:gd name="T6" fmla="*/ 112188727 w 91"/>
                <a:gd name="T7" fmla="*/ 49825140 h 67"/>
                <a:gd name="T8" fmla="*/ 112188727 w 91"/>
                <a:gd name="T9" fmla="*/ 42558806 h 67"/>
                <a:gd name="T10" fmla="*/ 112188727 w 91"/>
                <a:gd name="T11" fmla="*/ 33217097 h 67"/>
                <a:gd name="T12" fmla="*/ 93489867 w 91"/>
                <a:gd name="T13" fmla="*/ 0 h 67"/>
                <a:gd name="T14" fmla="*/ 71053005 w 91"/>
                <a:gd name="T15" fmla="*/ 7266336 h 67"/>
                <a:gd name="T16" fmla="*/ 51108150 w 91"/>
                <a:gd name="T17" fmla="*/ 7266336 h 67"/>
                <a:gd name="T18" fmla="*/ 62326572 w 91"/>
                <a:gd name="T19" fmla="*/ 0 h 67"/>
                <a:gd name="T20" fmla="*/ 19944864 w 91"/>
                <a:gd name="T21" fmla="*/ 0 h 67"/>
                <a:gd name="T22" fmla="*/ 19944864 w 91"/>
                <a:gd name="T23" fmla="*/ 7266336 h 67"/>
                <a:gd name="T24" fmla="*/ 0 w 91"/>
                <a:gd name="T25" fmla="*/ 25950763 h 67"/>
                <a:gd name="T26" fmla="*/ 31163286 w 91"/>
                <a:gd name="T27" fmla="*/ 42558806 h 67"/>
                <a:gd name="T28" fmla="*/ 42381718 w 91"/>
                <a:gd name="T29" fmla="*/ 33217097 h 67"/>
                <a:gd name="T30" fmla="*/ 51108150 w 91"/>
                <a:gd name="T31" fmla="*/ 33217097 h 67"/>
                <a:gd name="T32" fmla="*/ 71053005 w 91"/>
                <a:gd name="T33" fmla="*/ 49825140 h 67"/>
                <a:gd name="T34" fmla="*/ 71053005 w 91"/>
                <a:gd name="T35" fmla="*/ 59167860 h 67"/>
                <a:gd name="T36" fmla="*/ 81024333 w 91"/>
                <a:gd name="T37" fmla="*/ 49825140 h 67"/>
                <a:gd name="T38" fmla="*/ 93489867 w 91"/>
                <a:gd name="T39" fmla="*/ 68509578 h 67"/>
                <a:gd name="T40" fmla="*/ 102216300 w 91"/>
                <a:gd name="T41" fmla="*/ 68509578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1"/>
                <a:gd name="T64" fmla="*/ 0 h 67"/>
                <a:gd name="T65" fmla="*/ 91 w 91"/>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1" h="67">
                  <a:moveTo>
                    <a:pt x="82" y="66"/>
                  </a:moveTo>
                  <a:lnTo>
                    <a:pt x="90" y="66"/>
                  </a:lnTo>
                  <a:lnTo>
                    <a:pt x="90" y="57"/>
                  </a:lnTo>
                  <a:lnTo>
                    <a:pt x="90" y="48"/>
                  </a:lnTo>
                  <a:lnTo>
                    <a:pt x="90" y="41"/>
                  </a:lnTo>
                  <a:lnTo>
                    <a:pt x="90" y="32"/>
                  </a:lnTo>
                  <a:lnTo>
                    <a:pt x="75" y="0"/>
                  </a:lnTo>
                  <a:lnTo>
                    <a:pt x="57" y="7"/>
                  </a:lnTo>
                  <a:lnTo>
                    <a:pt x="41" y="7"/>
                  </a:lnTo>
                  <a:lnTo>
                    <a:pt x="50" y="0"/>
                  </a:lnTo>
                  <a:lnTo>
                    <a:pt x="16" y="0"/>
                  </a:lnTo>
                  <a:lnTo>
                    <a:pt x="16" y="7"/>
                  </a:lnTo>
                  <a:lnTo>
                    <a:pt x="0" y="25"/>
                  </a:lnTo>
                  <a:lnTo>
                    <a:pt x="25" y="41"/>
                  </a:lnTo>
                  <a:lnTo>
                    <a:pt x="34" y="32"/>
                  </a:lnTo>
                  <a:lnTo>
                    <a:pt x="41" y="32"/>
                  </a:lnTo>
                  <a:lnTo>
                    <a:pt x="57" y="48"/>
                  </a:lnTo>
                  <a:lnTo>
                    <a:pt x="57" y="57"/>
                  </a:lnTo>
                  <a:lnTo>
                    <a:pt x="65" y="48"/>
                  </a:lnTo>
                  <a:lnTo>
                    <a:pt x="75" y="66"/>
                  </a:lnTo>
                  <a:lnTo>
                    <a:pt x="82" y="6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8" name="Freeform 177"/>
            <p:cNvSpPr>
              <a:spLocks/>
            </p:cNvSpPr>
            <p:nvPr/>
          </p:nvSpPr>
          <p:spPr bwMode="gray">
            <a:xfrm>
              <a:off x="3957820" y="3896192"/>
              <a:ext cx="59778" cy="88599"/>
            </a:xfrm>
            <a:custGeom>
              <a:avLst/>
              <a:gdLst>
                <a:gd name="T0" fmla="*/ 0 w 33"/>
                <a:gd name="T1" fmla="*/ 9120769 h 41"/>
                <a:gd name="T2" fmla="*/ 10080624 w 33"/>
                <a:gd name="T3" fmla="*/ 0 h 41"/>
                <a:gd name="T4" fmla="*/ 17920758 w 33"/>
                <a:gd name="T5" fmla="*/ 0 h 41"/>
                <a:gd name="T6" fmla="*/ 35842575 w 33"/>
                <a:gd name="T7" fmla="*/ 16215033 h 41"/>
                <a:gd name="T8" fmla="*/ 35842575 w 33"/>
                <a:gd name="T9" fmla="*/ 25336808 h 41"/>
                <a:gd name="T10" fmla="*/ 17920758 w 33"/>
                <a:gd name="T11" fmla="*/ 40538091 h 41"/>
                <a:gd name="T12" fmla="*/ 10080624 w 33"/>
                <a:gd name="T13" fmla="*/ 34457581 h 41"/>
                <a:gd name="T14" fmla="*/ 0 w 33"/>
                <a:gd name="T15" fmla="*/ 34457581 h 41"/>
                <a:gd name="T16" fmla="*/ 0 w 33"/>
                <a:gd name="T17" fmla="*/ 9120769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41"/>
                <a:gd name="T29" fmla="*/ 33 w 33"/>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41">
                  <a:moveTo>
                    <a:pt x="0" y="9"/>
                  </a:moveTo>
                  <a:lnTo>
                    <a:pt x="9" y="0"/>
                  </a:lnTo>
                  <a:lnTo>
                    <a:pt x="16" y="0"/>
                  </a:lnTo>
                  <a:lnTo>
                    <a:pt x="32" y="16"/>
                  </a:lnTo>
                  <a:lnTo>
                    <a:pt x="32" y="25"/>
                  </a:lnTo>
                  <a:lnTo>
                    <a:pt x="16" y="40"/>
                  </a:lnTo>
                  <a:lnTo>
                    <a:pt x="9" y="34"/>
                  </a:lnTo>
                  <a:lnTo>
                    <a:pt x="0" y="34"/>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79" name="Freeform 178"/>
            <p:cNvSpPr>
              <a:spLocks/>
            </p:cNvSpPr>
            <p:nvPr/>
          </p:nvSpPr>
          <p:spPr bwMode="gray">
            <a:xfrm>
              <a:off x="3987705" y="3933675"/>
              <a:ext cx="111408" cy="129490"/>
            </a:xfrm>
            <a:custGeom>
              <a:avLst/>
              <a:gdLst>
                <a:gd name="T0" fmla="*/ 70587383 w 59"/>
                <a:gd name="T1" fmla="*/ 60634805 h 59"/>
                <a:gd name="T2" fmla="*/ 70587383 w 59"/>
                <a:gd name="T3" fmla="*/ 43907403 h 59"/>
                <a:gd name="T4" fmla="*/ 49898230 w 59"/>
                <a:gd name="T5" fmla="*/ 34498750 h 59"/>
                <a:gd name="T6" fmla="*/ 49898230 w 59"/>
                <a:gd name="T7" fmla="*/ 18817313 h 59"/>
                <a:gd name="T8" fmla="*/ 41378324 w 59"/>
                <a:gd name="T9" fmla="*/ 18817313 h 59"/>
                <a:gd name="T10" fmla="*/ 29207965 w 59"/>
                <a:gd name="T11" fmla="*/ 0 h 59"/>
                <a:gd name="T12" fmla="*/ 19472347 w 59"/>
                <a:gd name="T13" fmla="*/ 9408657 h 59"/>
                <a:gd name="T14" fmla="*/ 0 w 59"/>
                <a:gd name="T15" fmla="*/ 25090089 h 59"/>
                <a:gd name="T16" fmla="*/ 49898230 w 59"/>
                <a:gd name="T17" fmla="*/ 60634805 h 59"/>
                <a:gd name="T18" fmla="*/ 70587383 w 59"/>
                <a:gd name="T19" fmla="*/ 60634805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9"/>
                <a:gd name="T32" fmla="*/ 59 w 59"/>
                <a:gd name="T33" fmla="*/ 59 h 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9">
                  <a:moveTo>
                    <a:pt x="58" y="58"/>
                  </a:moveTo>
                  <a:lnTo>
                    <a:pt x="58" y="42"/>
                  </a:lnTo>
                  <a:lnTo>
                    <a:pt x="41" y="33"/>
                  </a:lnTo>
                  <a:lnTo>
                    <a:pt x="41" y="18"/>
                  </a:lnTo>
                  <a:lnTo>
                    <a:pt x="34" y="18"/>
                  </a:lnTo>
                  <a:lnTo>
                    <a:pt x="24" y="0"/>
                  </a:lnTo>
                  <a:lnTo>
                    <a:pt x="16" y="9"/>
                  </a:lnTo>
                  <a:lnTo>
                    <a:pt x="0" y="24"/>
                  </a:lnTo>
                  <a:lnTo>
                    <a:pt x="41" y="58"/>
                  </a:lnTo>
                  <a:lnTo>
                    <a:pt x="58"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0" name="Freeform 179"/>
            <p:cNvSpPr>
              <a:spLocks/>
            </p:cNvSpPr>
            <p:nvPr/>
          </p:nvSpPr>
          <p:spPr bwMode="gray">
            <a:xfrm>
              <a:off x="4259428" y="3865520"/>
              <a:ext cx="54345" cy="139714"/>
            </a:xfrm>
            <a:custGeom>
              <a:avLst/>
              <a:gdLst>
                <a:gd name="T0" fmla="*/ 25351156 w 26"/>
                <a:gd name="T1" fmla="*/ 0 h 65"/>
                <a:gd name="T2" fmla="*/ 0 w 26"/>
                <a:gd name="T3" fmla="*/ 0 h 65"/>
                <a:gd name="T4" fmla="*/ 13420482 w 26"/>
                <a:gd name="T5" fmla="*/ 31082540 h 65"/>
                <a:gd name="T6" fmla="*/ 25351156 w 26"/>
                <a:gd name="T7" fmla="*/ 55147704 h 65"/>
                <a:gd name="T8" fmla="*/ 25351156 w 26"/>
                <a:gd name="T9" fmla="*/ 64171762 h 65"/>
                <a:gd name="T10" fmla="*/ 37280604 w 26"/>
                <a:gd name="T11" fmla="*/ 64171762 h 65"/>
                <a:gd name="T12" fmla="*/ 37280604 w 26"/>
                <a:gd name="T13" fmla="*/ 31082540 h 65"/>
                <a:gd name="T14" fmla="*/ 37280604 w 26"/>
                <a:gd name="T15" fmla="*/ 15040101 h 65"/>
                <a:gd name="T16" fmla="*/ 25351156 w 26"/>
                <a:gd name="T17" fmla="*/ 8021721 h 65"/>
                <a:gd name="T18" fmla="*/ 25351156 w 26"/>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65"/>
                <a:gd name="T32" fmla="*/ 26 w 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65">
                  <a:moveTo>
                    <a:pt x="17" y="0"/>
                  </a:moveTo>
                  <a:lnTo>
                    <a:pt x="0" y="0"/>
                  </a:lnTo>
                  <a:lnTo>
                    <a:pt x="9" y="31"/>
                  </a:lnTo>
                  <a:lnTo>
                    <a:pt x="17" y="55"/>
                  </a:lnTo>
                  <a:lnTo>
                    <a:pt x="17" y="64"/>
                  </a:lnTo>
                  <a:lnTo>
                    <a:pt x="25" y="64"/>
                  </a:lnTo>
                  <a:lnTo>
                    <a:pt x="25" y="31"/>
                  </a:lnTo>
                  <a:lnTo>
                    <a:pt x="25" y="15"/>
                  </a:lnTo>
                  <a:lnTo>
                    <a:pt x="17" y="8"/>
                  </a:lnTo>
                  <a:lnTo>
                    <a:pt x="17"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1" name="Freeform 180"/>
            <p:cNvSpPr>
              <a:spLocks/>
            </p:cNvSpPr>
            <p:nvPr/>
          </p:nvSpPr>
          <p:spPr bwMode="gray">
            <a:xfrm>
              <a:off x="4493111" y="4110876"/>
              <a:ext cx="46195" cy="40890"/>
            </a:xfrm>
            <a:custGeom>
              <a:avLst/>
              <a:gdLst>
                <a:gd name="T0" fmla="*/ 30291096 w 23"/>
                <a:gd name="T1" fmla="*/ 0 h 17"/>
                <a:gd name="T2" fmla="*/ 30291096 w 23"/>
                <a:gd name="T3" fmla="*/ 20091026 h 17"/>
                <a:gd name="T4" fmla="*/ 8260674 w 23"/>
                <a:gd name="T5" fmla="*/ 20091026 h 17"/>
                <a:gd name="T6" fmla="*/ 0 w 23"/>
                <a:gd name="T7" fmla="*/ 20091026 h 17"/>
                <a:gd name="T8" fmla="*/ 8260674 w 23"/>
                <a:gd name="T9" fmla="*/ 0 h 17"/>
                <a:gd name="T10" fmla="*/ 30291096 w 23"/>
                <a:gd name="T11" fmla="*/ 0 h 17"/>
                <a:gd name="T12" fmla="*/ 0 60000 65536"/>
                <a:gd name="T13" fmla="*/ 0 60000 65536"/>
                <a:gd name="T14" fmla="*/ 0 60000 65536"/>
                <a:gd name="T15" fmla="*/ 0 60000 65536"/>
                <a:gd name="T16" fmla="*/ 0 60000 65536"/>
                <a:gd name="T17" fmla="*/ 0 60000 65536"/>
                <a:gd name="T18" fmla="*/ 0 w 23"/>
                <a:gd name="T19" fmla="*/ 0 h 17"/>
                <a:gd name="T20" fmla="*/ 23 w 23"/>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3" h="17">
                  <a:moveTo>
                    <a:pt x="22" y="0"/>
                  </a:moveTo>
                  <a:lnTo>
                    <a:pt x="22" y="16"/>
                  </a:lnTo>
                  <a:lnTo>
                    <a:pt x="6" y="16"/>
                  </a:lnTo>
                  <a:lnTo>
                    <a:pt x="0" y="16"/>
                  </a:lnTo>
                  <a:lnTo>
                    <a:pt x="6" y="0"/>
                  </a:lnTo>
                  <a:lnTo>
                    <a:pt x="2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2" name="Freeform 181"/>
            <p:cNvSpPr>
              <a:spLocks/>
            </p:cNvSpPr>
            <p:nvPr/>
          </p:nvSpPr>
          <p:spPr bwMode="gray">
            <a:xfrm>
              <a:off x="4531153" y="4069980"/>
              <a:ext cx="190207" cy="255574"/>
            </a:xfrm>
            <a:custGeom>
              <a:avLst/>
              <a:gdLst>
                <a:gd name="T0" fmla="*/ 81896890 w 99"/>
                <a:gd name="T1" fmla="*/ 9647129 h 115"/>
                <a:gd name="T2" fmla="*/ 81896890 w 99"/>
                <a:gd name="T3" fmla="*/ 25725676 h 115"/>
                <a:gd name="T4" fmla="*/ 31498885 w 99"/>
                <a:gd name="T5" fmla="*/ 19294259 h 115"/>
                <a:gd name="T6" fmla="*/ 31498885 w 99"/>
                <a:gd name="T7" fmla="*/ 35372809 h 115"/>
                <a:gd name="T8" fmla="*/ 41578714 w 99"/>
                <a:gd name="T9" fmla="*/ 25725676 h 115"/>
                <a:gd name="T10" fmla="*/ 51657412 w 99"/>
                <a:gd name="T11" fmla="*/ 35372809 h 115"/>
                <a:gd name="T12" fmla="*/ 51657412 w 99"/>
                <a:gd name="T13" fmla="*/ 43947342 h 115"/>
                <a:gd name="T14" fmla="*/ 51657412 w 99"/>
                <a:gd name="T15" fmla="*/ 79320151 h 115"/>
                <a:gd name="T16" fmla="*/ 22679604 w 99"/>
                <a:gd name="T17" fmla="*/ 79320151 h 115"/>
                <a:gd name="T18" fmla="*/ 11339241 w 99"/>
                <a:gd name="T19" fmla="*/ 86823126 h 115"/>
                <a:gd name="T20" fmla="*/ 11339241 w 99"/>
                <a:gd name="T21" fmla="*/ 96470251 h 115"/>
                <a:gd name="T22" fmla="*/ 0 w 99"/>
                <a:gd name="T23" fmla="*/ 96470251 h 115"/>
                <a:gd name="T24" fmla="*/ 0 w 99"/>
                <a:gd name="T25" fmla="*/ 105045819 h 115"/>
                <a:gd name="T26" fmla="*/ 22679604 w 99"/>
                <a:gd name="T27" fmla="*/ 122195919 h 115"/>
                <a:gd name="T28" fmla="*/ 22679604 w 99"/>
                <a:gd name="T29" fmla="*/ 113620351 h 115"/>
                <a:gd name="T30" fmla="*/ 31498885 w 99"/>
                <a:gd name="T31" fmla="*/ 113620351 h 115"/>
                <a:gd name="T32" fmla="*/ 51657412 w 99"/>
                <a:gd name="T33" fmla="*/ 113620351 h 115"/>
                <a:gd name="T34" fmla="*/ 73077591 w 99"/>
                <a:gd name="T35" fmla="*/ 105045819 h 115"/>
                <a:gd name="T36" fmla="*/ 81896890 w 99"/>
                <a:gd name="T37" fmla="*/ 79320151 h 115"/>
                <a:gd name="T38" fmla="*/ 102055408 w 99"/>
                <a:gd name="T39" fmla="*/ 62170035 h 115"/>
                <a:gd name="T40" fmla="*/ 123475587 w 99"/>
                <a:gd name="T41" fmla="*/ 0 h 115"/>
                <a:gd name="T42" fmla="*/ 94496665 w 99"/>
                <a:gd name="T43" fmla="*/ 9647129 h 115"/>
                <a:gd name="T44" fmla="*/ 81896890 w 99"/>
                <a:gd name="T45" fmla="*/ 9647129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115"/>
                <a:gd name="T71" fmla="*/ 99 w 99"/>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115">
                  <a:moveTo>
                    <a:pt x="65" y="9"/>
                  </a:moveTo>
                  <a:lnTo>
                    <a:pt x="65" y="24"/>
                  </a:lnTo>
                  <a:lnTo>
                    <a:pt x="25" y="18"/>
                  </a:lnTo>
                  <a:lnTo>
                    <a:pt x="25" y="33"/>
                  </a:lnTo>
                  <a:lnTo>
                    <a:pt x="33" y="24"/>
                  </a:lnTo>
                  <a:lnTo>
                    <a:pt x="41" y="33"/>
                  </a:lnTo>
                  <a:lnTo>
                    <a:pt x="41" y="41"/>
                  </a:lnTo>
                  <a:lnTo>
                    <a:pt x="41" y="74"/>
                  </a:lnTo>
                  <a:lnTo>
                    <a:pt x="18" y="74"/>
                  </a:lnTo>
                  <a:lnTo>
                    <a:pt x="9" y="81"/>
                  </a:lnTo>
                  <a:lnTo>
                    <a:pt x="9" y="90"/>
                  </a:lnTo>
                  <a:lnTo>
                    <a:pt x="0" y="90"/>
                  </a:lnTo>
                  <a:lnTo>
                    <a:pt x="0" y="98"/>
                  </a:lnTo>
                  <a:lnTo>
                    <a:pt x="18" y="114"/>
                  </a:lnTo>
                  <a:lnTo>
                    <a:pt x="18" y="106"/>
                  </a:lnTo>
                  <a:lnTo>
                    <a:pt x="25" y="106"/>
                  </a:lnTo>
                  <a:lnTo>
                    <a:pt x="41" y="106"/>
                  </a:lnTo>
                  <a:lnTo>
                    <a:pt x="58" y="98"/>
                  </a:lnTo>
                  <a:lnTo>
                    <a:pt x="65" y="74"/>
                  </a:lnTo>
                  <a:lnTo>
                    <a:pt x="81" y="58"/>
                  </a:lnTo>
                  <a:lnTo>
                    <a:pt x="98" y="0"/>
                  </a:lnTo>
                  <a:lnTo>
                    <a:pt x="75" y="9"/>
                  </a:lnTo>
                  <a:lnTo>
                    <a:pt x="65"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3" name="Freeform 182"/>
            <p:cNvSpPr>
              <a:spLocks/>
            </p:cNvSpPr>
            <p:nvPr/>
          </p:nvSpPr>
          <p:spPr bwMode="gray">
            <a:xfrm>
              <a:off x="4963191" y="4199475"/>
              <a:ext cx="46195" cy="51114"/>
            </a:xfrm>
            <a:custGeom>
              <a:avLst/>
              <a:gdLst>
                <a:gd name="T0" fmla="*/ 26934064 w 26"/>
                <a:gd name="T1" fmla="*/ 22641244 h 24"/>
                <a:gd name="T2" fmla="*/ 9696638 w 26"/>
                <a:gd name="T3" fmla="*/ 22641244 h 24"/>
                <a:gd name="T4" fmla="*/ 0 w 26"/>
                <a:gd name="T5" fmla="*/ 22641244 h 24"/>
                <a:gd name="T6" fmla="*/ 9696638 w 26"/>
                <a:gd name="T7" fmla="*/ 6890597 h 24"/>
                <a:gd name="T8" fmla="*/ 26934064 w 26"/>
                <a:gd name="T9" fmla="*/ 0 h 24"/>
                <a:gd name="T10" fmla="*/ 26934064 w 26"/>
                <a:gd name="T11" fmla="*/ 15750645 h 24"/>
                <a:gd name="T12" fmla="*/ 26934064 w 26"/>
                <a:gd name="T13" fmla="*/ 22641244 h 24"/>
                <a:gd name="T14" fmla="*/ 0 60000 65536"/>
                <a:gd name="T15" fmla="*/ 0 60000 65536"/>
                <a:gd name="T16" fmla="*/ 0 60000 65536"/>
                <a:gd name="T17" fmla="*/ 0 60000 65536"/>
                <a:gd name="T18" fmla="*/ 0 60000 65536"/>
                <a:gd name="T19" fmla="*/ 0 60000 65536"/>
                <a:gd name="T20" fmla="*/ 0 60000 65536"/>
                <a:gd name="T21" fmla="*/ 0 w 26"/>
                <a:gd name="T22" fmla="*/ 0 h 24"/>
                <a:gd name="T23" fmla="*/ 26 w 26"/>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4">
                  <a:moveTo>
                    <a:pt x="25" y="23"/>
                  </a:moveTo>
                  <a:lnTo>
                    <a:pt x="9" y="23"/>
                  </a:lnTo>
                  <a:lnTo>
                    <a:pt x="0" y="23"/>
                  </a:lnTo>
                  <a:lnTo>
                    <a:pt x="9" y="7"/>
                  </a:lnTo>
                  <a:lnTo>
                    <a:pt x="25" y="0"/>
                  </a:lnTo>
                  <a:lnTo>
                    <a:pt x="25" y="16"/>
                  </a:lnTo>
                  <a:lnTo>
                    <a:pt x="25"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4" name="Freeform 183"/>
            <p:cNvSpPr>
              <a:spLocks/>
            </p:cNvSpPr>
            <p:nvPr/>
          </p:nvSpPr>
          <p:spPr bwMode="gray">
            <a:xfrm>
              <a:off x="4979494" y="4250589"/>
              <a:ext cx="29889" cy="54522"/>
            </a:xfrm>
            <a:custGeom>
              <a:avLst/>
              <a:gdLst>
                <a:gd name="T0" fmla="*/ 16881646 w 17"/>
                <a:gd name="T1" fmla="*/ 0 h 26"/>
                <a:gd name="T2" fmla="*/ 16881646 w 17"/>
                <a:gd name="T3" fmla="*/ 8589109 h 26"/>
                <a:gd name="T4" fmla="*/ 0 w 17"/>
                <a:gd name="T5" fmla="*/ 23859393 h 26"/>
                <a:gd name="T6" fmla="*/ 0 w 17"/>
                <a:gd name="T7" fmla="*/ 8589109 h 26"/>
                <a:gd name="T8" fmla="*/ 0 w 17"/>
                <a:gd name="T9" fmla="*/ 0 h 26"/>
                <a:gd name="T10" fmla="*/ 16881646 w 17"/>
                <a:gd name="T11" fmla="*/ 0 h 26"/>
                <a:gd name="T12" fmla="*/ 0 60000 65536"/>
                <a:gd name="T13" fmla="*/ 0 60000 65536"/>
                <a:gd name="T14" fmla="*/ 0 60000 65536"/>
                <a:gd name="T15" fmla="*/ 0 60000 65536"/>
                <a:gd name="T16" fmla="*/ 0 60000 65536"/>
                <a:gd name="T17" fmla="*/ 0 60000 65536"/>
                <a:gd name="T18" fmla="*/ 0 w 17"/>
                <a:gd name="T19" fmla="*/ 0 h 26"/>
                <a:gd name="T20" fmla="*/ 17 w 1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7" h="26">
                  <a:moveTo>
                    <a:pt x="16" y="0"/>
                  </a:moveTo>
                  <a:lnTo>
                    <a:pt x="16" y="9"/>
                  </a:lnTo>
                  <a:lnTo>
                    <a:pt x="0" y="25"/>
                  </a:lnTo>
                  <a:lnTo>
                    <a:pt x="0" y="9"/>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5" name="Freeform 184"/>
            <p:cNvSpPr>
              <a:spLocks/>
            </p:cNvSpPr>
            <p:nvPr/>
          </p:nvSpPr>
          <p:spPr bwMode="gray">
            <a:xfrm>
              <a:off x="4552889" y="4662917"/>
              <a:ext cx="323348" cy="357805"/>
            </a:xfrm>
            <a:custGeom>
              <a:avLst/>
              <a:gdLst>
                <a:gd name="T0" fmla="*/ 67555062 w 172"/>
                <a:gd name="T1" fmla="*/ 169411259 h 163"/>
                <a:gd name="T2" fmla="*/ 59109995 w 172"/>
                <a:gd name="T3" fmla="*/ 152679163 h 163"/>
                <a:gd name="T4" fmla="*/ 38603057 w 172"/>
                <a:gd name="T5" fmla="*/ 103528982 h 163"/>
                <a:gd name="T6" fmla="*/ 38603057 w 172"/>
                <a:gd name="T7" fmla="*/ 78430838 h 163"/>
                <a:gd name="T8" fmla="*/ 0 w 172"/>
                <a:gd name="T9" fmla="*/ 9412192 h 163"/>
                <a:gd name="T10" fmla="*/ 0 w 172"/>
                <a:gd name="T11" fmla="*/ 0 h 163"/>
                <a:gd name="T12" fmla="*/ 19300979 w 172"/>
                <a:gd name="T13" fmla="*/ 0 h 163"/>
                <a:gd name="T14" fmla="*/ 38603057 w 172"/>
                <a:gd name="T15" fmla="*/ 0 h 163"/>
                <a:gd name="T16" fmla="*/ 97713052 w 172"/>
                <a:gd name="T17" fmla="*/ 9412192 h 163"/>
                <a:gd name="T18" fmla="*/ 117014023 w 172"/>
                <a:gd name="T19" fmla="*/ 9412192 h 163"/>
                <a:gd name="T20" fmla="*/ 156823065 w 172"/>
                <a:gd name="T21" fmla="*/ 16732100 h 163"/>
                <a:gd name="T22" fmla="*/ 176124035 w 172"/>
                <a:gd name="T23" fmla="*/ 9412192 h 163"/>
                <a:gd name="T24" fmla="*/ 184569102 w 172"/>
                <a:gd name="T25" fmla="*/ 0 h 163"/>
                <a:gd name="T26" fmla="*/ 206283106 w 172"/>
                <a:gd name="T27" fmla="*/ 9412192 h 163"/>
                <a:gd name="T28" fmla="*/ 184569102 w 172"/>
                <a:gd name="T29" fmla="*/ 26143269 h 163"/>
                <a:gd name="T30" fmla="*/ 176124035 w 172"/>
                <a:gd name="T31" fmla="*/ 16732100 h 163"/>
                <a:gd name="T32" fmla="*/ 145966063 w 172"/>
                <a:gd name="T33" fmla="*/ 16732100 h 163"/>
                <a:gd name="T34" fmla="*/ 135109026 w 172"/>
                <a:gd name="T35" fmla="*/ 67973533 h 163"/>
                <a:gd name="T36" fmla="*/ 127871025 w 172"/>
                <a:gd name="T37" fmla="*/ 78430838 h 163"/>
                <a:gd name="T38" fmla="*/ 127871025 w 172"/>
                <a:gd name="T39" fmla="*/ 110849913 h 163"/>
                <a:gd name="T40" fmla="*/ 127871025 w 172"/>
                <a:gd name="T41" fmla="*/ 162091351 h 163"/>
                <a:gd name="T42" fmla="*/ 107362988 w 172"/>
                <a:gd name="T43" fmla="*/ 169411259 h 163"/>
                <a:gd name="T44" fmla="*/ 86856050 w 172"/>
                <a:gd name="T45" fmla="*/ 169411259 h 163"/>
                <a:gd name="T46" fmla="*/ 79618049 w 172"/>
                <a:gd name="T47" fmla="*/ 162091351 h 163"/>
                <a:gd name="T48" fmla="*/ 67555062 w 172"/>
                <a:gd name="T49" fmla="*/ 169411259 h 1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2"/>
                <a:gd name="T76" fmla="*/ 0 h 163"/>
                <a:gd name="T77" fmla="*/ 172 w 172"/>
                <a:gd name="T78" fmla="*/ 163 h 1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2" h="163">
                  <a:moveTo>
                    <a:pt x="56" y="162"/>
                  </a:moveTo>
                  <a:lnTo>
                    <a:pt x="49" y="146"/>
                  </a:lnTo>
                  <a:lnTo>
                    <a:pt x="32" y="99"/>
                  </a:lnTo>
                  <a:lnTo>
                    <a:pt x="32" y="75"/>
                  </a:lnTo>
                  <a:lnTo>
                    <a:pt x="0" y="9"/>
                  </a:lnTo>
                  <a:lnTo>
                    <a:pt x="0" y="0"/>
                  </a:lnTo>
                  <a:lnTo>
                    <a:pt x="16" y="0"/>
                  </a:lnTo>
                  <a:lnTo>
                    <a:pt x="32" y="0"/>
                  </a:lnTo>
                  <a:lnTo>
                    <a:pt x="81" y="9"/>
                  </a:lnTo>
                  <a:lnTo>
                    <a:pt x="97" y="9"/>
                  </a:lnTo>
                  <a:lnTo>
                    <a:pt x="130" y="16"/>
                  </a:lnTo>
                  <a:lnTo>
                    <a:pt x="146" y="9"/>
                  </a:lnTo>
                  <a:lnTo>
                    <a:pt x="153" y="0"/>
                  </a:lnTo>
                  <a:lnTo>
                    <a:pt x="171" y="9"/>
                  </a:lnTo>
                  <a:lnTo>
                    <a:pt x="153" y="25"/>
                  </a:lnTo>
                  <a:lnTo>
                    <a:pt x="146" y="16"/>
                  </a:lnTo>
                  <a:lnTo>
                    <a:pt x="121" y="16"/>
                  </a:lnTo>
                  <a:lnTo>
                    <a:pt x="112" y="65"/>
                  </a:lnTo>
                  <a:lnTo>
                    <a:pt x="106" y="75"/>
                  </a:lnTo>
                  <a:lnTo>
                    <a:pt x="106" y="106"/>
                  </a:lnTo>
                  <a:lnTo>
                    <a:pt x="106" y="155"/>
                  </a:lnTo>
                  <a:lnTo>
                    <a:pt x="89" y="162"/>
                  </a:lnTo>
                  <a:lnTo>
                    <a:pt x="72" y="162"/>
                  </a:lnTo>
                  <a:lnTo>
                    <a:pt x="66" y="155"/>
                  </a:lnTo>
                  <a:lnTo>
                    <a:pt x="56" y="16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6" name="Freeform 185"/>
            <p:cNvSpPr>
              <a:spLocks/>
            </p:cNvSpPr>
            <p:nvPr/>
          </p:nvSpPr>
          <p:spPr bwMode="gray">
            <a:xfrm>
              <a:off x="4552889" y="4339189"/>
              <a:ext cx="301612" cy="361211"/>
            </a:xfrm>
            <a:custGeom>
              <a:avLst/>
              <a:gdLst>
                <a:gd name="T0" fmla="*/ 0 w 162"/>
                <a:gd name="T1" fmla="*/ 155602763 h 163"/>
                <a:gd name="T2" fmla="*/ 18930934 w 162"/>
                <a:gd name="T3" fmla="*/ 155602763 h 163"/>
                <a:gd name="T4" fmla="*/ 37861868 w 162"/>
                <a:gd name="T5" fmla="*/ 155602763 h 163"/>
                <a:gd name="T6" fmla="*/ 95837027 w 162"/>
                <a:gd name="T7" fmla="*/ 165194435 h 163"/>
                <a:gd name="T8" fmla="*/ 114766865 w 162"/>
                <a:gd name="T9" fmla="*/ 165194435 h 163"/>
                <a:gd name="T10" fmla="*/ 153812204 w 162"/>
                <a:gd name="T11" fmla="*/ 172655312 h 163"/>
                <a:gd name="T12" fmla="*/ 172742042 w 162"/>
                <a:gd name="T13" fmla="*/ 165194435 h 163"/>
                <a:gd name="T14" fmla="*/ 153812204 w 162"/>
                <a:gd name="T15" fmla="*/ 148141886 h 163"/>
                <a:gd name="T16" fmla="*/ 153812204 w 162"/>
                <a:gd name="T17" fmla="*/ 105511515 h 163"/>
                <a:gd name="T18" fmla="*/ 190489512 w 162"/>
                <a:gd name="T19" fmla="*/ 95919843 h 163"/>
                <a:gd name="T20" fmla="*/ 181024050 w 162"/>
                <a:gd name="T21" fmla="*/ 69275623 h 163"/>
                <a:gd name="T22" fmla="*/ 153812204 w 162"/>
                <a:gd name="T23" fmla="*/ 78867295 h 163"/>
                <a:gd name="T24" fmla="*/ 153812204 w 162"/>
                <a:gd name="T25" fmla="*/ 69275623 h 163"/>
                <a:gd name="T26" fmla="*/ 162094212 w 162"/>
                <a:gd name="T27" fmla="*/ 62880127 h 163"/>
                <a:gd name="T28" fmla="*/ 153812204 w 162"/>
                <a:gd name="T29" fmla="*/ 53288456 h 163"/>
                <a:gd name="T30" fmla="*/ 153812204 w 162"/>
                <a:gd name="T31" fmla="*/ 26644228 h 163"/>
                <a:gd name="T32" fmla="*/ 132514336 w 162"/>
                <a:gd name="T33" fmla="*/ 18117954 h 163"/>
                <a:gd name="T34" fmla="*/ 114766865 w 162"/>
                <a:gd name="T35" fmla="*/ 18117954 h 163"/>
                <a:gd name="T36" fmla="*/ 114766865 w 162"/>
                <a:gd name="T37" fmla="*/ 26644228 h 163"/>
                <a:gd name="T38" fmla="*/ 95837027 w 162"/>
                <a:gd name="T39" fmla="*/ 36235907 h 163"/>
                <a:gd name="T40" fmla="*/ 78088469 w 162"/>
                <a:gd name="T41" fmla="*/ 18117954 h 163"/>
                <a:gd name="T42" fmla="*/ 78088469 w 162"/>
                <a:gd name="T43" fmla="*/ 0 h 163"/>
                <a:gd name="T44" fmla="*/ 66257168 w 162"/>
                <a:gd name="T45" fmla="*/ 0 h 163"/>
                <a:gd name="T46" fmla="*/ 28396396 w 162"/>
                <a:gd name="T47" fmla="*/ 0 h 163"/>
                <a:gd name="T48" fmla="*/ 10648922 w 162"/>
                <a:gd name="T49" fmla="*/ 9591675 h 163"/>
                <a:gd name="T50" fmla="*/ 18930934 w 162"/>
                <a:gd name="T51" fmla="*/ 36235907 h 163"/>
                <a:gd name="T52" fmla="*/ 18930934 w 162"/>
                <a:gd name="T53" fmla="*/ 42630355 h 163"/>
                <a:gd name="T54" fmla="*/ 28396396 w 162"/>
                <a:gd name="T55" fmla="*/ 78867295 h 163"/>
                <a:gd name="T56" fmla="*/ 28396396 w 162"/>
                <a:gd name="T57" fmla="*/ 95919843 h 163"/>
                <a:gd name="T58" fmla="*/ 10648922 w 162"/>
                <a:gd name="T59" fmla="*/ 105511515 h 163"/>
                <a:gd name="T60" fmla="*/ 0 w 162"/>
                <a:gd name="T61" fmla="*/ 139615612 h 163"/>
                <a:gd name="T62" fmla="*/ 0 w 162"/>
                <a:gd name="T63" fmla="*/ 155602763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
                <a:gd name="T97" fmla="*/ 0 h 163"/>
                <a:gd name="T98" fmla="*/ 162 w 162"/>
                <a:gd name="T99" fmla="*/ 163 h 1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 h="163">
                  <a:moveTo>
                    <a:pt x="0" y="146"/>
                  </a:moveTo>
                  <a:lnTo>
                    <a:pt x="16" y="146"/>
                  </a:lnTo>
                  <a:lnTo>
                    <a:pt x="32" y="146"/>
                  </a:lnTo>
                  <a:lnTo>
                    <a:pt x="81" y="155"/>
                  </a:lnTo>
                  <a:lnTo>
                    <a:pt x="97" y="155"/>
                  </a:lnTo>
                  <a:lnTo>
                    <a:pt x="130" y="162"/>
                  </a:lnTo>
                  <a:lnTo>
                    <a:pt x="146" y="155"/>
                  </a:lnTo>
                  <a:lnTo>
                    <a:pt x="130" y="139"/>
                  </a:lnTo>
                  <a:lnTo>
                    <a:pt x="130" y="99"/>
                  </a:lnTo>
                  <a:lnTo>
                    <a:pt x="161" y="90"/>
                  </a:lnTo>
                  <a:lnTo>
                    <a:pt x="153" y="65"/>
                  </a:lnTo>
                  <a:lnTo>
                    <a:pt x="130" y="74"/>
                  </a:lnTo>
                  <a:lnTo>
                    <a:pt x="130" y="65"/>
                  </a:lnTo>
                  <a:lnTo>
                    <a:pt x="137" y="59"/>
                  </a:lnTo>
                  <a:lnTo>
                    <a:pt x="130" y="50"/>
                  </a:lnTo>
                  <a:lnTo>
                    <a:pt x="130" y="25"/>
                  </a:lnTo>
                  <a:lnTo>
                    <a:pt x="112" y="17"/>
                  </a:lnTo>
                  <a:lnTo>
                    <a:pt x="97" y="17"/>
                  </a:lnTo>
                  <a:lnTo>
                    <a:pt x="97" y="25"/>
                  </a:lnTo>
                  <a:lnTo>
                    <a:pt x="81" y="34"/>
                  </a:lnTo>
                  <a:lnTo>
                    <a:pt x="66" y="17"/>
                  </a:lnTo>
                  <a:lnTo>
                    <a:pt x="66" y="0"/>
                  </a:lnTo>
                  <a:lnTo>
                    <a:pt x="56" y="0"/>
                  </a:lnTo>
                  <a:lnTo>
                    <a:pt x="24" y="0"/>
                  </a:lnTo>
                  <a:lnTo>
                    <a:pt x="9" y="9"/>
                  </a:lnTo>
                  <a:lnTo>
                    <a:pt x="16" y="34"/>
                  </a:lnTo>
                  <a:lnTo>
                    <a:pt x="16" y="40"/>
                  </a:lnTo>
                  <a:lnTo>
                    <a:pt x="24" y="74"/>
                  </a:lnTo>
                  <a:lnTo>
                    <a:pt x="24" y="90"/>
                  </a:lnTo>
                  <a:lnTo>
                    <a:pt x="9" y="99"/>
                  </a:lnTo>
                  <a:lnTo>
                    <a:pt x="0" y="131"/>
                  </a:lnTo>
                  <a:lnTo>
                    <a:pt x="0" y="14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7" name="Freeform 186"/>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8" name="Freeform 187"/>
            <p:cNvSpPr>
              <a:spLocks/>
            </p:cNvSpPr>
            <p:nvPr/>
          </p:nvSpPr>
          <p:spPr bwMode="gray">
            <a:xfrm>
              <a:off x="4571912" y="4305112"/>
              <a:ext cx="27171" cy="40890"/>
            </a:xfrm>
            <a:custGeom>
              <a:avLst/>
              <a:gdLst>
                <a:gd name="T0" fmla="*/ 13952255 w 17"/>
                <a:gd name="T1" fmla="*/ 0 h 17"/>
                <a:gd name="T2" fmla="*/ 0 w 17"/>
                <a:gd name="T3" fmla="*/ 20091026 h 17"/>
                <a:gd name="T4" fmla="*/ 0 w 17"/>
                <a:gd name="T5" fmla="*/ 10046073 h 17"/>
                <a:gd name="T6" fmla="*/ 0 w 17"/>
                <a:gd name="T7" fmla="*/ 0 h 17"/>
                <a:gd name="T8" fmla="*/ 13952255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0" y="16"/>
                  </a:lnTo>
                  <a:lnTo>
                    <a:pt x="0" y="8"/>
                  </a:lnTo>
                  <a:lnTo>
                    <a:pt x="0" y="0"/>
                  </a:lnTo>
                  <a:lnTo>
                    <a:pt x="16"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89" name="Freeform 188"/>
            <p:cNvSpPr>
              <a:spLocks/>
            </p:cNvSpPr>
            <p:nvPr/>
          </p:nvSpPr>
          <p:spPr bwMode="gray">
            <a:xfrm>
              <a:off x="4661579" y="4802630"/>
              <a:ext cx="399434" cy="412333"/>
            </a:xfrm>
            <a:custGeom>
              <a:avLst/>
              <a:gdLst>
                <a:gd name="T0" fmla="*/ 235267155 w 213"/>
                <a:gd name="T1" fmla="*/ 10439166 h 188"/>
                <a:gd name="T2" fmla="*/ 242468538 w 213"/>
                <a:gd name="T3" fmla="*/ 59505385 h 188"/>
                <a:gd name="T4" fmla="*/ 235267155 w 213"/>
                <a:gd name="T5" fmla="*/ 59505385 h 188"/>
                <a:gd name="T6" fmla="*/ 224463438 w 213"/>
                <a:gd name="T7" fmla="*/ 67857139 h 188"/>
                <a:gd name="T8" fmla="*/ 235267155 w 213"/>
                <a:gd name="T9" fmla="*/ 77253100 h 188"/>
                <a:gd name="T10" fmla="*/ 242468538 w 213"/>
                <a:gd name="T11" fmla="*/ 67857139 h 188"/>
                <a:gd name="T12" fmla="*/ 254471939 w 213"/>
                <a:gd name="T13" fmla="*/ 67857139 h 188"/>
                <a:gd name="T14" fmla="*/ 254471939 w 213"/>
                <a:gd name="T15" fmla="*/ 77253100 h 188"/>
                <a:gd name="T16" fmla="*/ 254471939 w 213"/>
                <a:gd name="T17" fmla="*/ 101264093 h 188"/>
                <a:gd name="T18" fmla="*/ 235267155 w 213"/>
                <a:gd name="T19" fmla="*/ 109615831 h 188"/>
                <a:gd name="T20" fmla="*/ 216061277 w 213"/>
                <a:gd name="T21" fmla="*/ 135715301 h 188"/>
                <a:gd name="T22" fmla="*/ 186052775 w 213"/>
                <a:gd name="T23" fmla="*/ 159726293 h 188"/>
                <a:gd name="T24" fmla="*/ 166847992 w 213"/>
                <a:gd name="T25" fmla="*/ 178517193 h 188"/>
                <a:gd name="T26" fmla="*/ 138039139 w 213"/>
                <a:gd name="T27" fmla="*/ 185825730 h 188"/>
                <a:gd name="T28" fmla="*/ 116432799 w 213"/>
                <a:gd name="T29" fmla="*/ 185825730 h 188"/>
                <a:gd name="T30" fmla="*/ 88824759 w 213"/>
                <a:gd name="T31" fmla="*/ 185825730 h 188"/>
                <a:gd name="T32" fmla="*/ 60017019 w 213"/>
                <a:gd name="T33" fmla="*/ 195220670 h 188"/>
                <a:gd name="T34" fmla="*/ 49214397 w 213"/>
                <a:gd name="T35" fmla="*/ 195220670 h 188"/>
                <a:gd name="T36" fmla="*/ 39611458 w 213"/>
                <a:gd name="T37" fmla="*/ 185825730 h 188"/>
                <a:gd name="T38" fmla="*/ 30008510 w 213"/>
                <a:gd name="T39" fmla="*/ 159726293 h 188"/>
                <a:gd name="T40" fmla="*/ 30008510 w 213"/>
                <a:gd name="T41" fmla="*/ 153461978 h 188"/>
                <a:gd name="T42" fmla="*/ 12003405 w 213"/>
                <a:gd name="T43" fmla="*/ 101264093 h 188"/>
                <a:gd name="T44" fmla="*/ 0 w 213"/>
                <a:gd name="T45" fmla="*/ 101264093 h 188"/>
                <a:gd name="T46" fmla="*/ 12003405 w 213"/>
                <a:gd name="T47" fmla="*/ 93956577 h 188"/>
                <a:gd name="T48" fmla="*/ 19205888 w 213"/>
                <a:gd name="T49" fmla="*/ 101264093 h 188"/>
                <a:gd name="T50" fmla="*/ 39611458 w 213"/>
                <a:gd name="T51" fmla="*/ 101264093 h 188"/>
                <a:gd name="T52" fmla="*/ 60017019 w 213"/>
                <a:gd name="T53" fmla="*/ 93956577 h 188"/>
                <a:gd name="T54" fmla="*/ 60017019 w 213"/>
                <a:gd name="T55" fmla="*/ 42802930 h 188"/>
                <a:gd name="T56" fmla="*/ 67219498 w 213"/>
                <a:gd name="T57" fmla="*/ 52197870 h 188"/>
                <a:gd name="T58" fmla="*/ 67219498 w 213"/>
                <a:gd name="T59" fmla="*/ 67857139 h 188"/>
                <a:gd name="T60" fmla="*/ 88824759 w 213"/>
                <a:gd name="T61" fmla="*/ 67857139 h 188"/>
                <a:gd name="T62" fmla="*/ 116432799 w 213"/>
                <a:gd name="T63" fmla="*/ 52197870 h 188"/>
                <a:gd name="T64" fmla="*/ 126035739 w 213"/>
                <a:gd name="T65" fmla="*/ 59505385 h 188"/>
                <a:gd name="T66" fmla="*/ 138039139 w 213"/>
                <a:gd name="T67" fmla="*/ 52197870 h 188"/>
                <a:gd name="T68" fmla="*/ 176449836 w 213"/>
                <a:gd name="T69" fmla="*/ 16703481 h 188"/>
                <a:gd name="T70" fmla="*/ 205258654 w 213"/>
                <a:gd name="T71" fmla="*/ 0 h 188"/>
                <a:gd name="T72" fmla="*/ 224463438 w 213"/>
                <a:gd name="T73" fmla="*/ 10439166 h 188"/>
                <a:gd name="T74" fmla="*/ 235267155 w 213"/>
                <a:gd name="T75" fmla="*/ 10439166 h 1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3"/>
                <a:gd name="T115" fmla="*/ 0 h 188"/>
                <a:gd name="T116" fmla="*/ 213 w 213"/>
                <a:gd name="T117" fmla="*/ 188 h 1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3" h="188">
                  <a:moveTo>
                    <a:pt x="196" y="10"/>
                  </a:moveTo>
                  <a:lnTo>
                    <a:pt x="202" y="57"/>
                  </a:lnTo>
                  <a:lnTo>
                    <a:pt x="196" y="57"/>
                  </a:lnTo>
                  <a:lnTo>
                    <a:pt x="187" y="65"/>
                  </a:lnTo>
                  <a:lnTo>
                    <a:pt x="196" y="74"/>
                  </a:lnTo>
                  <a:lnTo>
                    <a:pt x="202" y="65"/>
                  </a:lnTo>
                  <a:lnTo>
                    <a:pt x="212" y="65"/>
                  </a:lnTo>
                  <a:lnTo>
                    <a:pt x="212" y="74"/>
                  </a:lnTo>
                  <a:lnTo>
                    <a:pt x="212" y="97"/>
                  </a:lnTo>
                  <a:lnTo>
                    <a:pt x="196" y="105"/>
                  </a:lnTo>
                  <a:lnTo>
                    <a:pt x="180" y="130"/>
                  </a:lnTo>
                  <a:lnTo>
                    <a:pt x="155" y="153"/>
                  </a:lnTo>
                  <a:lnTo>
                    <a:pt x="139" y="171"/>
                  </a:lnTo>
                  <a:lnTo>
                    <a:pt x="115" y="178"/>
                  </a:lnTo>
                  <a:lnTo>
                    <a:pt x="97" y="178"/>
                  </a:lnTo>
                  <a:lnTo>
                    <a:pt x="74" y="178"/>
                  </a:lnTo>
                  <a:lnTo>
                    <a:pt x="50" y="187"/>
                  </a:lnTo>
                  <a:lnTo>
                    <a:pt x="41" y="187"/>
                  </a:lnTo>
                  <a:lnTo>
                    <a:pt x="33" y="178"/>
                  </a:lnTo>
                  <a:lnTo>
                    <a:pt x="25" y="153"/>
                  </a:lnTo>
                  <a:lnTo>
                    <a:pt x="25" y="147"/>
                  </a:lnTo>
                  <a:lnTo>
                    <a:pt x="10" y="97"/>
                  </a:lnTo>
                  <a:lnTo>
                    <a:pt x="0" y="97"/>
                  </a:lnTo>
                  <a:lnTo>
                    <a:pt x="10" y="90"/>
                  </a:lnTo>
                  <a:lnTo>
                    <a:pt x="16" y="97"/>
                  </a:lnTo>
                  <a:lnTo>
                    <a:pt x="33" y="97"/>
                  </a:lnTo>
                  <a:lnTo>
                    <a:pt x="50" y="90"/>
                  </a:lnTo>
                  <a:lnTo>
                    <a:pt x="50" y="41"/>
                  </a:lnTo>
                  <a:lnTo>
                    <a:pt x="56" y="50"/>
                  </a:lnTo>
                  <a:lnTo>
                    <a:pt x="56" y="65"/>
                  </a:lnTo>
                  <a:lnTo>
                    <a:pt x="74" y="65"/>
                  </a:lnTo>
                  <a:lnTo>
                    <a:pt x="97" y="50"/>
                  </a:lnTo>
                  <a:lnTo>
                    <a:pt x="105" y="57"/>
                  </a:lnTo>
                  <a:lnTo>
                    <a:pt x="115" y="50"/>
                  </a:lnTo>
                  <a:lnTo>
                    <a:pt x="147" y="16"/>
                  </a:lnTo>
                  <a:lnTo>
                    <a:pt x="171" y="0"/>
                  </a:lnTo>
                  <a:lnTo>
                    <a:pt x="187" y="10"/>
                  </a:lnTo>
                  <a:lnTo>
                    <a:pt x="196" y="1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0" name="Freeform 189"/>
            <p:cNvSpPr>
              <a:spLocks/>
            </p:cNvSpPr>
            <p:nvPr/>
          </p:nvSpPr>
          <p:spPr bwMode="gray">
            <a:xfrm>
              <a:off x="4751246" y="4676546"/>
              <a:ext cx="233681" cy="272611"/>
            </a:xfrm>
            <a:custGeom>
              <a:avLst/>
              <a:gdLst>
                <a:gd name="T0" fmla="*/ 0 w 122"/>
                <a:gd name="T1" fmla="*/ 105113326 h 122"/>
                <a:gd name="T2" fmla="*/ 7513352 w 122"/>
                <a:gd name="T3" fmla="*/ 114866299 h 122"/>
                <a:gd name="T4" fmla="*/ 7513352 w 122"/>
                <a:gd name="T5" fmla="*/ 131121254 h 122"/>
                <a:gd name="T6" fmla="*/ 30054525 w 122"/>
                <a:gd name="T7" fmla="*/ 131121254 h 122"/>
                <a:gd name="T8" fmla="*/ 58857945 w 122"/>
                <a:gd name="T9" fmla="*/ 114866299 h 122"/>
                <a:gd name="T10" fmla="*/ 68875744 w 122"/>
                <a:gd name="T11" fmla="*/ 122451945 h 122"/>
                <a:gd name="T12" fmla="*/ 81399129 w 122"/>
                <a:gd name="T13" fmla="*/ 114866299 h 122"/>
                <a:gd name="T14" fmla="*/ 121472564 w 122"/>
                <a:gd name="T15" fmla="*/ 78022775 h 122"/>
                <a:gd name="T16" fmla="*/ 151527115 w 122"/>
                <a:gd name="T17" fmla="*/ 60684140 h 122"/>
                <a:gd name="T18" fmla="*/ 131490363 w 122"/>
                <a:gd name="T19" fmla="*/ 60684140 h 122"/>
                <a:gd name="T20" fmla="*/ 121472564 w 122"/>
                <a:gd name="T21" fmla="*/ 44429185 h 122"/>
                <a:gd name="T22" fmla="*/ 100183622 w 122"/>
                <a:gd name="T23" fmla="*/ 26007936 h 122"/>
                <a:gd name="T24" fmla="*/ 81399129 w 122"/>
                <a:gd name="T25" fmla="*/ 0 h 122"/>
                <a:gd name="T26" fmla="*/ 58857945 w 122"/>
                <a:gd name="T27" fmla="*/ 17338627 h 122"/>
                <a:gd name="T28" fmla="*/ 50091251 w 122"/>
                <a:gd name="T29" fmla="*/ 7585648 h 122"/>
                <a:gd name="T30" fmla="*/ 18784501 w 122"/>
                <a:gd name="T31" fmla="*/ 7585648 h 122"/>
                <a:gd name="T32" fmla="*/ 7513352 w 122"/>
                <a:gd name="T33" fmla="*/ 60684140 h 122"/>
                <a:gd name="T34" fmla="*/ 0 w 122"/>
                <a:gd name="T35" fmla="*/ 71520793 h 122"/>
                <a:gd name="T36" fmla="*/ 0 w 122"/>
                <a:gd name="T37" fmla="*/ 105113326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2"/>
                <a:gd name="T58" fmla="*/ 0 h 122"/>
                <a:gd name="T59" fmla="*/ 122 w 122"/>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2" h="122">
                  <a:moveTo>
                    <a:pt x="0" y="97"/>
                  </a:moveTo>
                  <a:lnTo>
                    <a:pt x="6" y="106"/>
                  </a:lnTo>
                  <a:lnTo>
                    <a:pt x="6" y="121"/>
                  </a:lnTo>
                  <a:lnTo>
                    <a:pt x="24" y="121"/>
                  </a:lnTo>
                  <a:lnTo>
                    <a:pt x="47" y="106"/>
                  </a:lnTo>
                  <a:lnTo>
                    <a:pt x="55" y="113"/>
                  </a:lnTo>
                  <a:lnTo>
                    <a:pt x="65" y="106"/>
                  </a:lnTo>
                  <a:lnTo>
                    <a:pt x="97" y="72"/>
                  </a:lnTo>
                  <a:lnTo>
                    <a:pt x="121" y="56"/>
                  </a:lnTo>
                  <a:lnTo>
                    <a:pt x="105" y="56"/>
                  </a:lnTo>
                  <a:lnTo>
                    <a:pt x="97" y="41"/>
                  </a:lnTo>
                  <a:lnTo>
                    <a:pt x="80" y="24"/>
                  </a:lnTo>
                  <a:lnTo>
                    <a:pt x="65" y="0"/>
                  </a:lnTo>
                  <a:lnTo>
                    <a:pt x="47" y="16"/>
                  </a:lnTo>
                  <a:lnTo>
                    <a:pt x="40" y="7"/>
                  </a:lnTo>
                  <a:lnTo>
                    <a:pt x="15" y="7"/>
                  </a:lnTo>
                  <a:lnTo>
                    <a:pt x="6" y="56"/>
                  </a:lnTo>
                  <a:lnTo>
                    <a:pt x="0" y="6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1" name="Freeform 190"/>
            <p:cNvSpPr>
              <a:spLocks/>
            </p:cNvSpPr>
            <p:nvPr/>
          </p:nvSpPr>
          <p:spPr bwMode="gray">
            <a:xfrm>
              <a:off x="4870804" y="4625432"/>
              <a:ext cx="203790" cy="204460"/>
            </a:xfrm>
            <a:custGeom>
              <a:avLst/>
              <a:gdLst>
                <a:gd name="T0" fmla="*/ 82006772 w 106"/>
                <a:gd name="T1" fmla="*/ 0 h 91"/>
                <a:gd name="T2" fmla="*/ 59297369 w 106"/>
                <a:gd name="T3" fmla="*/ 0 h 91"/>
                <a:gd name="T4" fmla="*/ 59297369 w 106"/>
                <a:gd name="T5" fmla="*/ 8765095 h 91"/>
                <a:gd name="T6" fmla="*/ 30278815 w 106"/>
                <a:gd name="T7" fmla="*/ 26294233 h 91"/>
                <a:gd name="T8" fmla="*/ 0 w 106"/>
                <a:gd name="T9" fmla="*/ 26294233 h 91"/>
                <a:gd name="T10" fmla="*/ 18924122 w 106"/>
                <a:gd name="T11" fmla="*/ 52588466 h 91"/>
                <a:gd name="T12" fmla="*/ 40372133 w 106"/>
                <a:gd name="T13" fmla="*/ 71213514 h 91"/>
                <a:gd name="T14" fmla="*/ 50465443 w 106"/>
                <a:gd name="T15" fmla="*/ 87646751 h 91"/>
                <a:gd name="T16" fmla="*/ 70652062 w 106"/>
                <a:gd name="T17" fmla="*/ 87646751 h 91"/>
                <a:gd name="T18" fmla="*/ 90837576 w 106"/>
                <a:gd name="T19" fmla="*/ 98602590 h 91"/>
                <a:gd name="T20" fmla="*/ 102192268 w 106"/>
                <a:gd name="T21" fmla="*/ 98602590 h 91"/>
                <a:gd name="T22" fmla="*/ 122378887 w 106"/>
                <a:gd name="T23" fmla="*/ 61352510 h 91"/>
                <a:gd name="T24" fmla="*/ 132472197 w 106"/>
                <a:gd name="T25" fmla="*/ 26294233 h 91"/>
                <a:gd name="T26" fmla="*/ 122378887 w 106"/>
                <a:gd name="T27" fmla="*/ 8765095 h 91"/>
                <a:gd name="T28" fmla="*/ 102192268 w 106"/>
                <a:gd name="T29" fmla="*/ 0 h 91"/>
                <a:gd name="T30" fmla="*/ 82006772 w 106"/>
                <a:gd name="T31" fmla="*/ 0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6"/>
                <a:gd name="T49" fmla="*/ 0 h 91"/>
                <a:gd name="T50" fmla="*/ 106 w 106"/>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6" h="91">
                  <a:moveTo>
                    <a:pt x="65" y="0"/>
                  </a:moveTo>
                  <a:lnTo>
                    <a:pt x="47" y="0"/>
                  </a:lnTo>
                  <a:lnTo>
                    <a:pt x="47" y="8"/>
                  </a:lnTo>
                  <a:lnTo>
                    <a:pt x="24" y="24"/>
                  </a:lnTo>
                  <a:lnTo>
                    <a:pt x="0" y="24"/>
                  </a:lnTo>
                  <a:lnTo>
                    <a:pt x="15" y="48"/>
                  </a:lnTo>
                  <a:lnTo>
                    <a:pt x="32" y="65"/>
                  </a:lnTo>
                  <a:lnTo>
                    <a:pt x="40" y="80"/>
                  </a:lnTo>
                  <a:lnTo>
                    <a:pt x="56" y="80"/>
                  </a:lnTo>
                  <a:lnTo>
                    <a:pt x="72" y="90"/>
                  </a:lnTo>
                  <a:lnTo>
                    <a:pt x="81" y="90"/>
                  </a:lnTo>
                  <a:lnTo>
                    <a:pt x="97" y="56"/>
                  </a:lnTo>
                  <a:lnTo>
                    <a:pt x="105" y="24"/>
                  </a:lnTo>
                  <a:lnTo>
                    <a:pt x="97" y="8"/>
                  </a:lnTo>
                  <a:lnTo>
                    <a:pt x="81" y="0"/>
                  </a:lnTo>
                  <a:lnTo>
                    <a:pt x="65"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2" name="Freeform 191"/>
            <p:cNvSpPr>
              <a:spLocks/>
            </p:cNvSpPr>
            <p:nvPr/>
          </p:nvSpPr>
          <p:spPr bwMode="gray">
            <a:xfrm>
              <a:off x="4995798" y="4472086"/>
              <a:ext cx="260853" cy="477071"/>
            </a:xfrm>
            <a:custGeom>
              <a:avLst/>
              <a:gdLst>
                <a:gd name="T0" fmla="*/ 39026548 w 138"/>
                <a:gd name="T1" fmla="*/ 225543990 h 218"/>
                <a:gd name="T2" fmla="*/ 39026548 w 138"/>
                <a:gd name="T3" fmla="*/ 217228988 h 218"/>
                <a:gd name="T4" fmla="*/ 39026548 w 138"/>
                <a:gd name="T5" fmla="*/ 209952851 h 218"/>
                <a:gd name="T6" fmla="*/ 78053096 w 138"/>
                <a:gd name="T7" fmla="*/ 200598983 h 218"/>
                <a:gd name="T8" fmla="*/ 87810004 w 138"/>
                <a:gd name="T9" fmla="*/ 193322847 h 218"/>
                <a:gd name="T10" fmla="*/ 87810004 w 138"/>
                <a:gd name="T11" fmla="*/ 168377840 h 218"/>
                <a:gd name="T12" fmla="*/ 68296170 w 138"/>
                <a:gd name="T13" fmla="*/ 133039049 h 218"/>
                <a:gd name="T14" fmla="*/ 106103518 w 138"/>
                <a:gd name="T15" fmla="*/ 99780059 h 218"/>
                <a:gd name="T16" fmla="*/ 136593444 w 138"/>
                <a:gd name="T17" fmla="*/ 90425172 h 218"/>
                <a:gd name="T18" fmla="*/ 167083404 w 138"/>
                <a:gd name="T19" fmla="*/ 65480149 h 218"/>
                <a:gd name="T20" fmla="*/ 157326495 w 138"/>
                <a:gd name="T21" fmla="*/ 0 h 218"/>
                <a:gd name="T22" fmla="*/ 136593444 w 138"/>
                <a:gd name="T23" fmla="*/ 15590123 h 218"/>
                <a:gd name="T24" fmla="*/ 98786113 w 138"/>
                <a:gd name="T25" fmla="*/ 15590123 h 218"/>
                <a:gd name="T26" fmla="*/ 78053096 w 138"/>
                <a:gd name="T27" fmla="*/ 15590123 h 218"/>
                <a:gd name="T28" fmla="*/ 68296170 w 138"/>
                <a:gd name="T29" fmla="*/ 23905130 h 218"/>
                <a:gd name="T30" fmla="*/ 78053096 w 138"/>
                <a:gd name="T31" fmla="*/ 41575027 h 218"/>
                <a:gd name="T32" fmla="*/ 87810004 w 138"/>
                <a:gd name="T33" fmla="*/ 57165147 h 218"/>
                <a:gd name="T34" fmla="*/ 87810004 w 138"/>
                <a:gd name="T35" fmla="*/ 74835052 h 218"/>
                <a:gd name="T36" fmla="*/ 78053096 w 138"/>
                <a:gd name="T37" fmla="*/ 90425172 h 218"/>
                <a:gd name="T38" fmla="*/ 68296170 w 138"/>
                <a:gd name="T39" fmla="*/ 74835052 h 218"/>
                <a:gd name="T40" fmla="*/ 68296170 w 138"/>
                <a:gd name="T41" fmla="*/ 57165147 h 218"/>
                <a:gd name="T42" fmla="*/ 57320061 w 138"/>
                <a:gd name="T43" fmla="*/ 57165147 h 218"/>
                <a:gd name="T44" fmla="*/ 48783457 w 138"/>
                <a:gd name="T45" fmla="*/ 48850144 h 218"/>
                <a:gd name="T46" fmla="*/ 0 w 138"/>
                <a:gd name="T47" fmla="*/ 65480149 h 218"/>
                <a:gd name="T48" fmla="*/ 0 w 138"/>
                <a:gd name="T49" fmla="*/ 74835052 h 218"/>
                <a:gd name="T50" fmla="*/ 19513826 w 138"/>
                <a:gd name="T51" fmla="*/ 74835052 h 218"/>
                <a:gd name="T52" fmla="*/ 39026548 w 138"/>
                <a:gd name="T53" fmla="*/ 83150054 h 218"/>
                <a:gd name="T54" fmla="*/ 48783457 w 138"/>
                <a:gd name="T55" fmla="*/ 99780059 h 218"/>
                <a:gd name="T56" fmla="*/ 39026548 w 138"/>
                <a:gd name="T57" fmla="*/ 133039049 h 218"/>
                <a:gd name="T58" fmla="*/ 19513826 w 138"/>
                <a:gd name="T59" fmla="*/ 168377840 h 218"/>
                <a:gd name="T60" fmla="*/ 26831232 w 138"/>
                <a:gd name="T61" fmla="*/ 217228988 h 218"/>
                <a:gd name="T62" fmla="*/ 26831232 w 138"/>
                <a:gd name="T63" fmla="*/ 225543990 h 218"/>
                <a:gd name="T64" fmla="*/ 39026548 w 138"/>
                <a:gd name="T65" fmla="*/ 225543990 h 2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218"/>
                <a:gd name="T101" fmla="*/ 138 w 138"/>
                <a:gd name="T102" fmla="*/ 218 h 2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218">
                  <a:moveTo>
                    <a:pt x="32" y="217"/>
                  </a:moveTo>
                  <a:lnTo>
                    <a:pt x="32" y="209"/>
                  </a:lnTo>
                  <a:lnTo>
                    <a:pt x="32" y="202"/>
                  </a:lnTo>
                  <a:lnTo>
                    <a:pt x="64" y="193"/>
                  </a:lnTo>
                  <a:lnTo>
                    <a:pt x="72" y="186"/>
                  </a:lnTo>
                  <a:lnTo>
                    <a:pt x="72" y="162"/>
                  </a:lnTo>
                  <a:lnTo>
                    <a:pt x="56" y="128"/>
                  </a:lnTo>
                  <a:lnTo>
                    <a:pt x="87" y="96"/>
                  </a:lnTo>
                  <a:lnTo>
                    <a:pt x="112" y="87"/>
                  </a:lnTo>
                  <a:lnTo>
                    <a:pt x="137" y="63"/>
                  </a:lnTo>
                  <a:lnTo>
                    <a:pt x="129" y="0"/>
                  </a:lnTo>
                  <a:lnTo>
                    <a:pt x="112" y="15"/>
                  </a:lnTo>
                  <a:lnTo>
                    <a:pt x="81" y="15"/>
                  </a:lnTo>
                  <a:lnTo>
                    <a:pt x="64" y="15"/>
                  </a:lnTo>
                  <a:lnTo>
                    <a:pt x="56" y="23"/>
                  </a:lnTo>
                  <a:lnTo>
                    <a:pt x="64" y="40"/>
                  </a:lnTo>
                  <a:lnTo>
                    <a:pt x="72" y="55"/>
                  </a:lnTo>
                  <a:lnTo>
                    <a:pt x="72" y="72"/>
                  </a:lnTo>
                  <a:lnTo>
                    <a:pt x="64" y="87"/>
                  </a:lnTo>
                  <a:lnTo>
                    <a:pt x="56" y="72"/>
                  </a:lnTo>
                  <a:lnTo>
                    <a:pt x="56" y="55"/>
                  </a:lnTo>
                  <a:lnTo>
                    <a:pt x="47" y="55"/>
                  </a:lnTo>
                  <a:lnTo>
                    <a:pt x="40" y="47"/>
                  </a:lnTo>
                  <a:lnTo>
                    <a:pt x="0" y="63"/>
                  </a:lnTo>
                  <a:lnTo>
                    <a:pt x="0" y="72"/>
                  </a:lnTo>
                  <a:lnTo>
                    <a:pt x="16" y="72"/>
                  </a:lnTo>
                  <a:lnTo>
                    <a:pt x="32" y="80"/>
                  </a:lnTo>
                  <a:lnTo>
                    <a:pt x="40" y="96"/>
                  </a:lnTo>
                  <a:lnTo>
                    <a:pt x="32" y="128"/>
                  </a:lnTo>
                  <a:lnTo>
                    <a:pt x="16" y="162"/>
                  </a:lnTo>
                  <a:lnTo>
                    <a:pt x="22" y="209"/>
                  </a:lnTo>
                  <a:lnTo>
                    <a:pt x="22" y="217"/>
                  </a:lnTo>
                  <a:lnTo>
                    <a:pt x="32" y="21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3" name="Freeform 192"/>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4" name="Freeform 193"/>
            <p:cNvSpPr>
              <a:spLocks/>
            </p:cNvSpPr>
            <p:nvPr/>
          </p:nvSpPr>
          <p:spPr bwMode="gray">
            <a:xfrm>
              <a:off x="5009386" y="4928715"/>
              <a:ext cx="29891" cy="40890"/>
            </a:xfrm>
            <a:custGeom>
              <a:avLst/>
              <a:gdLst>
                <a:gd name="T0" fmla="*/ 16883640 w 17"/>
                <a:gd name="T1" fmla="*/ 8960909 h 18"/>
                <a:gd name="T2" fmla="*/ 16883640 w 17"/>
                <a:gd name="T3" fmla="*/ 0 h 18"/>
                <a:gd name="T4" fmla="*/ 9496790 w 17"/>
                <a:gd name="T5" fmla="*/ 0 h 18"/>
                <a:gd name="T6" fmla="*/ 0 w 17"/>
                <a:gd name="T7" fmla="*/ 8960909 h 18"/>
                <a:gd name="T8" fmla="*/ 9496790 w 17"/>
                <a:gd name="T9" fmla="*/ 19041534 h 18"/>
                <a:gd name="T10" fmla="*/ 16883640 w 17"/>
                <a:gd name="T11" fmla="*/ 8960909 h 18"/>
                <a:gd name="T12" fmla="*/ 0 60000 65536"/>
                <a:gd name="T13" fmla="*/ 0 60000 65536"/>
                <a:gd name="T14" fmla="*/ 0 60000 65536"/>
                <a:gd name="T15" fmla="*/ 0 60000 65536"/>
                <a:gd name="T16" fmla="*/ 0 60000 65536"/>
                <a:gd name="T17" fmla="*/ 0 60000 65536"/>
                <a:gd name="T18" fmla="*/ 0 w 17"/>
                <a:gd name="T19" fmla="*/ 0 h 18"/>
                <a:gd name="T20" fmla="*/ 17 w 1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7" h="18">
                  <a:moveTo>
                    <a:pt x="16" y="8"/>
                  </a:moveTo>
                  <a:lnTo>
                    <a:pt x="16" y="0"/>
                  </a:lnTo>
                  <a:lnTo>
                    <a:pt x="9" y="0"/>
                  </a:lnTo>
                  <a:lnTo>
                    <a:pt x="0" y="8"/>
                  </a:lnTo>
                  <a:lnTo>
                    <a:pt x="9" y="17"/>
                  </a:lnTo>
                  <a:lnTo>
                    <a:pt x="16"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5" name="Freeform 194"/>
            <p:cNvSpPr>
              <a:spLocks/>
            </p:cNvSpPr>
            <p:nvPr/>
          </p:nvSpPr>
          <p:spPr bwMode="gray">
            <a:xfrm>
              <a:off x="2479645" y="5463721"/>
              <a:ext cx="29889" cy="74970"/>
            </a:xfrm>
            <a:custGeom>
              <a:avLst/>
              <a:gdLst>
                <a:gd name="T0" fmla="*/ 6330488 w 17"/>
                <a:gd name="T1" fmla="*/ 0 h 33"/>
                <a:gd name="T2" fmla="*/ 0 w 17"/>
                <a:gd name="T3" fmla="*/ 25761946 h 33"/>
                <a:gd name="T4" fmla="*/ 6330488 w 17"/>
                <a:gd name="T5" fmla="*/ 35842575 h 33"/>
                <a:gd name="T6" fmla="*/ 16881646 w 17"/>
                <a:gd name="T7" fmla="*/ 7840132 h 33"/>
                <a:gd name="T8" fmla="*/ 6330488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6" y="0"/>
                  </a:moveTo>
                  <a:lnTo>
                    <a:pt x="0" y="23"/>
                  </a:lnTo>
                  <a:lnTo>
                    <a:pt x="6" y="32"/>
                  </a:lnTo>
                  <a:lnTo>
                    <a:pt x="16" y="7"/>
                  </a:lnTo>
                  <a:lnTo>
                    <a:pt x="6"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6" name="Freeform 195"/>
            <p:cNvSpPr>
              <a:spLocks/>
            </p:cNvSpPr>
            <p:nvPr/>
          </p:nvSpPr>
          <p:spPr bwMode="gray">
            <a:xfrm>
              <a:off x="2384543" y="3647429"/>
              <a:ext cx="48910" cy="34080"/>
            </a:xfrm>
            <a:custGeom>
              <a:avLst/>
              <a:gdLst>
                <a:gd name="T0" fmla="*/ 0 w 26"/>
                <a:gd name="T1" fmla="*/ 6104403 h 17"/>
                <a:gd name="T2" fmla="*/ 19326594 w 26"/>
                <a:gd name="T3" fmla="*/ 13952255 h 17"/>
                <a:gd name="T4" fmla="*/ 30197180 w 26"/>
                <a:gd name="T5" fmla="*/ 6104403 h 17"/>
                <a:gd name="T6" fmla="*/ 10870591 w 26"/>
                <a:gd name="T7" fmla="*/ 0 h 17"/>
                <a:gd name="T8" fmla="*/ 0 w 26"/>
                <a:gd name="T9" fmla="*/ 6104403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7"/>
                  </a:moveTo>
                  <a:lnTo>
                    <a:pt x="16" y="16"/>
                  </a:lnTo>
                  <a:lnTo>
                    <a:pt x="25" y="7"/>
                  </a:lnTo>
                  <a:lnTo>
                    <a:pt x="9" y="0"/>
                  </a:lnTo>
                  <a:lnTo>
                    <a:pt x="0" y="7"/>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7" name="Freeform 196"/>
            <p:cNvSpPr>
              <a:spLocks/>
            </p:cNvSpPr>
            <p:nvPr/>
          </p:nvSpPr>
          <p:spPr bwMode="gray">
            <a:xfrm>
              <a:off x="2229658" y="3507715"/>
              <a:ext cx="249984" cy="109047"/>
            </a:xfrm>
            <a:custGeom>
              <a:avLst/>
              <a:gdLst>
                <a:gd name="T0" fmla="*/ 0 w 132"/>
                <a:gd name="T1" fmla="*/ 24774144 h 50"/>
                <a:gd name="T2" fmla="*/ 11017923 w 132"/>
                <a:gd name="T3" fmla="*/ 24774144 h 50"/>
                <a:gd name="T4" fmla="*/ 30605215 w 132"/>
                <a:gd name="T5" fmla="*/ 8258047 h 50"/>
                <a:gd name="T6" fmla="*/ 50192511 w 132"/>
                <a:gd name="T7" fmla="*/ 15483839 h 50"/>
                <a:gd name="T8" fmla="*/ 41623142 w 132"/>
                <a:gd name="T9" fmla="*/ 15483839 h 50"/>
                <a:gd name="T10" fmla="*/ 50192511 w 132"/>
                <a:gd name="T11" fmla="*/ 15483839 h 50"/>
                <a:gd name="T12" fmla="*/ 90591931 w 132"/>
                <a:gd name="T13" fmla="*/ 24774144 h 50"/>
                <a:gd name="T14" fmla="*/ 99161300 w 132"/>
                <a:gd name="T15" fmla="*/ 41290243 h 50"/>
                <a:gd name="T16" fmla="*/ 118748588 w 132"/>
                <a:gd name="T17" fmla="*/ 41290243 h 50"/>
                <a:gd name="T18" fmla="*/ 110179218 w 132"/>
                <a:gd name="T19" fmla="*/ 50580544 h 50"/>
                <a:gd name="T20" fmla="*/ 160371747 w 132"/>
                <a:gd name="T21" fmla="*/ 50580544 h 50"/>
                <a:gd name="T22" fmla="*/ 149353828 w 132"/>
                <a:gd name="T23" fmla="*/ 41290243 h 50"/>
                <a:gd name="T24" fmla="*/ 139559597 w 132"/>
                <a:gd name="T25" fmla="*/ 41290243 h 50"/>
                <a:gd name="T26" fmla="*/ 139559597 w 132"/>
                <a:gd name="T27" fmla="*/ 31999934 h 50"/>
                <a:gd name="T28" fmla="*/ 99161300 w 132"/>
                <a:gd name="T29" fmla="*/ 15483839 h 50"/>
                <a:gd name="T30" fmla="*/ 50192511 w 132"/>
                <a:gd name="T31" fmla="*/ 0 h 50"/>
                <a:gd name="T32" fmla="*/ 19587296 w 132"/>
                <a:gd name="T33" fmla="*/ 8258047 h 50"/>
                <a:gd name="T34" fmla="*/ 0 w 132"/>
                <a:gd name="T35" fmla="*/ 24774144 h 5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50"/>
                <a:gd name="T56" fmla="*/ 132 w 132"/>
                <a:gd name="T57" fmla="*/ 50 h 5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50">
                  <a:moveTo>
                    <a:pt x="0" y="24"/>
                  </a:moveTo>
                  <a:lnTo>
                    <a:pt x="9" y="24"/>
                  </a:lnTo>
                  <a:lnTo>
                    <a:pt x="25" y="8"/>
                  </a:lnTo>
                  <a:lnTo>
                    <a:pt x="41" y="15"/>
                  </a:lnTo>
                  <a:lnTo>
                    <a:pt x="34" y="15"/>
                  </a:lnTo>
                  <a:lnTo>
                    <a:pt x="41" y="15"/>
                  </a:lnTo>
                  <a:lnTo>
                    <a:pt x="74" y="24"/>
                  </a:lnTo>
                  <a:lnTo>
                    <a:pt x="81" y="40"/>
                  </a:lnTo>
                  <a:lnTo>
                    <a:pt x="97" y="40"/>
                  </a:lnTo>
                  <a:lnTo>
                    <a:pt x="90" y="49"/>
                  </a:lnTo>
                  <a:lnTo>
                    <a:pt x="131" y="49"/>
                  </a:lnTo>
                  <a:lnTo>
                    <a:pt x="122" y="40"/>
                  </a:lnTo>
                  <a:lnTo>
                    <a:pt x="114" y="40"/>
                  </a:lnTo>
                  <a:lnTo>
                    <a:pt x="114" y="31"/>
                  </a:lnTo>
                  <a:lnTo>
                    <a:pt x="81" y="15"/>
                  </a:lnTo>
                  <a:lnTo>
                    <a:pt x="41" y="0"/>
                  </a:lnTo>
                  <a:lnTo>
                    <a:pt x="16" y="8"/>
                  </a:lnTo>
                  <a:lnTo>
                    <a:pt x="0" y="24"/>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8" name="Freeform 197"/>
            <p:cNvSpPr>
              <a:spLocks/>
            </p:cNvSpPr>
            <p:nvPr/>
          </p:nvSpPr>
          <p:spPr bwMode="gray">
            <a:xfrm>
              <a:off x="2384543" y="3453193"/>
              <a:ext cx="27171" cy="54522"/>
            </a:xfrm>
            <a:custGeom>
              <a:avLst/>
              <a:gdLst>
                <a:gd name="T0" fmla="*/ 0 w 17"/>
                <a:gd name="T1" fmla="*/ 0 h 26"/>
                <a:gd name="T2" fmla="*/ 0 w 17"/>
                <a:gd name="T3" fmla="*/ 7634654 h 26"/>
                <a:gd name="T4" fmla="*/ 13952255 w 17"/>
                <a:gd name="T5" fmla="*/ 23859393 h 26"/>
                <a:gd name="T6" fmla="*/ 13952255 w 17"/>
                <a:gd name="T7" fmla="*/ 7634654 h 26"/>
                <a:gd name="T8" fmla="*/ 0 w 17"/>
                <a:gd name="T9" fmla="*/ 0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0"/>
                  </a:moveTo>
                  <a:lnTo>
                    <a:pt x="0" y="8"/>
                  </a:lnTo>
                  <a:lnTo>
                    <a:pt x="16" y="25"/>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199" name="Freeform 198"/>
            <p:cNvSpPr>
              <a:spLocks/>
            </p:cNvSpPr>
            <p:nvPr/>
          </p:nvSpPr>
          <p:spPr bwMode="gray">
            <a:xfrm>
              <a:off x="2172600" y="1688015"/>
              <a:ext cx="165750" cy="197646"/>
            </a:xfrm>
            <a:custGeom>
              <a:avLst/>
              <a:gdLst>
                <a:gd name="T0" fmla="*/ 0 w 89"/>
                <a:gd name="T1" fmla="*/ 74734552 h 91"/>
                <a:gd name="T2" fmla="*/ 17758346 w 89"/>
                <a:gd name="T3" fmla="*/ 74734552 h 91"/>
                <a:gd name="T4" fmla="*/ 17758346 w 89"/>
                <a:gd name="T5" fmla="*/ 92138745 h 91"/>
                <a:gd name="T6" fmla="*/ 36700518 w 89"/>
                <a:gd name="T7" fmla="*/ 92138745 h 91"/>
                <a:gd name="T8" fmla="*/ 55642677 w 89"/>
                <a:gd name="T9" fmla="*/ 66544939 h 91"/>
                <a:gd name="T10" fmla="*/ 66298118 w 89"/>
                <a:gd name="T11" fmla="*/ 66544939 h 91"/>
                <a:gd name="T12" fmla="*/ 85240294 w 89"/>
                <a:gd name="T13" fmla="*/ 82925177 h 91"/>
                <a:gd name="T14" fmla="*/ 104182453 w 89"/>
                <a:gd name="T15" fmla="*/ 66544939 h 91"/>
                <a:gd name="T16" fmla="*/ 85240294 w 89"/>
                <a:gd name="T17" fmla="*/ 66544939 h 91"/>
                <a:gd name="T18" fmla="*/ 66298118 w 89"/>
                <a:gd name="T19" fmla="*/ 40951117 h 91"/>
                <a:gd name="T20" fmla="*/ 36700518 w 89"/>
                <a:gd name="T21" fmla="*/ 16380242 h 91"/>
                <a:gd name="T22" fmla="*/ 29597608 w 89"/>
                <a:gd name="T23" fmla="*/ 0 h 91"/>
                <a:gd name="T24" fmla="*/ 17758346 w 89"/>
                <a:gd name="T25" fmla="*/ 16380242 h 91"/>
                <a:gd name="T26" fmla="*/ 7102904 w 89"/>
                <a:gd name="T27" fmla="*/ 25593814 h 91"/>
                <a:gd name="T28" fmla="*/ 17758346 w 89"/>
                <a:gd name="T29" fmla="*/ 66544939 h 91"/>
                <a:gd name="T30" fmla="*/ 0 w 89"/>
                <a:gd name="T31" fmla="*/ 74734552 h 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9"/>
                <a:gd name="T49" fmla="*/ 0 h 91"/>
                <a:gd name="T50" fmla="*/ 89 w 89"/>
                <a:gd name="T51" fmla="*/ 91 h 9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9" h="91">
                  <a:moveTo>
                    <a:pt x="0" y="73"/>
                  </a:moveTo>
                  <a:lnTo>
                    <a:pt x="15" y="73"/>
                  </a:lnTo>
                  <a:lnTo>
                    <a:pt x="15" y="90"/>
                  </a:lnTo>
                  <a:lnTo>
                    <a:pt x="31" y="90"/>
                  </a:lnTo>
                  <a:lnTo>
                    <a:pt x="47" y="65"/>
                  </a:lnTo>
                  <a:lnTo>
                    <a:pt x="56" y="65"/>
                  </a:lnTo>
                  <a:lnTo>
                    <a:pt x="72" y="81"/>
                  </a:lnTo>
                  <a:lnTo>
                    <a:pt x="88" y="65"/>
                  </a:lnTo>
                  <a:lnTo>
                    <a:pt x="72" y="65"/>
                  </a:lnTo>
                  <a:lnTo>
                    <a:pt x="56" y="40"/>
                  </a:lnTo>
                  <a:lnTo>
                    <a:pt x="31" y="16"/>
                  </a:lnTo>
                  <a:lnTo>
                    <a:pt x="25" y="0"/>
                  </a:lnTo>
                  <a:lnTo>
                    <a:pt x="15" y="16"/>
                  </a:lnTo>
                  <a:lnTo>
                    <a:pt x="6" y="25"/>
                  </a:lnTo>
                  <a:lnTo>
                    <a:pt x="15" y="6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0" name="Freeform 199"/>
            <p:cNvSpPr>
              <a:spLocks/>
            </p:cNvSpPr>
            <p:nvPr/>
          </p:nvSpPr>
          <p:spPr bwMode="gray">
            <a:xfrm>
              <a:off x="2411712" y="1531264"/>
              <a:ext cx="46195" cy="88599"/>
            </a:xfrm>
            <a:custGeom>
              <a:avLst/>
              <a:gdLst>
                <a:gd name="T0" fmla="*/ 0 w 26"/>
                <a:gd name="T1" fmla="*/ 25336808 h 41"/>
                <a:gd name="T2" fmla="*/ 0 w 26"/>
                <a:gd name="T3" fmla="*/ 40538091 h 41"/>
                <a:gd name="T4" fmla="*/ 18316551 w 26"/>
                <a:gd name="T5" fmla="*/ 31417318 h 41"/>
                <a:gd name="T6" fmla="*/ 26936100 w 26"/>
                <a:gd name="T7" fmla="*/ 25336808 h 41"/>
                <a:gd name="T8" fmla="*/ 26936100 w 26"/>
                <a:gd name="T9" fmla="*/ 16215033 h 41"/>
                <a:gd name="T10" fmla="*/ 26936100 w 26"/>
                <a:gd name="T11" fmla="*/ 0 h 41"/>
                <a:gd name="T12" fmla="*/ 9696997 w 26"/>
                <a:gd name="T13" fmla="*/ 0 h 41"/>
                <a:gd name="T14" fmla="*/ 0 w 26"/>
                <a:gd name="T15" fmla="*/ 25336808 h 41"/>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41"/>
                <a:gd name="T26" fmla="*/ 26 w 26"/>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41">
                  <a:moveTo>
                    <a:pt x="0" y="25"/>
                  </a:moveTo>
                  <a:lnTo>
                    <a:pt x="0" y="40"/>
                  </a:lnTo>
                  <a:lnTo>
                    <a:pt x="17" y="31"/>
                  </a:lnTo>
                  <a:lnTo>
                    <a:pt x="25" y="25"/>
                  </a:lnTo>
                  <a:lnTo>
                    <a:pt x="25" y="16"/>
                  </a:lnTo>
                  <a:lnTo>
                    <a:pt x="25" y="0"/>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1" name="Freeform 200"/>
            <p:cNvSpPr>
              <a:spLocks/>
            </p:cNvSpPr>
            <p:nvPr/>
          </p:nvSpPr>
          <p:spPr bwMode="gray">
            <a:xfrm>
              <a:off x="2319327" y="1043964"/>
              <a:ext cx="114121" cy="95413"/>
            </a:xfrm>
            <a:custGeom>
              <a:avLst/>
              <a:gdLst>
                <a:gd name="T0" fmla="*/ 0 w 58"/>
                <a:gd name="T1" fmla="*/ 0 h 43"/>
                <a:gd name="T2" fmla="*/ 0 w 58"/>
                <a:gd name="T3" fmla="*/ 18165580 h 43"/>
                <a:gd name="T4" fmla="*/ 0 w 58"/>
                <a:gd name="T5" fmla="*/ 44880028 h 43"/>
                <a:gd name="T6" fmla="*/ 33037463 w 58"/>
                <a:gd name="T7" fmla="*/ 44880028 h 43"/>
                <a:gd name="T8" fmla="*/ 42288051 w 58"/>
                <a:gd name="T9" fmla="*/ 44880028 h 43"/>
                <a:gd name="T10" fmla="*/ 75325505 w 58"/>
                <a:gd name="T11" fmla="*/ 44880028 h 43"/>
                <a:gd name="T12" fmla="*/ 75325505 w 58"/>
                <a:gd name="T13" fmla="*/ 36332193 h 43"/>
                <a:gd name="T14" fmla="*/ 63432067 w 58"/>
                <a:gd name="T15" fmla="*/ 9616706 h 43"/>
                <a:gd name="T16" fmla="*/ 54181488 w 58"/>
                <a:gd name="T17" fmla="*/ 0 h 43"/>
                <a:gd name="T18" fmla="*/ 22466029 w 58"/>
                <a:gd name="T19" fmla="*/ 0 h 43"/>
                <a:gd name="T20" fmla="*/ 0 w 58"/>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43"/>
                <a:gd name="T35" fmla="*/ 58 w 58"/>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43">
                  <a:moveTo>
                    <a:pt x="0" y="0"/>
                  </a:moveTo>
                  <a:lnTo>
                    <a:pt x="0" y="17"/>
                  </a:lnTo>
                  <a:lnTo>
                    <a:pt x="0" y="42"/>
                  </a:lnTo>
                  <a:lnTo>
                    <a:pt x="25" y="42"/>
                  </a:lnTo>
                  <a:lnTo>
                    <a:pt x="32" y="42"/>
                  </a:lnTo>
                  <a:lnTo>
                    <a:pt x="57" y="42"/>
                  </a:lnTo>
                  <a:lnTo>
                    <a:pt x="57" y="34"/>
                  </a:lnTo>
                  <a:lnTo>
                    <a:pt x="48" y="9"/>
                  </a:lnTo>
                  <a:lnTo>
                    <a:pt x="41" y="0"/>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2" name="Freeform 201"/>
            <p:cNvSpPr>
              <a:spLocks/>
            </p:cNvSpPr>
            <p:nvPr/>
          </p:nvSpPr>
          <p:spPr bwMode="gray">
            <a:xfrm>
              <a:off x="2773769" y="612069"/>
              <a:ext cx="1048187" cy="1467826"/>
            </a:xfrm>
            <a:custGeom>
              <a:avLst/>
              <a:gdLst>
                <a:gd name="T0" fmla="*/ 48219904 w 788"/>
                <a:gd name="T1" fmla="*/ 492507092 h 1160"/>
                <a:gd name="T2" fmla="*/ 30137712 w 788"/>
                <a:gd name="T3" fmla="*/ 553285185 h 1160"/>
                <a:gd name="T4" fmla="*/ 68713191 w 788"/>
                <a:gd name="T5" fmla="*/ 602535677 h 1160"/>
                <a:gd name="T6" fmla="*/ 177208537 w 788"/>
                <a:gd name="T7" fmla="*/ 602535677 h 1160"/>
                <a:gd name="T8" fmla="*/ 254360576 w 788"/>
                <a:gd name="T9" fmla="*/ 688461979 h 1160"/>
                <a:gd name="T10" fmla="*/ 266416097 w 788"/>
                <a:gd name="T11" fmla="*/ 781723853 h 1160"/>
                <a:gd name="T12" fmla="*/ 273648311 w 788"/>
                <a:gd name="T13" fmla="*/ 832022576 h 1160"/>
                <a:gd name="T14" fmla="*/ 314636052 w 788"/>
                <a:gd name="T15" fmla="*/ 840405356 h 1160"/>
                <a:gd name="T16" fmla="*/ 294142765 w 788"/>
                <a:gd name="T17" fmla="*/ 857171938 h 1160"/>
                <a:gd name="T18" fmla="*/ 303786084 w 788"/>
                <a:gd name="T19" fmla="*/ 915853440 h 1160"/>
                <a:gd name="T20" fmla="*/ 353211523 w 788"/>
                <a:gd name="T21" fmla="*/ 915853440 h 1160"/>
                <a:gd name="T22" fmla="*/ 303786084 w 788"/>
                <a:gd name="T23" fmla="*/ 957769384 h 1160"/>
                <a:gd name="T24" fmla="*/ 332718235 w 788"/>
                <a:gd name="T25" fmla="*/ 1087707325 h 1160"/>
                <a:gd name="T26" fmla="*/ 420720243 w 788"/>
                <a:gd name="T27" fmla="*/ 1189351979 h 1160"/>
                <a:gd name="T28" fmla="*/ 479789000 w 788"/>
                <a:gd name="T29" fmla="*/ 1153724399 h 1160"/>
                <a:gd name="T30" fmla="*/ 509926704 w 788"/>
                <a:gd name="T31" fmla="*/ 1078276314 h 1160"/>
                <a:gd name="T32" fmla="*/ 518365569 w 788"/>
                <a:gd name="T33" fmla="*/ 1043695686 h 1160"/>
                <a:gd name="T34" fmla="*/ 647354288 w 788"/>
                <a:gd name="T35" fmla="*/ 957769384 h 1160"/>
                <a:gd name="T36" fmla="*/ 772726213 w 788"/>
                <a:gd name="T37" fmla="*/ 900135089 h 1160"/>
                <a:gd name="T38" fmla="*/ 723300774 w 788"/>
                <a:gd name="T39" fmla="*/ 883368507 h 1160"/>
                <a:gd name="T40" fmla="*/ 734149645 w 788"/>
                <a:gd name="T41" fmla="*/ 840405356 h 1160"/>
                <a:gd name="T42" fmla="*/ 772726213 w 788"/>
                <a:gd name="T43" fmla="*/ 876033959 h 1160"/>
                <a:gd name="T44" fmla="*/ 753438478 w 788"/>
                <a:gd name="T45" fmla="*/ 781723853 h 1160"/>
                <a:gd name="T46" fmla="*/ 772726213 w 788"/>
                <a:gd name="T47" fmla="*/ 756574492 h 1160"/>
                <a:gd name="T48" fmla="*/ 812507236 w 788"/>
                <a:gd name="T49" fmla="*/ 720946912 h 1160"/>
                <a:gd name="T50" fmla="*/ 842644939 w 788"/>
                <a:gd name="T51" fmla="*/ 680079200 h 1160"/>
                <a:gd name="T52" fmla="*/ 822151652 w 788"/>
                <a:gd name="T53" fmla="*/ 602535677 h 1160"/>
                <a:gd name="T54" fmla="*/ 812507236 w 788"/>
                <a:gd name="T55" fmla="*/ 560619733 h 1160"/>
                <a:gd name="T56" fmla="*/ 831796069 w 788"/>
                <a:gd name="T57" fmla="*/ 492507092 h 1160"/>
                <a:gd name="T58" fmla="*/ 890864826 w 788"/>
                <a:gd name="T59" fmla="*/ 315414354 h 1160"/>
                <a:gd name="T60" fmla="*/ 881221508 w 788"/>
                <a:gd name="T61" fmla="*/ 195954823 h 1160"/>
                <a:gd name="T62" fmla="*/ 783576182 w 788"/>
                <a:gd name="T63" fmla="*/ 264067336 h 1160"/>
                <a:gd name="T64" fmla="*/ 802863917 w 788"/>
                <a:gd name="T65" fmla="*/ 195954823 h 1160"/>
                <a:gd name="T66" fmla="*/ 764287349 w 788"/>
                <a:gd name="T67" fmla="*/ 205385834 h 1160"/>
                <a:gd name="T68" fmla="*/ 666642023 w 788"/>
                <a:gd name="T69" fmla="*/ 169758254 h 1160"/>
                <a:gd name="T70" fmla="*/ 794425053 w 788"/>
                <a:gd name="T71" fmla="*/ 143560661 h 1160"/>
                <a:gd name="T72" fmla="*/ 764287349 w 788"/>
                <a:gd name="T73" fmla="*/ 77543555 h 1160"/>
                <a:gd name="T74" fmla="*/ 577434463 w 788"/>
                <a:gd name="T75" fmla="*/ 0 h 1160"/>
                <a:gd name="T76" fmla="*/ 401431410 w 788"/>
                <a:gd name="T77" fmla="*/ 136225090 h 1160"/>
                <a:gd name="T78" fmla="*/ 294142765 w 788"/>
                <a:gd name="T79" fmla="*/ 143560661 h 1160"/>
                <a:gd name="T80" fmla="*/ 186852954 w 788"/>
                <a:gd name="T81" fmla="*/ 231583426 h 1160"/>
                <a:gd name="T82" fmla="*/ 98850912 w 788"/>
                <a:gd name="T83" fmla="*/ 305983344 h 1160"/>
                <a:gd name="T84" fmla="*/ 138633033 w 788"/>
                <a:gd name="T85" fmla="*/ 375144088 h 1160"/>
                <a:gd name="T86" fmla="*/ 10849973 w 788"/>
                <a:gd name="T87" fmla="*/ 449543941 h 11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88"/>
                <a:gd name="T133" fmla="*/ 0 h 1160"/>
                <a:gd name="T134" fmla="*/ 788 w 788"/>
                <a:gd name="T135" fmla="*/ 1160 h 116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88" h="1160">
                  <a:moveTo>
                    <a:pt x="0" y="463"/>
                  </a:moveTo>
                  <a:lnTo>
                    <a:pt x="25" y="478"/>
                  </a:lnTo>
                  <a:lnTo>
                    <a:pt x="40" y="470"/>
                  </a:lnTo>
                  <a:lnTo>
                    <a:pt x="40" y="495"/>
                  </a:lnTo>
                  <a:lnTo>
                    <a:pt x="65" y="510"/>
                  </a:lnTo>
                  <a:lnTo>
                    <a:pt x="25" y="528"/>
                  </a:lnTo>
                  <a:lnTo>
                    <a:pt x="57" y="551"/>
                  </a:lnTo>
                  <a:lnTo>
                    <a:pt x="50" y="560"/>
                  </a:lnTo>
                  <a:lnTo>
                    <a:pt x="57" y="575"/>
                  </a:lnTo>
                  <a:lnTo>
                    <a:pt x="90" y="584"/>
                  </a:lnTo>
                  <a:lnTo>
                    <a:pt x="99" y="575"/>
                  </a:lnTo>
                  <a:lnTo>
                    <a:pt x="147" y="575"/>
                  </a:lnTo>
                  <a:lnTo>
                    <a:pt x="196" y="600"/>
                  </a:lnTo>
                  <a:lnTo>
                    <a:pt x="196" y="615"/>
                  </a:lnTo>
                  <a:lnTo>
                    <a:pt x="211" y="657"/>
                  </a:lnTo>
                  <a:lnTo>
                    <a:pt x="211" y="681"/>
                  </a:lnTo>
                  <a:lnTo>
                    <a:pt x="227" y="697"/>
                  </a:lnTo>
                  <a:lnTo>
                    <a:pt x="221" y="746"/>
                  </a:lnTo>
                  <a:lnTo>
                    <a:pt x="227" y="762"/>
                  </a:lnTo>
                  <a:lnTo>
                    <a:pt x="227" y="777"/>
                  </a:lnTo>
                  <a:lnTo>
                    <a:pt x="227" y="794"/>
                  </a:lnTo>
                  <a:lnTo>
                    <a:pt x="244" y="794"/>
                  </a:lnTo>
                  <a:lnTo>
                    <a:pt x="252" y="777"/>
                  </a:lnTo>
                  <a:lnTo>
                    <a:pt x="261" y="802"/>
                  </a:lnTo>
                  <a:lnTo>
                    <a:pt x="276" y="811"/>
                  </a:lnTo>
                  <a:lnTo>
                    <a:pt x="284" y="827"/>
                  </a:lnTo>
                  <a:lnTo>
                    <a:pt x="244" y="818"/>
                  </a:lnTo>
                  <a:lnTo>
                    <a:pt x="236" y="836"/>
                  </a:lnTo>
                  <a:lnTo>
                    <a:pt x="236" y="859"/>
                  </a:lnTo>
                  <a:lnTo>
                    <a:pt x="252" y="874"/>
                  </a:lnTo>
                  <a:lnTo>
                    <a:pt x="268" y="867"/>
                  </a:lnTo>
                  <a:lnTo>
                    <a:pt x="284" y="851"/>
                  </a:lnTo>
                  <a:lnTo>
                    <a:pt x="293" y="874"/>
                  </a:lnTo>
                  <a:lnTo>
                    <a:pt x="284" y="899"/>
                  </a:lnTo>
                  <a:lnTo>
                    <a:pt x="268" y="899"/>
                  </a:lnTo>
                  <a:lnTo>
                    <a:pt x="252" y="914"/>
                  </a:lnTo>
                  <a:lnTo>
                    <a:pt x="252" y="980"/>
                  </a:lnTo>
                  <a:lnTo>
                    <a:pt x="268" y="996"/>
                  </a:lnTo>
                  <a:lnTo>
                    <a:pt x="276" y="1038"/>
                  </a:lnTo>
                  <a:lnTo>
                    <a:pt x="308" y="1119"/>
                  </a:lnTo>
                  <a:lnTo>
                    <a:pt x="324" y="1135"/>
                  </a:lnTo>
                  <a:lnTo>
                    <a:pt x="349" y="1135"/>
                  </a:lnTo>
                  <a:lnTo>
                    <a:pt x="373" y="1159"/>
                  </a:lnTo>
                  <a:lnTo>
                    <a:pt x="383" y="1150"/>
                  </a:lnTo>
                  <a:lnTo>
                    <a:pt x="398" y="1101"/>
                  </a:lnTo>
                  <a:lnTo>
                    <a:pt x="398" y="1085"/>
                  </a:lnTo>
                  <a:lnTo>
                    <a:pt x="414" y="1061"/>
                  </a:lnTo>
                  <a:lnTo>
                    <a:pt x="423" y="1029"/>
                  </a:lnTo>
                  <a:lnTo>
                    <a:pt x="414" y="1013"/>
                  </a:lnTo>
                  <a:lnTo>
                    <a:pt x="423" y="1013"/>
                  </a:lnTo>
                  <a:lnTo>
                    <a:pt x="430" y="996"/>
                  </a:lnTo>
                  <a:lnTo>
                    <a:pt x="463" y="996"/>
                  </a:lnTo>
                  <a:lnTo>
                    <a:pt x="479" y="980"/>
                  </a:lnTo>
                  <a:lnTo>
                    <a:pt x="537" y="914"/>
                  </a:lnTo>
                  <a:lnTo>
                    <a:pt x="553" y="914"/>
                  </a:lnTo>
                  <a:lnTo>
                    <a:pt x="585" y="899"/>
                  </a:lnTo>
                  <a:lnTo>
                    <a:pt x="641" y="859"/>
                  </a:lnTo>
                  <a:lnTo>
                    <a:pt x="650" y="843"/>
                  </a:lnTo>
                  <a:lnTo>
                    <a:pt x="618" y="836"/>
                  </a:lnTo>
                  <a:lnTo>
                    <a:pt x="600" y="843"/>
                  </a:lnTo>
                  <a:lnTo>
                    <a:pt x="600" y="836"/>
                  </a:lnTo>
                  <a:lnTo>
                    <a:pt x="618" y="818"/>
                  </a:lnTo>
                  <a:lnTo>
                    <a:pt x="609" y="802"/>
                  </a:lnTo>
                  <a:lnTo>
                    <a:pt x="625" y="794"/>
                  </a:lnTo>
                  <a:lnTo>
                    <a:pt x="634" y="827"/>
                  </a:lnTo>
                  <a:lnTo>
                    <a:pt x="641" y="836"/>
                  </a:lnTo>
                  <a:lnTo>
                    <a:pt x="659" y="827"/>
                  </a:lnTo>
                  <a:lnTo>
                    <a:pt x="659" y="794"/>
                  </a:lnTo>
                  <a:lnTo>
                    <a:pt x="625" y="746"/>
                  </a:lnTo>
                  <a:lnTo>
                    <a:pt x="659" y="762"/>
                  </a:lnTo>
                  <a:lnTo>
                    <a:pt x="659" y="730"/>
                  </a:lnTo>
                  <a:lnTo>
                    <a:pt x="641" y="722"/>
                  </a:lnTo>
                  <a:lnTo>
                    <a:pt x="666" y="705"/>
                  </a:lnTo>
                  <a:lnTo>
                    <a:pt x="674" y="705"/>
                  </a:lnTo>
                  <a:lnTo>
                    <a:pt x="674" y="688"/>
                  </a:lnTo>
                  <a:lnTo>
                    <a:pt x="666" y="681"/>
                  </a:lnTo>
                  <a:lnTo>
                    <a:pt x="690" y="672"/>
                  </a:lnTo>
                  <a:lnTo>
                    <a:pt x="699" y="649"/>
                  </a:lnTo>
                  <a:lnTo>
                    <a:pt x="682" y="649"/>
                  </a:lnTo>
                  <a:lnTo>
                    <a:pt x="690" y="625"/>
                  </a:lnTo>
                  <a:lnTo>
                    <a:pt x="682" y="575"/>
                  </a:lnTo>
                  <a:lnTo>
                    <a:pt x="666" y="568"/>
                  </a:lnTo>
                  <a:lnTo>
                    <a:pt x="666" y="544"/>
                  </a:lnTo>
                  <a:lnTo>
                    <a:pt x="674" y="535"/>
                  </a:lnTo>
                  <a:lnTo>
                    <a:pt x="699" y="544"/>
                  </a:lnTo>
                  <a:lnTo>
                    <a:pt x="706" y="528"/>
                  </a:lnTo>
                  <a:lnTo>
                    <a:pt x="690" y="470"/>
                  </a:lnTo>
                  <a:lnTo>
                    <a:pt x="690" y="445"/>
                  </a:lnTo>
                  <a:lnTo>
                    <a:pt x="690" y="413"/>
                  </a:lnTo>
                  <a:lnTo>
                    <a:pt x="739" y="301"/>
                  </a:lnTo>
                  <a:lnTo>
                    <a:pt x="787" y="227"/>
                  </a:lnTo>
                  <a:lnTo>
                    <a:pt x="771" y="202"/>
                  </a:lnTo>
                  <a:lnTo>
                    <a:pt x="731" y="187"/>
                  </a:lnTo>
                  <a:lnTo>
                    <a:pt x="706" y="221"/>
                  </a:lnTo>
                  <a:lnTo>
                    <a:pt x="690" y="211"/>
                  </a:lnTo>
                  <a:lnTo>
                    <a:pt x="650" y="252"/>
                  </a:lnTo>
                  <a:lnTo>
                    <a:pt x="618" y="268"/>
                  </a:lnTo>
                  <a:lnTo>
                    <a:pt x="634" y="227"/>
                  </a:lnTo>
                  <a:lnTo>
                    <a:pt x="666" y="187"/>
                  </a:lnTo>
                  <a:lnTo>
                    <a:pt x="659" y="162"/>
                  </a:lnTo>
                  <a:lnTo>
                    <a:pt x="634" y="171"/>
                  </a:lnTo>
                  <a:lnTo>
                    <a:pt x="634" y="196"/>
                  </a:lnTo>
                  <a:lnTo>
                    <a:pt x="618" y="202"/>
                  </a:lnTo>
                  <a:lnTo>
                    <a:pt x="618" y="162"/>
                  </a:lnTo>
                  <a:lnTo>
                    <a:pt x="553" y="162"/>
                  </a:lnTo>
                  <a:lnTo>
                    <a:pt x="577" y="146"/>
                  </a:lnTo>
                  <a:lnTo>
                    <a:pt x="609" y="155"/>
                  </a:lnTo>
                  <a:lnTo>
                    <a:pt x="659" y="137"/>
                  </a:lnTo>
                  <a:lnTo>
                    <a:pt x="682" y="114"/>
                  </a:lnTo>
                  <a:lnTo>
                    <a:pt x="659" y="90"/>
                  </a:lnTo>
                  <a:lnTo>
                    <a:pt x="634" y="74"/>
                  </a:lnTo>
                  <a:lnTo>
                    <a:pt x="618" y="50"/>
                  </a:lnTo>
                  <a:lnTo>
                    <a:pt x="585" y="16"/>
                  </a:lnTo>
                  <a:lnTo>
                    <a:pt x="479" y="0"/>
                  </a:lnTo>
                  <a:lnTo>
                    <a:pt x="373" y="50"/>
                  </a:lnTo>
                  <a:lnTo>
                    <a:pt x="341" y="90"/>
                  </a:lnTo>
                  <a:lnTo>
                    <a:pt x="333" y="130"/>
                  </a:lnTo>
                  <a:lnTo>
                    <a:pt x="293" y="130"/>
                  </a:lnTo>
                  <a:lnTo>
                    <a:pt x="284" y="171"/>
                  </a:lnTo>
                  <a:lnTo>
                    <a:pt x="244" y="137"/>
                  </a:lnTo>
                  <a:lnTo>
                    <a:pt x="179" y="162"/>
                  </a:lnTo>
                  <a:lnTo>
                    <a:pt x="147" y="196"/>
                  </a:lnTo>
                  <a:lnTo>
                    <a:pt x="155" y="221"/>
                  </a:lnTo>
                  <a:lnTo>
                    <a:pt x="147" y="243"/>
                  </a:lnTo>
                  <a:lnTo>
                    <a:pt x="122" y="243"/>
                  </a:lnTo>
                  <a:lnTo>
                    <a:pt x="82" y="292"/>
                  </a:lnTo>
                  <a:lnTo>
                    <a:pt x="74" y="333"/>
                  </a:lnTo>
                  <a:lnTo>
                    <a:pt x="106" y="333"/>
                  </a:lnTo>
                  <a:lnTo>
                    <a:pt x="115" y="358"/>
                  </a:lnTo>
                  <a:lnTo>
                    <a:pt x="99" y="389"/>
                  </a:lnTo>
                  <a:lnTo>
                    <a:pt x="57" y="405"/>
                  </a:lnTo>
                  <a:lnTo>
                    <a:pt x="9" y="429"/>
                  </a:lnTo>
                  <a:lnTo>
                    <a:pt x="0" y="46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3" name="Freeform 202"/>
            <p:cNvSpPr>
              <a:spLocks/>
            </p:cNvSpPr>
            <p:nvPr/>
          </p:nvSpPr>
          <p:spPr bwMode="gray">
            <a:xfrm>
              <a:off x="6658742" y="355617"/>
              <a:ext cx="138577" cy="214684"/>
            </a:xfrm>
            <a:custGeom>
              <a:avLst/>
              <a:gdLst>
                <a:gd name="T0" fmla="*/ 0 w 75"/>
                <a:gd name="T1" fmla="*/ 101023346 h 98"/>
                <a:gd name="T2" fmla="*/ 29132283 w 75"/>
                <a:gd name="T3" fmla="*/ 93733698 h 98"/>
                <a:gd name="T4" fmla="*/ 57099793 w 75"/>
                <a:gd name="T5" fmla="*/ 93733698 h 98"/>
                <a:gd name="T6" fmla="*/ 86233165 w 75"/>
                <a:gd name="T7" fmla="*/ 74986557 h 98"/>
                <a:gd name="T8" fmla="*/ 86233165 w 75"/>
                <a:gd name="T9" fmla="*/ 41659083 h 98"/>
                <a:gd name="T10" fmla="*/ 46612520 w 75"/>
                <a:gd name="T11" fmla="*/ 0 h 98"/>
                <a:gd name="T12" fmla="*/ 29132283 w 75"/>
                <a:gd name="T13" fmla="*/ 16663223 h 98"/>
                <a:gd name="T14" fmla="*/ 0 w 75"/>
                <a:gd name="T15" fmla="*/ 101023346 h 98"/>
                <a:gd name="T16" fmla="*/ 0 60000 65536"/>
                <a:gd name="T17" fmla="*/ 0 60000 65536"/>
                <a:gd name="T18" fmla="*/ 0 60000 65536"/>
                <a:gd name="T19" fmla="*/ 0 60000 65536"/>
                <a:gd name="T20" fmla="*/ 0 60000 65536"/>
                <a:gd name="T21" fmla="*/ 0 60000 65536"/>
                <a:gd name="T22" fmla="*/ 0 60000 65536"/>
                <a:gd name="T23" fmla="*/ 0 60000 65536"/>
                <a:gd name="T24" fmla="*/ 0 w 75"/>
                <a:gd name="T25" fmla="*/ 0 h 98"/>
                <a:gd name="T26" fmla="*/ 75 w 75"/>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 h="98">
                  <a:moveTo>
                    <a:pt x="0" y="97"/>
                  </a:moveTo>
                  <a:lnTo>
                    <a:pt x="25" y="90"/>
                  </a:lnTo>
                  <a:lnTo>
                    <a:pt x="49" y="90"/>
                  </a:lnTo>
                  <a:lnTo>
                    <a:pt x="74" y="72"/>
                  </a:lnTo>
                  <a:lnTo>
                    <a:pt x="74" y="40"/>
                  </a:lnTo>
                  <a:lnTo>
                    <a:pt x="40" y="0"/>
                  </a:lnTo>
                  <a:lnTo>
                    <a:pt x="25" y="16"/>
                  </a:lnTo>
                  <a:lnTo>
                    <a:pt x="0" y="9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4" name="Freeform 203"/>
            <p:cNvSpPr>
              <a:spLocks/>
            </p:cNvSpPr>
            <p:nvPr/>
          </p:nvSpPr>
          <p:spPr bwMode="gray">
            <a:xfrm>
              <a:off x="5544679" y="188640"/>
              <a:ext cx="46195" cy="40890"/>
            </a:xfrm>
            <a:custGeom>
              <a:avLst/>
              <a:gdLst>
                <a:gd name="T0" fmla="*/ 0 w 24"/>
                <a:gd name="T1" fmla="*/ 20091026 h 17"/>
                <a:gd name="T2" fmla="*/ 29081865 w 24"/>
                <a:gd name="T3" fmla="*/ 20091026 h 17"/>
                <a:gd name="T4" fmla="*/ 20230132 w 24"/>
                <a:gd name="T5" fmla="*/ 0 h 17"/>
                <a:gd name="T6" fmla="*/ 0 w 24"/>
                <a:gd name="T7" fmla="*/ 20091026 h 17"/>
                <a:gd name="T8" fmla="*/ 0 60000 65536"/>
                <a:gd name="T9" fmla="*/ 0 60000 65536"/>
                <a:gd name="T10" fmla="*/ 0 60000 65536"/>
                <a:gd name="T11" fmla="*/ 0 60000 65536"/>
                <a:gd name="T12" fmla="*/ 0 w 24"/>
                <a:gd name="T13" fmla="*/ 0 h 17"/>
                <a:gd name="T14" fmla="*/ 24 w 24"/>
                <a:gd name="T15" fmla="*/ 17 h 17"/>
              </a:gdLst>
              <a:ahLst/>
              <a:cxnLst>
                <a:cxn ang="T8">
                  <a:pos x="T0" y="T1"/>
                </a:cxn>
                <a:cxn ang="T9">
                  <a:pos x="T2" y="T3"/>
                </a:cxn>
                <a:cxn ang="T10">
                  <a:pos x="T4" y="T5"/>
                </a:cxn>
                <a:cxn ang="T11">
                  <a:pos x="T6" y="T7"/>
                </a:cxn>
              </a:cxnLst>
              <a:rect l="T12" t="T13" r="T14" b="T15"/>
              <a:pathLst>
                <a:path w="24" h="17">
                  <a:moveTo>
                    <a:pt x="0" y="16"/>
                  </a:moveTo>
                  <a:lnTo>
                    <a:pt x="23" y="16"/>
                  </a:lnTo>
                  <a:lnTo>
                    <a:pt x="16"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5" name="Freeform 204"/>
            <p:cNvSpPr>
              <a:spLocks/>
            </p:cNvSpPr>
            <p:nvPr/>
          </p:nvSpPr>
          <p:spPr bwMode="gray">
            <a:xfrm>
              <a:off x="4558326" y="686509"/>
              <a:ext cx="299725" cy="474773"/>
            </a:xfrm>
            <a:custGeom>
              <a:avLst/>
              <a:gdLst>
                <a:gd name="T0" fmla="*/ 0 w 205"/>
                <a:gd name="T1" fmla="*/ 60691893 h 260"/>
                <a:gd name="T2" fmla="*/ 10883080 w 205"/>
                <a:gd name="T3" fmla="*/ 129901925 h 260"/>
                <a:gd name="T4" fmla="*/ 30230042 w 205"/>
                <a:gd name="T5" fmla="*/ 162909621 h 260"/>
                <a:gd name="T6" fmla="*/ 60460084 w 205"/>
                <a:gd name="T7" fmla="*/ 162909621 h 260"/>
                <a:gd name="T8" fmla="*/ 39903529 w 205"/>
                <a:gd name="T9" fmla="*/ 179945901 h 260"/>
                <a:gd name="T10" fmla="*/ 49577008 w 205"/>
                <a:gd name="T11" fmla="*/ 215083357 h 260"/>
                <a:gd name="T12" fmla="*/ 90690134 w 205"/>
                <a:gd name="T13" fmla="*/ 275775298 h 260"/>
                <a:gd name="T14" fmla="*/ 128174452 w 205"/>
                <a:gd name="T15" fmla="*/ 153326585 h 260"/>
                <a:gd name="T16" fmla="*/ 139057528 w 205"/>
                <a:gd name="T17" fmla="*/ 136290305 h 260"/>
                <a:gd name="T18" fmla="*/ 146312946 w 205"/>
                <a:gd name="T19" fmla="*/ 162909621 h 260"/>
                <a:gd name="T20" fmla="*/ 168077998 w 205"/>
                <a:gd name="T21" fmla="*/ 179945901 h 260"/>
                <a:gd name="T22" fmla="*/ 146312946 w 205"/>
                <a:gd name="T23" fmla="*/ 215083357 h 260"/>
                <a:gd name="T24" fmla="*/ 176542979 w 205"/>
                <a:gd name="T25" fmla="*/ 222536601 h 260"/>
                <a:gd name="T26" fmla="*/ 217654989 w 205"/>
                <a:gd name="T27" fmla="*/ 198047077 h 260"/>
                <a:gd name="T28" fmla="*/ 187424956 w 205"/>
                <a:gd name="T29" fmla="*/ 172492657 h 260"/>
                <a:gd name="T30" fmla="*/ 157194922 w 205"/>
                <a:gd name="T31" fmla="*/ 119253992 h 260"/>
                <a:gd name="T32" fmla="*/ 128174452 w 205"/>
                <a:gd name="T33" fmla="*/ 103282609 h 260"/>
                <a:gd name="T34" fmla="*/ 118500973 w 205"/>
                <a:gd name="T35" fmla="*/ 60691893 h 260"/>
                <a:gd name="T36" fmla="*/ 157194922 w 205"/>
                <a:gd name="T37" fmla="*/ 86246329 h 260"/>
                <a:gd name="T38" fmla="*/ 195889937 w 205"/>
                <a:gd name="T39" fmla="*/ 103282609 h 260"/>
                <a:gd name="T40" fmla="*/ 226119970 w 205"/>
                <a:gd name="T41" fmla="*/ 76663292 h 260"/>
                <a:gd name="T42" fmla="*/ 246675425 w 205"/>
                <a:gd name="T43" fmla="*/ 42590716 h 260"/>
                <a:gd name="T44" fmla="*/ 246675425 w 205"/>
                <a:gd name="T45" fmla="*/ 24489532 h 260"/>
                <a:gd name="T46" fmla="*/ 187424956 w 205"/>
                <a:gd name="T47" fmla="*/ 0 h 260"/>
                <a:gd name="T48" fmla="*/ 157194922 w 205"/>
                <a:gd name="T49" fmla="*/ 24489532 h 260"/>
                <a:gd name="T50" fmla="*/ 139057528 w 205"/>
                <a:gd name="T51" fmla="*/ 0 h 260"/>
                <a:gd name="T52" fmla="*/ 108827495 w 205"/>
                <a:gd name="T53" fmla="*/ 15971388 h 260"/>
                <a:gd name="T54" fmla="*/ 108827495 w 205"/>
                <a:gd name="T55" fmla="*/ 42590716 h 260"/>
                <a:gd name="T56" fmla="*/ 78597461 w 205"/>
                <a:gd name="T57" fmla="*/ 34072576 h 260"/>
                <a:gd name="T58" fmla="*/ 70133563 w 205"/>
                <a:gd name="T59" fmla="*/ 60691893 h 260"/>
                <a:gd name="T60" fmla="*/ 39903529 w 205"/>
                <a:gd name="T61" fmla="*/ 51108856 h 260"/>
                <a:gd name="T62" fmla="*/ 0 w 205"/>
                <a:gd name="T63" fmla="*/ 60691893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260"/>
                <a:gd name="T98" fmla="*/ 205 w 205"/>
                <a:gd name="T99" fmla="*/ 260 h 2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260">
                  <a:moveTo>
                    <a:pt x="0" y="57"/>
                  </a:moveTo>
                  <a:lnTo>
                    <a:pt x="9" y="122"/>
                  </a:lnTo>
                  <a:lnTo>
                    <a:pt x="25" y="153"/>
                  </a:lnTo>
                  <a:lnTo>
                    <a:pt x="50" y="153"/>
                  </a:lnTo>
                  <a:lnTo>
                    <a:pt x="33" y="169"/>
                  </a:lnTo>
                  <a:lnTo>
                    <a:pt x="41" y="202"/>
                  </a:lnTo>
                  <a:lnTo>
                    <a:pt x="75" y="259"/>
                  </a:lnTo>
                  <a:lnTo>
                    <a:pt x="106" y="144"/>
                  </a:lnTo>
                  <a:lnTo>
                    <a:pt x="115" y="128"/>
                  </a:lnTo>
                  <a:lnTo>
                    <a:pt x="121" y="153"/>
                  </a:lnTo>
                  <a:lnTo>
                    <a:pt x="139" y="169"/>
                  </a:lnTo>
                  <a:lnTo>
                    <a:pt x="121" y="202"/>
                  </a:lnTo>
                  <a:lnTo>
                    <a:pt x="146" y="209"/>
                  </a:lnTo>
                  <a:lnTo>
                    <a:pt x="180" y="186"/>
                  </a:lnTo>
                  <a:lnTo>
                    <a:pt x="155" y="162"/>
                  </a:lnTo>
                  <a:lnTo>
                    <a:pt x="130" y="112"/>
                  </a:lnTo>
                  <a:lnTo>
                    <a:pt x="106" y="97"/>
                  </a:lnTo>
                  <a:lnTo>
                    <a:pt x="98" y="57"/>
                  </a:lnTo>
                  <a:lnTo>
                    <a:pt x="130" y="81"/>
                  </a:lnTo>
                  <a:lnTo>
                    <a:pt x="162" y="97"/>
                  </a:lnTo>
                  <a:lnTo>
                    <a:pt x="187" y="72"/>
                  </a:lnTo>
                  <a:lnTo>
                    <a:pt x="204" y="40"/>
                  </a:lnTo>
                  <a:lnTo>
                    <a:pt x="204" y="23"/>
                  </a:lnTo>
                  <a:lnTo>
                    <a:pt x="155" y="0"/>
                  </a:lnTo>
                  <a:lnTo>
                    <a:pt x="130" y="23"/>
                  </a:lnTo>
                  <a:lnTo>
                    <a:pt x="115" y="0"/>
                  </a:lnTo>
                  <a:lnTo>
                    <a:pt x="90" y="15"/>
                  </a:lnTo>
                  <a:lnTo>
                    <a:pt x="90" y="40"/>
                  </a:lnTo>
                  <a:lnTo>
                    <a:pt x="65" y="32"/>
                  </a:lnTo>
                  <a:lnTo>
                    <a:pt x="58" y="57"/>
                  </a:lnTo>
                  <a:lnTo>
                    <a:pt x="33" y="48"/>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6" name="Freeform 205"/>
            <p:cNvSpPr>
              <a:spLocks/>
            </p:cNvSpPr>
            <p:nvPr/>
          </p:nvSpPr>
          <p:spPr bwMode="gray">
            <a:xfrm>
              <a:off x="1928647" y="881280"/>
              <a:ext cx="105204" cy="115331"/>
            </a:xfrm>
            <a:custGeom>
              <a:avLst/>
              <a:gdLst>
                <a:gd name="T0" fmla="*/ 0 w 41"/>
                <a:gd name="T1" fmla="*/ 25137580 h 41"/>
                <a:gd name="T2" fmla="*/ 47015090 w 41"/>
                <a:gd name="T3" fmla="*/ 43718169 h 41"/>
                <a:gd name="T4" fmla="*/ 47015090 w 41"/>
                <a:gd name="T5" fmla="*/ 17487060 h 41"/>
                <a:gd name="T6" fmla="*/ 27033187 w 41"/>
                <a:gd name="T7" fmla="*/ 0 h 41"/>
                <a:gd name="T8" fmla="*/ 18805604 w 41"/>
                <a:gd name="T9" fmla="*/ 0 h 41"/>
                <a:gd name="T10" fmla="*/ 0 w 41"/>
                <a:gd name="T11" fmla="*/ 25137580 h 41"/>
                <a:gd name="T12" fmla="*/ 0 60000 65536"/>
                <a:gd name="T13" fmla="*/ 0 60000 65536"/>
                <a:gd name="T14" fmla="*/ 0 60000 65536"/>
                <a:gd name="T15" fmla="*/ 0 60000 65536"/>
                <a:gd name="T16" fmla="*/ 0 60000 65536"/>
                <a:gd name="T17" fmla="*/ 0 60000 65536"/>
                <a:gd name="T18" fmla="*/ 0 w 41"/>
                <a:gd name="T19" fmla="*/ 0 h 41"/>
                <a:gd name="T20" fmla="*/ 41 w 41"/>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1" h="41">
                  <a:moveTo>
                    <a:pt x="0" y="23"/>
                  </a:moveTo>
                  <a:lnTo>
                    <a:pt x="40" y="40"/>
                  </a:lnTo>
                  <a:lnTo>
                    <a:pt x="40" y="16"/>
                  </a:lnTo>
                  <a:lnTo>
                    <a:pt x="23" y="0"/>
                  </a:lnTo>
                  <a:lnTo>
                    <a:pt x="16" y="0"/>
                  </a:lnTo>
                  <a:lnTo>
                    <a:pt x="0" y="2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7" name="Freeform 206"/>
            <p:cNvSpPr>
              <a:spLocks/>
            </p:cNvSpPr>
            <p:nvPr/>
          </p:nvSpPr>
          <p:spPr bwMode="gray">
            <a:xfrm>
              <a:off x="1955217" y="692977"/>
              <a:ext cx="404867" cy="299872"/>
            </a:xfrm>
            <a:custGeom>
              <a:avLst/>
              <a:gdLst>
                <a:gd name="T0" fmla="*/ 0 w 212"/>
                <a:gd name="T1" fmla="*/ 0 h 138"/>
                <a:gd name="T2" fmla="*/ 0 w 212"/>
                <a:gd name="T3" fmla="*/ 16396525 h 138"/>
                <a:gd name="T4" fmla="*/ 18673116 w 212"/>
                <a:gd name="T5" fmla="*/ 40991824 h 138"/>
                <a:gd name="T6" fmla="*/ 39836576 w 212"/>
                <a:gd name="T7" fmla="*/ 40991824 h 138"/>
                <a:gd name="T8" fmla="*/ 61000026 w 212"/>
                <a:gd name="T9" fmla="*/ 48165113 h 138"/>
                <a:gd name="T10" fmla="*/ 61000026 w 212"/>
                <a:gd name="T11" fmla="*/ 123999924 h 138"/>
                <a:gd name="T12" fmla="*/ 149386047 w 212"/>
                <a:gd name="T13" fmla="*/ 140396477 h 138"/>
                <a:gd name="T14" fmla="*/ 180508637 w 212"/>
                <a:gd name="T15" fmla="*/ 140396477 h 138"/>
                <a:gd name="T16" fmla="*/ 200426916 w 212"/>
                <a:gd name="T17" fmla="*/ 123999924 h 138"/>
                <a:gd name="T18" fmla="*/ 222834422 w 212"/>
                <a:gd name="T19" fmla="*/ 132197678 h 138"/>
                <a:gd name="T20" fmla="*/ 251467785 w 212"/>
                <a:gd name="T21" fmla="*/ 123999924 h 138"/>
                <a:gd name="T22" fmla="*/ 262670980 w 212"/>
                <a:gd name="T23" fmla="*/ 83008115 h 138"/>
                <a:gd name="T24" fmla="*/ 231549506 w 212"/>
                <a:gd name="T25" fmla="*/ 73784882 h 138"/>
                <a:gd name="T26" fmla="*/ 180508637 w 212"/>
                <a:gd name="T27" fmla="*/ 64561634 h 138"/>
                <a:gd name="T28" fmla="*/ 149386047 w 212"/>
                <a:gd name="T29" fmla="*/ 83008115 h 138"/>
                <a:gd name="T30" fmla="*/ 119509709 w 212"/>
                <a:gd name="T31" fmla="*/ 73784882 h 138"/>
                <a:gd name="T32" fmla="*/ 90876346 w 212"/>
                <a:gd name="T33" fmla="*/ 57388346 h 138"/>
                <a:gd name="T34" fmla="*/ 99591430 w 212"/>
                <a:gd name="T35" fmla="*/ 48165113 h 138"/>
                <a:gd name="T36" fmla="*/ 79673151 w 212"/>
                <a:gd name="T37" fmla="*/ 23569817 h 138"/>
                <a:gd name="T38" fmla="*/ 49795715 w 212"/>
                <a:gd name="T39" fmla="*/ 23569817 h 138"/>
                <a:gd name="T40" fmla="*/ 29877427 w 212"/>
                <a:gd name="T41" fmla="*/ 7173290 h 138"/>
                <a:gd name="T42" fmla="*/ 0 w 212"/>
                <a:gd name="T43" fmla="*/ 0 h 1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2"/>
                <a:gd name="T67" fmla="*/ 0 h 138"/>
                <a:gd name="T68" fmla="*/ 212 w 212"/>
                <a:gd name="T69" fmla="*/ 138 h 1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2" h="138">
                  <a:moveTo>
                    <a:pt x="0" y="0"/>
                  </a:moveTo>
                  <a:lnTo>
                    <a:pt x="0" y="16"/>
                  </a:lnTo>
                  <a:lnTo>
                    <a:pt x="15" y="40"/>
                  </a:lnTo>
                  <a:lnTo>
                    <a:pt x="32" y="40"/>
                  </a:lnTo>
                  <a:lnTo>
                    <a:pt x="49" y="47"/>
                  </a:lnTo>
                  <a:lnTo>
                    <a:pt x="49" y="121"/>
                  </a:lnTo>
                  <a:lnTo>
                    <a:pt x="120" y="137"/>
                  </a:lnTo>
                  <a:lnTo>
                    <a:pt x="145" y="137"/>
                  </a:lnTo>
                  <a:lnTo>
                    <a:pt x="161" y="121"/>
                  </a:lnTo>
                  <a:lnTo>
                    <a:pt x="179" y="129"/>
                  </a:lnTo>
                  <a:lnTo>
                    <a:pt x="202" y="121"/>
                  </a:lnTo>
                  <a:lnTo>
                    <a:pt x="211" y="81"/>
                  </a:lnTo>
                  <a:lnTo>
                    <a:pt x="186" y="72"/>
                  </a:lnTo>
                  <a:lnTo>
                    <a:pt x="145" y="63"/>
                  </a:lnTo>
                  <a:lnTo>
                    <a:pt x="120" y="81"/>
                  </a:lnTo>
                  <a:lnTo>
                    <a:pt x="96" y="72"/>
                  </a:lnTo>
                  <a:lnTo>
                    <a:pt x="73" y="56"/>
                  </a:lnTo>
                  <a:lnTo>
                    <a:pt x="80" y="47"/>
                  </a:lnTo>
                  <a:lnTo>
                    <a:pt x="64" y="23"/>
                  </a:lnTo>
                  <a:lnTo>
                    <a:pt x="40" y="23"/>
                  </a:lnTo>
                  <a:lnTo>
                    <a:pt x="24" y="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8" name="Freeform 207"/>
            <p:cNvSpPr>
              <a:spLocks/>
            </p:cNvSpPr>
            <p:nvPr/>
          </p:nvSpPr>
          <p:spPr bwMode="gray">
            <a:xfrm>
              <a:off x="2076559" y="292917"/>
              <a:ext cx="182990" cy="454295"/>
            </a:xfrm>
            <a:custGeom>
              <a:avLst/>
              <a:gdLst>
                <a:gd name="T0" fmla="*/ 0 w 115"/>
                <a:gd name="T1" fmla="*/ 100238626 h 228"/>
                <a:gd name="T2" fmla="*/ 31256705 w 115"/>
                <a:gd name="T3" fmla="*/ 150874366 h 228"/>
                <a:gd name="T4" fmla="*/ 21254875 w 115"/>
                <a:gd name="T5" fmla="*/ 174642479 h 228"/>
                <a:gd name="T6" fmla="*/ 21254875 w 115"/>
                <a:gd name="T7" fmla="*/ 208744908 h 228"/>
                <a:gd name="T8" fmla="*/ 42508632 w 115"/>
                <a:gd name="T9" fmla="*/ 234578665 h 228"/>
                <a:gd name="T10" fmla="*/ 92518916 w 115"/>
                <a:gd name="T11" fmla="*/ 234578665 h 228"/>
                <a:gd name="T12" fmla="*/ 123775612 w 115"/>
                <a:gd name="T13" fmla="*/ 174642479 h 228"/>
                <a:gd name="T14" fmla="*/ 142529182 w 115"/>
                <a:gd name="T15" fmla="*/ 158108184 h 228"/>
                <a:gd name="T16" fmla="*/ 142529182 w 115"/>
                <a:gd name="T17" fmla="*/ 132273379 h 228"/>
                <a:gd name="T18" fmla="*/ 112522575 w 115"/>
                <a:gd name="T19" fmla="*/ 126073399 h 228"/>
                <a:gd name="T20" fmla="*/ 123775612 w 115"/>
                <a:gd name="T21" fmla="*/ 90938149 h 228"/>
                <a:gd name="T22" fmla="*/ 112522575 w 115"/>
                <a:gd name="T23" fmla="*/ 67170035 h 228"/>
                <a:gd name="T24" fmla="*/ 72515239 w 115"/>
                <a:gd name="T25" fmla="*/ 67170035 h 228"/>
                <a:gd name="T26" fmla="*/ 50010284 w 115"/>
                <a:gd name="T27" fmla="*/ 41335246 h 228"/>
                <a:gd name="T28" fmla="*/ 42508632 w 115"/>
                <a:gd name="T29" fmla="*/ 0 h 228"/>
                <a:gd name="T30" fmla="*/ 21254875 w 115"/>
                <a:gd name="T31" fmla="*/ 0 h 228"/>
                <a:gd name="T32" fmla="*/ 21254875 w 115"/>
                <a:gd name="T33" fmla="*/ 41335246 h 228"/>
                <a:gd name="T34" fmla="*/ 0 w 115"/>
                <a:gd name="T35" fmla="*/ 67170035 h 228"/>
                <a:gd name="T36" fmla="*/ 0 w 115"/>
                <a:gd name="T37" fmla="*/ 100238626 h 2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5"/>
                <a:gd name="T58" fmla="*/ 0 h 228"/>
                <a:gd name="T59" fmla="*/ 115 w 115"/>
                <a:gd name="T60" fmla="*/ 228 h 2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5" h="228">
                  <a:moveTo>
                    <a:pt x="0" y="97"/>
                  </a:moveTo>
                  <a:lnTo>
                    <a:pt x="25" y="146"/>
                  </a:lnTo>
                  <a:lnTo>
                    <a:pt x="17" y="169"/>
                  </a:lnTo>
                  <a:lnTo>
                    <a:pt x="17" y="202"/>
                  </a:lnTo>
                  <a:lnTo>
                    <a:pt x="34" y="227"/>
                  </a:lnTo>
                  <a:lnTo>
                    <a:pt x="74" y="227"/>
                  </a:lnTo>
                  <a:lnTo>
                    <a:pt x="99" y="169"/>
                  </a:lnTo>
                  <a:lnTo>
                    <a:pt x="114" y="153"/>
                  </a:lnTo>
                  <a:lnTo>
                    <a:pt x="114" y="128"/>
                  </a:lnTo>
                  <a:lnTo>
                    <a:pt x="90" y="122"/>
                  </a:lnTo>
                  <a:lnTo>
                    <a:pt x="99" y="88"/>
                  </a:lnTo>
                  <a:lnTo>
                    <a:pt x="90" y="65"/>
                  </a:lnTo>
                  <a:lnTo>
                    <a:pt x="58" y="65"/>
                  </a:lnTo>
                  <a:lnTo>
                    <a:pt x="40" y="40"/>
                  </a:lnTo>
                  <a:lnTo>
                    <a:pt x="34" y="0"/>
                  </a:lnTo>
                  <a:lnTo>
                    <a:pt x="17" y="0"/>
                  </a:lnTo>
                  <a:lnTo>
                    <a:pt x="17" y="40"/>
                  </a:lnTo>
                  <a:lnTo>
                    <a:pt x="0" y="65"/>
                  </a:lnTo>
                  <a:lnTo>
                    <a:pt x="0" y="9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09" name="Freeform 208"/>
            <p:cNvSpPr>
              <a:spLocks/>
            </p:cNvSpPr>
            <p:nvPr/>
          </p:nvSpPr>
          <p:spPr bwMode="gray">
            <a:xfrm>
              <a:off x="1694963" y="423804"/>
              <a:ext cx="221398" cy="211588"/>
            </a:xfrm>
            <a:custGeom>
              <a:avLst/>
              <a:gdLst>
                <a:gd name="T0" fmla="*/ 0 w 140"/>
                <a:gd name="T1" fmla="*/ 7260147 h 106"/>
                <a:gd name="T2" fmla="*/ 0 w 140"/>
                <a:gd name="T3" fmla="*/ 23853896 h 106"/>
                <a:gd name="T4" fmla="*/ 29637033 w 140"/>
                <a:gd name="T5" fmla="*/ 32150768 h 106"/>
                <a:gd name="T6" fmla="*/ 22227221 w 140"/>
                <a:gd name="T7" fmla="*/ 58079136 h 106"/>
                <a:gd name="T8" fmla="*/ 29637033 w 140"/>
                <a:gd name="T9" fmla="*/ 74673914 h 106"/>
                <a:gd name="T10" fmla="*/ 80266698 w 140"/>
                <a:gd name="T11" fmla="*/ 84007512 h 106"/>
                <a:gd name="T12" fmla="*/ 102495023 w 140"/>
                <a:gd name="T13" fmla="*/ 108899146 h 106"/>
                <a:gd name="T14" fmla="*/ 121017329 w 140"/>
                <a:gd name="T15" fmla="*/ 91267657 h 106"/>
                <a:gd name="T16" fmla="*/ 161769106 w 140"/>
                <a:gd name="T17" fmla="*/ 91267657 h 106"/>
                <a:gd name="T18" fmla="*/ 171648115 w 140"/>
                <a:gd name="T19" fmla="*/ 74673914 h 106"/>
                <a:gd name="T20" fmla="*/ 161769106 w 140"/>
                <a:gd name="T21" fmla="*/ 58079136 h 106"/>
                <a:gd name="T22" fmla="*/ 130896338 w 140"/>
                <a:gd name="T23" fmla="*/ 32150768 h 106"/>
                <a:gd name="T24" fmla="*/ 121017329 w 140"/>
                <a:gd name="T25" fmla="*/ 84007512 h 106"/>
                <a:gd name="T26" fmla="*/ 102495023 w 140"/>
                <a:gd name="T27" fmla="*/ 84007512 h 106"/>
                <a:gd name="T28" fmla="*/ 102495023 w 140"/>
                <a:gd name="T29" fmla="*/ 32150768 h 106"/>
                <a:gd name="T30" fmla="*/ 80266698 w 140"/>
                <a:gd name="T31" fmla="*/ 7260147 h 106"/>
                <a:gd name="T32" fmla="*/ 11113611 w 140"/>
                <a:gd name="T33" fmla="*/ 0 h 106"/>
                <a:gd name="T34" fmla="*/ 0 w 140"/>
                <a:gd name="T35" fmla="*/ 7260147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0"/>
                <a:gd name="T55" fmla="*/ 0 h 106"/>
                <a:gd name="T56" fmla="*/ 140 w 140"/>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0" h="106">
                  <a:moveTo>
                    <a:pt x="0" y="7"/>
                  </a:moveTo>
                  <a:lnTo>
                    <a:pt x="0" y="23"/>
                  </a:lnTo>
                  <a:lnTo>
                    <a:pt x="24" y="31"/>
                  </a:lnTo>
                  <a:lnTo>
                    <a:pt x="18" y="56"/>
                  </a:lnTo>
                  <a:lnTo>
                    <a:pt x="24" y="72"/>
                  </a:lnTo>
                  <a:lnTo>
                    <a:pt x="65" y="81"/>
                  </a:lnTo>
                  <a:lnTo>
                    <a:pt x="83" y="105"/>
                  </a:lnTo>
                  <a:lnTo>
                    <a:pt x="98" y="88"/>
                  </a:lnTo>
                  <a:lnTo>
                    <a:pt x="131" y="88"/>
                  </a:lnTo>
                  <a:lnTo>
                    <a:pt x="139" y="72"/>
                  </a:lnTo>
                  <a:lnTo>
                    <a:pt x="131" y="56"/>
                  </a:lnTo>
                  <a:lnTo>
                    <a:pt x="106" y="31"/>
                  </a:lnTo>
                  <a:lnTo>
                    <a:pt x="98" y="81"/>
                  </a:lnTo>
                  <a:lnTo>
                    <a:pt x="83" y="81"/>
                  </a:lnTo>
                  <a:lnTo>
                    <a:pt x="83" y="31"/>
                  </a:lnTo>
                  <a:lnTo>
                    <a:pt x="65" y="7"/>
                  </a:lnTo>
                  <a:lnTo>
                    <a:pt x="9" y="0"/>
                  </a:lnTo>
                  <a:lnTo>
                    <a:pt x="0"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0" name="Freeform 209"/>
            <p:cNvSpPr>
              <a:spLocks/>
            </p:cNvSpPr>
            <p:nvPr/>
          </p:nvSpPr>
          <p:spPr bwMode="gray">
            <a:xfrm>
              <a:off x="1928647" y="571179"/>
              <a:ext cx="105204" cy="115331"/>
            </a:xfrm>
            <a:custGeom>
              <a:avLst/>
              <a:gdLst>
                <a:gd name="T0" fmla="*/ 0 w 58"/>
                <a:gd name="T1" fmla="*/ 9184848 h 33"/>
                <a:gd name="T2" fmla="*/ 57535381 w 58"/>
                <a:gd name="T3" fmla="*/ 32657120 h 33"/>
                <a:gd name="T4" fmla="*/ 68322715 w 58"/>
                <a:gd name="T5" fmla="*/ 17349383 h 33"/>
                <a:gd name="T6" fmla="*/ 68322715 w 58"/>
                <a:gd name="T7" fmla="*/ 0 h 33"/>
                <a:gd name="T8" fmla="*/ 27568855 w 58"/>
                <a:gd name="T9" fmla="*/ 0 h 33"/>
                <a:gd name="T10" fmla="*/ 0 w 58"/>
                <a:gd name="T11" fmla="*/ 9184848 h 33"/>
                <a:gd name="T12" fmla="*/ 0 60000 65536"/>
                <a:gd name="T13" fmla="*/ 0 60000 65536"/>
                <a:gd name="T14" fmla="*/ 0 60000 65536"/>
                <a:gd name="T15" fmla="*/ 0 60000 65536"/>
                <a:gd name="T16" fmla="*/ 0 60000 65536"/>
                <a:gd name="T17" fmla="*/ 0 60000 65536"/>
                <a:gd name="T18" fmla="*/ 0 w 58"/>
                <a:gd name="T19" fmla="*/ 0 h 33"/>
                <a:gd name="T20" fmla="*/ 58 w 5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58" h="33">
                  <a:moveTo>
                    <a:pt x="0" y="9"/>
                  </a:moveTo>
                  <a:lnTo>
                    <a:pt x="48" y="32"/>
                  </a:lnTo>
                  <a:lnTo>
                    <a:pt x="57" y="17"/>
                  </a:lnTo>
                  <a:lnTo>
                    <a:pt x="57" y="0"/>
                  </a:lnTo>
                  <a:lnTo>
                    <a:pt x="23"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1" name="Freeform 210"/>
            <p:cNvSpPr>
              <a:spLocks/>
            </p:cNvSpPr>
            <p:nvPr/>
          </p:nvSpPr>
          <p:spPr bwMode="gray">
            <a:xfrm>
              <a:off x="1713989" y="612072"/>
              <a:ext cx="105204" cy="115331"/>
            </a:xfrm>
            <a:custGeom>
              <a:avLst/>
              <a:gdLst>
                <a:gd name="T0" fmla="*/ 0 w 26"/>
                <a:gd name="T1" fmla="*/ 0 h 42"/>
                <a:gd name="T2" fmla="*/ 0 w 26"/>
                <a:gd name="T3" fmla="*/ 34368184 h 42"/>
                <a:gd name="T4" fmla="*/ 30197180 w 26"/>
                <a:gd name="T5" fmla="*/ 42699737 h 42"/>
                <a:gd name="T6" fmla="*/ 10870591 w 26"/>
                <a:gd name="T7" fmla="*/ 0 h 42"/>
                <a:gd name="T8" fmla="*/ 0 w 26"/>
                <a:gd name="T9" fmla="*/ 0 h 42"/>
                <a:gd name="T10" fmla="*/ 0 60000 65536"/>
                <a:gd name="T11" fmla="*/ 0 60000 65536"/>
                <a:gd name="T12" fmla="*/ 0 60000 65536"/>
                <a:gd name="T13" fmla="*/ 0 60000 65536"/>
                <a:gd name="T14" fmla="*/ 0 60000 65536"/>
                <a:gd name="T15" fmla="*/ 0 w 26"/>
                <a:gd name="T16" fmla="*/ 0 h 42"/>
                <a:gd name="T17" fmla="*/ 26 w 26"/>
                <a:gd name="T18" fmla="*/ 42 h 42"/>
              </a:gdLst>
              <a:ahLst/>
              <a:cxnLst>
                <a:cxn ang="T10">
                  <a:pos x="T0" y="T1"/>
                </a:cxn>
                <a:cxn ang="T11">
                  <a:pos x="T2" y="T3"/>
                </a:cxn>
                <a:cxn ang="T12">
                  <a:pos x="T4" y="T5"/>
                </a:cxn>
                <a:cxn ang="T13">
                  <a:pos x="T6" y="T7"/>
                </a:cxn>
                <a:cxn ang="T14">
                  <a:pos x="T8" y="T9"/>
                </a:cxn>
              </a:cxnLst>
              <a:rect l="T15" t="T16" r="T17" b="T18"/>
              <a:pathLst>
                <a:path w="26" h="42">
                  <a:moveTo>
                    <a:pt x="0" y="0"/>
                  </a:moveTo>
                  <a:lnTo>
                    <a:pt x="0" y="33"/>
                  </a:lnTo>
                  <a:lnTo>
                    <a:pt x="25" y="41"/>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2" name="Freeform 211"/>
            <p:cNvSpPr>
              <a:spLocks/>
            </p:cNvSpPr>
            <p:nvPr/>
          </p:nvSpPr>
          <p:spPr bwMode="gray">
            <a:xfrm>
              <a:off x="1727572" y="778650"/>
              <a:ext cx="140066" cy="180470"/>
            </a:xfrm>
            <a:custGeom>
              <a:avLst/>
              <a:gdLst>
                <a:gd name="T0" fmla="*/ 0 w 89"/>
                <a:gd name="T1" fmla="*/ 7492215 h 89"/>
                <a:gd name="T2" fmla="*/ 29352767 w 89"/>
                <a:gd name="T3" fmla="*/ 75990849 h 89"/>
                <a:gd name="T4" fmla="*/ 48920543 w 89"/>
                <a:gd name="T5" fmla="*/ 59936682 h 89"/>
                <a:gd name="T6" fmla="*/ 68488311 w 89"/>
                <a:gd name="T7" fmla="*/ 94185483 h 89"/>
                <a:gd name="T8" fmla="*/ 97841086 w 89"/>
                <a:gd name="T9" fmla="*/ 94185483 h 89"/>
                <a:gd name="T10" fmla="*/ 107624970 w 89"/>
                <a:gd name="T11" fmla="*/ 69569396 h 89"/>
                <a:gd name="T12" fmla="*/ 107624970 w 89"/>
                <a:gd name="T13" fmla="*/ 17124918 h 89"/>
                <a:gd name="T14" fmla="*/ 86834079 w 89"/>
                <a:gd name="T15" fmla="*/ 0 h 89"/>
                <a:gd name="T16" fmla="*/ 57481303 w 89"/>
                <a:gd name="T17" fmla="*/ 0 h 89"/>
                <a:gd name="T18" fmla="*/ 48920543 w 89"/>
                <a:gd name="T19" fmla="*/ 42811773 h 89"/>
                <a:gd name="T20" fmla="*/ 19567777 w 89"/>
                <a:gd name="T21" fmla="*/ 7492215 h 89"/>
                <a:gd name="T22" fmla="*/ 0 w 89"/>
                <a:gd name="T23" fmla="*/ 7492215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89"/>
                <a:gd name="T38" fmla="*/ 89 w 89"/>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89">
                  <a:moveTo>
                    <a:pt x="0" y="7"/>
                  </a:moveTo>
                  <a:lnTo>
                    <a:pt x="24" y="71"/>
                  </a:lnTo>
                  <a:lnTo>
                    <a:pt x="40" y="56"/>
                  </a:lnTo>
                  <a:lnTo>
                    <a:pt x="56" y="88"/>
                  </a:lnTo>
                  <a:lnTo>
                    <a:pt x="80" y="88"/>
                  </a:lnTo>
                  <a:lnTo>
                    <a:pt x="88" y="65"/>
                  </a:lnTo>
                  <a:lnTo>
                    <a:pt x="88" y="16"/>
                  </a:lnTo>
                  <a:lnTo>
                    <a:pt x="71" y="0"/>
                  </a:lnTo>
                  <a:lnTo>
                    <a:pt x="47" y="0"/>
                  </a:lnTo>
                  <a:lnTo>
                    <a:pt x="40" y="40"/>
                  </a:lnTo>
                  <a:lnTo>
                    <a:pt x="16" y="7"/>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3" name="Freeform 212"/>
            <p:cNvSpPr>
              <a:spLocks/>
            </p:cNvSpPr>
            <p:nvPr/>
          </p:nvSpPr>
          <p:spPr bwMode="gray">
            <a:xfrm>
              <a:off x="1512909" y="448505"/>
              <a:ext cx="105204" cy="115331"/>
            </a:xfrm>
            <a:custGeom>
              <a:avLst/>
              <a:gdLst>
                <a:gd name="T0" fmla="*/ 0 w 67"/>
                <a:gd name="T1" fmla="*/ 26934064 h 26"/>
                <a:gd name="T2" fmla="*/ 66524672 w 67"/>
                <a:gd name="T3" fmla="*/ 26934064 h 26"/>
                <a:gd name="T4" fmla="*/ 78403780 w 67"/>
                <a:gd name="T5" fmla="*/ 17237430 h 26"/>
                <a:gd name="T6" fmla="*/ 48705490 w 67"/>
                <a:gd name="T7" fmla="*/ 0 h 26"/>
                <a:gd name="T8" fmla="*/ 10691077 w 67"/>
                <a:gd name="T9" fmla="*/ 9696638 h 26"/>
                <a:gd name="T10" fmla="*/ 0 w 67"/>
                <a:gd name="T11" fmla="*/ 26934064 h 26"/>
                <a:gd name="T12" fmla="*/ 0 60000 65536"/>
                <a:gd name="T13" fmla="*/ 0 60000 65536"/>
                <a:gd name="T14" fmla="*/ 0 60000 65536"/>
                <a:gd name="T15" fmla="*/ 0 60000 65536"/>
                <a:gd name="T16" fmla="*/ 0 60000 65536"/>
                <a:gd name="T17" fmla="*/ 0 60000 65536"/>
                <a:gd name="T18" fmla="*/ 0 w 67"/>
                <a:gd name="T19" fmla="*/ 0 h 26"/>
                <a:gd name="T20" fmla="*/ 67 w 67"/>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67" h="26">
                  <a:moveTo>
                    <a:pt x="0" y="25"/>
                  </a:moveTo>
                  <a:lnTo>
                    <a:pt x="56" y="25"/>
                  </a:lnTo>
                  <a:lnTo>
                    <a:pt x="66" y="16"/>
                  </a:lnTo>
                  <a:lnTo>
                    <a:pt x="41" y="0"/>
                  </a:lnTo>
                  <a:lnTo>
                    <a:pt x="9" y="9"/>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4" name="Freeform 213"/>
            <p:cNvSpPr>
              <a:spLocks/>
            </p:cNvSpPr>
            <p:nvPr/>
          </p:nvSpPr>
          <p:spPr bwMode="gray">
            <a:xfrm>
              <a:off x="1466719" y="520067"/>
              <a:ext cx="105204" cy="115331"/>
            </a:xfrm>
            <a:custGeom>
              <a:avLst/>
              <a:gdLst>
                <a:gd name="T0" fmla="*/ 0 w 25"/>
                <a:gd name="T1" fmla="*/ 6351403 h 25"/>
                <a:gd name="T2" fmla="*/ 10451593 w 25"/>
                <a:gd name="T3" fmla="*/ 21774608 h 25"/>
                <a:gd name="T4" fmla="*/ 31354775 w 25"/>
                <a:gd name="T5" fmla="*/ 21774608 h 25"/>
                <a:gd name="T6" fmla="*/ 20903187 w 25"/>
                <a:gd name="T7" fmla="*/ 0 h 25"/>
                <a:gd name="T8" fmla="*/ 0 w 25"/>
                <a:gd name="T9" fmla="*/ 6351403 h 25"/>
                <a:gd name="T10" fmla="*/ 0 60000 65536"/>
                <a:gd name="T11" fmla="*/ 0 60000 65536"/>
                <a:gd name="T12" fmla="*/ 0 60000 65536"/>
                <a:gd name="T13" fmla="*/ 0 60000 65536"/>
                <a:gd name="T14" fmla="*/ 0 60000 65536"/>
                <a:gd name="T15" fmla="*/ 0 w 25"/>
                <a:gd name="T16" fmla="*/ 0 h 25"/>
                <a:gd name="T17" fmla="*/ 25 w 25"/>
                <a:gd name="T18" fmla="*/ 25 h 25"/>
              </a:gdLst>
              <a:ahLst/>
              <a:cxnLst>
                <a:cxn ang="T10">
                  <a:pos x="T0" y="T1"/>
                </a:cxn>
                <a:cxn ang="T11">
                  <a:pos x="T2" y="T3"/>
                </a:cxn>
                <a:cxn ang="T12">
                  <a:pos x="T4" y="T5"/>
                </a:cxn>
                <a:cxn ang="T13">
                  <a:pos x="T6" y="T7"/>
                </a:cxn>
                <a:cxn ang="T14">
                  <a:pos x="T8" y="T9"/>
                </a:cxn>
              </a:cxnLst>
              <a:rect l="T15" t="T16" r="T17" b="T18"/>
              <a:pathLst>
                <a:path w="25" h="25">
                  <a:moveTo>
                    <a:pt x="0" y="7"/>
                  </a:moveTo>
                  <a:lnTo>
                    <a:pt x="8" y="24"/>
                  </a:lnTo>
                  <a:lnTo>
                    <a:pt x="24" y="24"/>
                  </a:lnTo>
                  <a:lnTo>
                    <a:pt x="16"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5" name="Freeform 214"/>
            <p:cNvSpPr>
              <a:spLocks/>
            </p:cNvSpPr>
            <p:nvPr/>
          </p:nvSpPr>
          <p:spPr bwMode="gray">
            <a:xfrm>
              <a:off x="1512909" y="571184"/>
              <a:ext cx="105204" cy="115331"/>
            </a:xfrm>
            <a:custGeom>
              <a:avLst/>
              <a:gdLst>
                <a:gd name="T0" fmla="*/ 0 w 50"/>
                <a:gd name="T1" fmla="*/ 15929008 h 41"/>
                <a:gd name="T2" fmla="*/ 11113512 w 50"/>
                <a:gd name="T3" fmla="*/ 30920041 h 41"/>
                <a:gd name="T4" fmla="*/ 29636770 w 50"/>
                <a:gd name="T5" fmla="*/ 37479049 h 41"/>
                <a:gd name="T6" fmla="*/ 60508128 w 50"/>
                <a:gd name="T7" fmla="*/ 23424041 h 41"/>
                <a:gd name="T8" fmla="*/ 60508128 w 50"/>
                <a:gd name="T9" fmla="*/ 0 h 41"/>
                <a:gd name="T10" fmla="*/ 0 w 50"/>
                <a:gd name="T11" fmla="*/ 15929008 h 41"/>
                <a:gd name="T12" fmla="*/ 0 60000 65536"/>
                <a:gd name="T13" fmla="*/ 0 60000 65536"/>
                <a:gd name="T14" fmla="*/ 0 60000 65536"/>
                <a:gd name="T15" fmla="*/ 0 60000 65536"/>
                <a:gd name="T16" fmla="*/ 0 60000 65536"/>
                <a:gd name="T17" fmla="*/ 0 60000 65536"/>
                <a:gd name="T18" fmla="*/ 0 w 50"/>
                <a:gd name="T19" fmla="*/ 0 h 41"/>
                <a:gd name="T20" fmla="*/ 50 w 50"/>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50" h="41">
                  <a:moveTo>
                    <a:pt x="0" y="17"/>
                  </a:moveTo>
                  <a:lnTo>
                    <a:pt x="9" y="33"/>
                  </a:lnTo>
                  <a:lnTo>
                    <a:pt x="24" y="40"/>
                  </a:lnTo>
                  <a:lnTo>
                    <a:pt x="49" y="25"/>
                  </a:lnTo>
                  <a:lnTo>
                    <a:pt x="4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6" name="Freeform 215"/>
            <p:cNvSpPr>
              <a:spLocks/>
            </p:cNvSpPr>
            <p:nvPr/>
          </p:nvSpPr>
          <p:spPr bwMode="gray">
            <a:xfrm>
              <a:off x="1265643" y="674199"/>
              <a:ext cx="167179" cy="192922"/>
            </a:xfrm>
            <a:custGeom>
              <a:avLst/>
              <a:gdLst>
                <a:gd name="T0" fmla="*/ 0 w 107"/>
                <a:gd name="T1" fmla="*/ 75160179 h 97"/>
                <a:gd name="T2" fmla="*/ 10848323 w 107"/>
                <a:gd name="T3" fmla="*/ 98841024 h 97"/>
                <a:gd name="T4" fmla="*/ 48215257 w 107"/>
                <a:gd name="T5" fmla="*/ 98841024 h 97"/>
                <a:gd name="T6" fmla="*/ 78349250 w 107"/>
                <a:gd name="T7" fmla="*/ 66923937 h 97"/>
                <a:gd name="T8" fmla="*/ 97636004 w 107"/>
                <a:gd name="T9" fmla="*/ 75160179 h 97"/>
                <a:gd name="T10" fmla="*/ 119332642 w 107"/>
                <a:gd name="T11" fmla="*/ 50450423 h 97"/>
                <a:gd name="T12" fmla="*/ 119332642 w 107"/>
                <a:gd name="T13" fmla="*/ 33976924 h 97"/>
                <a:gd name="T14" fmla="*/ 127769980 w 107"/>
                <a:gd name="T15" fmla="*/ 15443592 h 97"/>
                <a:gd name="T16" fmla="*/ 108484323 w 107"/>
                <a:gd name="T17" fmla="*/ 0 h 97"/>
                <a:gd name="T18" fmla="*/ 97636004 w 107"/>
                <a:gd name="T19" fmla="*/ 15443592 h 97"/>
                <a:gd name="T20" fmla="*/ 69911895 w 107"/>
                <a:gd name="T21" fmla="*/ 15443592 h 97"/>
                <a:gd name="T22" fmla="*/ 0 w 107"/>
                <a:gd name="T23" fmla="*/ 75160179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7"/>
                <a:gd name="T37" fmla="*/ 0 h 97"/>
                <a:gd name="T38" fmla="*/ 107 w 107"/>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7" h="97">
                  <a:moveTo>
                    <a:pt x="0" y="73"/>
                  </a:moveTo>
                  <a:lnTo>
                    <a:pt x="9" y="96"/>
                  </a:lnTo>
                  <a:lnTo>
                    <a:pt x="40" y="96"/>
                  </a:lnTo>
                  <a:lnTo>
                    <a:pt x="65" y="65"/>
                  </a:lnTo>
                  <a:lnTo>
                    <a:pt x="81" y="73"/>
                  </a:lnTo>
                  <a:lnTo>
                    <a:pt x="99" y="49"/>
                  </a:lnTo>
                  <a:lnTo>
                    <a:pt x="99" y="33"/>
                  </a:lnTo>
                  <a:lnTo>
                    <a:pt x="106" y="15"/>
                  </a:lnTo>
                  <a:lnTo>
                    <a:pt x="90" y="0"/>
                  </a:lnTo>
                  <a:lnTo>
                    <a:pt x="81" y="15"/>
                  </a:lnTo>
                  <a:lnTo>
                    <a:pt x="58" y="15"/>
                  </a:lnTo>
                  <a:lnTo>
                    <a:pt x="0" y="7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7" name="Freeform 216"/>
            <p:cNvSpPr>
              <a:spLocks/>
            </p:cNvSpPr>
            <p:nvPr/>
          </p:nvSpPr>
          <p:spPr bwMode="gray">
            <a:xfrm>
              <a:off x="1433512" y="727049"/>
              <a:ext cx="298892" cy="265798"/>
            </a:xfrm>
            <a:custGeom>
              <a:avLst/>
              <a:gdLst>
                <a:gd name="T0" fmla="*/ 0 w 156"/>
                <a:gd name="T1" fmla="*/ 83441822 h 122"/>
                <a:gd name="T2" fmla="*/ 41350306 w 156"/>
                <a:gd name="T3" fmla="*/ 90652089 h 122"/>
                <a:gd name="T4" fmla="*/ 51374449 w 156"/>
                <a:gd name="T5" fmla="*/ 83441822 h 122"/>
                <a:gd name="T6" fmla="*/ 72676451 w 156"/>
                <a:gd name="T7" fmla="*/ 98893554 h 122"/>
                <a:gd name="T8" fmla="*/ 51374449 w 156"/>
                <a:gd name="T9" fmla="*/ 108165202 h 122"/>
                <a:gd name="T10" fmla="*/ 61398591 w 156"/>
                <a:gd name="T11" fmla="*/ 116405652 h 122"/>
                <a:gd name="T12" fmla="*/ 81446894 w 156"/>
                <a:gd name="T13" fmla="*/ 124647117 h 122"/>
                <a:gd name="T14" fmla="*/ 131568727 w 156"/>
                <a:gd name="T15" fmla="*/ 90652089 h 122"/>
                <a:gd name="T16" fmla="*/ 182943193 w 156"/>
                <a:gd name="T17" fmla="*/ 90652089 h 122"/>
                <a:gd name="T18" fmla="*/ 194221053 w 156"/>
                <a:gd name="T19" fmla="*/ 48416594 h 122"/>
                <a:gd name="T20" fmla="*/ 144099185 w 156"/>
                <a:gd name="T21" fmla="*/ 24723388 h 122"/>
                <a:gd name="T22" fmla="*/ 131568727 w 156"/>
                <a:gd name="T23" fmla="*/ 0 h 122"/>
                <a:gd name="T24" fmla="*/ 112773040 w 156"/>
                <a:gd name="T25" fmla="*/ 24723388 h 122"/>
                <a:gd name="T26" fmla="*/ 122797182 w 156"/>
                <a:gd name="T27" fmla="*/ 31934670 h 122"/>
                <a:gd name="T28" fmla="*/ 122797182 w 156"/>
                <a:gd name="T29" fmla="*/ 48416594 h 122"/>
                <a:gd name="T30" fmla="*/ 131568727 w 156"/>
                <a:gd name="T31" fmla="*/ 66958891 h 122"/>
                <a:gd name="T32" fmla="*/ 101496299 w 156"/>
                <a:gd name="T33" fmla="*/ 66958891 h 122"/>
                <a:gd name="T34" fmla="*/ 81446894 w 156"/>
                <a:gd name="T35" fmla="*/ 31934670 h 122"/>
                <a:gd name="T36" fmla="*/ 31326154 w 156"/>
                <a:gd name="T37" fmla="*/ 16481919 h 122"/>
                <a:gd name="T38" fmla="*/ 0 w 156"/>
                <a:gd name="T39" fmla="*/ 83441822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6"/>
                <a:gd name="T61" fmla="*/ 0 h 122"/>
                <a:gd name="T62" fmla="*/ 156 w 156"/>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6" h="122">
                  <a:moveTo>
                    <a:pt x="0" y="81"/>
                  </a:moveTo>
                  <a:lnTo>
                    <a:pt x="33" y="88"/>
                  </a:lnTo>
                  <a:lnTo>
                    <a:pt x="41" y="81"/>
                  </a:lnTo>
                  <a:lnTo>
                    <a:pt x="58" y="96"/>
                  </a:lnTo>
                  <a:lnTo>
                    <a:pt x="41" y="105"/>
                  </a:lnTo>
                  <a:lnTo>
                    <a:pt x="49" y="113"/>
                  </a:lnTo>
                  <a:lnTo>
                    <a:pt x="65" y="121"/>
                  </a:lnTo>
                  <a:lnTo>
                    <a:pt x="105" y="88"/>
                  </a:lnTo>
                  <a:lnTo>
                    <a:pt x="146" y="88"/>
                  </a:lnTo>
                  <a:lnTo>
                    <a:pt x="155" y="47"/>
                  </a:lnTo>
                  <a:lnTo>
                    <a:pt x="115" y="24"/>
                  </a:lnTo>
                  <a:lnTo>
                    <a:pt x="105" y="0"/>
                  </a:lnTo>
                  <a:lnTo>
                    <a:pt x="90" y="24"/>
                  </a:lnTo>
                  <a:lnTo>
                    <a:pt x="98" y="31"/>
                  </a:lnTo>
                  <a:lnTo>
                    <a:pt x="98" y="47"/>
                  </a:lnTo>
                  <a:lnTo>
                    <a:pt x="105" y="65"/>
                  </a:lnTo>
                  <a:lnTo>
                    <a:pt x="81" y="65"/>
                  </a:lnTo>
                  <a:lnTo>
                    <a:pt x="65" y="31"/>
                  </a:lnTo>
                  <a:lnTo>
                    <a:pt x="25" y="16"/>
                  </a:lnTo>
                  <a:lnTo>
                    <a:pt x="0" y="81"/>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8" name="Freeform 217"/>
            <p:cNvSpPr>
              <a:spLocks/>
            </p:cNvSpPr>
            <p:nvPr/>
          </p:nvSpPr>
          <p:spPr bwMode="gray">
            <a:xfrm>
              <a:off x="1792185" y="1009892"/>
              <a:ext cx="171186" cy="265798"/>
            </a:xfrm>
            <a:custGeom>
              <a:avLst/>
              <a:gdLst>
                <a:gd name="T0" fmla="*/ 0 w 90"/>
                <a:gd name="T1" fmla="*/ 58780635 h 123"/>
                <a:gd name="T2" fmla="*/ 19758126 w 90"/>
                <a:gd name="T3" fmla="*/ 91211719 h 123"/>
                <a:gd name="T4" fmla="*/ 28402580 w 90"/>
                <a:gd name="T5" fmla="*/ 91211719 h 123"/>
                <a:gd name="T6" fmla="*/ 58039764 w 90"/>
                <a:gd name="T7" fmla="*/ 123641780 h 123"/>
                <a:gd name="T8" fmla="*/ 79032503 w 90"/>
                <a:gd name="T9" fmla="*/ 115534768 h 123"/>
                <a:gd name="T10" fmla="*/ 100026336 w 90"/>
                <a:gd name="T11" fmla="*/ 106412995 h 123"/>
                <a:gd name="T12" fmla="*/ 109905394 w 90"/>
                <a:gd name="T13" fmla="*/ 82089946 h 123"/>
                <a:gd name="T14" fmla="*/ 100026336 w 90"/>
                <a:gd name="T15" fmla="*/ 58780635 h 123"/>
                <a:gd name="T16" fmla="*/ 79032503 w 90"/>
                <a:gd name="T17" fmla="*/ 50672616 h 123"/>
                <a:gd name="T18" fmla="*/ 88911562 w 90"/>
                <a:gd name="T19" fmla="*/ 25336811 h 123"/>
                <a:gd name="T20" fmla="*/ 79032503 w 90"/>
                <a:gd name="T21" fmla="*/ 0 h 123"/>
                <a:gd name="T22" fmla="*/ 69153427 w 90"/>
                <a:gd name="T23" fmla="*/ 16215035 h 123"/>
                <a:gd name="T24" fmla="*/ 39516252 w 90"/>
                <a:gd name="T25" fmla="*/ 9120770 h 123"/>
                <a:gd name="T26" fmla="*/ 28402580 w 90"/>
                <a:gd name="T27" fmla="*/ 16215035 h 123"/>
                <a:gd name="T28" fmla="*/ 19758126 w 90"/>
                <a:gd name="T29" fmla="*/ 33443831 h 123"/>
                <a:gd name="T30" fmla="*/ 39516252 w 90"/>
                <a:gd name="T31" fmla="*/ 50672616 h 123"/>
                <a:gd name="T32" fmla="*/ 19758126 w 90"/>
                <a:gd name="T33" fmla="*/ 50672616 h 123"/>
                <a:gd name="T34" fmla="*/ 0 w 90"/>
                <a:gd name="T35" fmla="*/ 58780635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23"/>
                <a:gd name="T56" fmla="*/ 90 w 90"/>
                <a:gd name="T57" fmla="*/ 123 h 1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23">
                  <a:moveTo>
                    <a:pt x="0" y="58"/>
                  </a:moveTo>
                  <a:lnTo>
                    <a:pt x="16" y="90"/>
                  </a:lnTo>
                  <a:lnTo>
                    <a:pt x="23" y="90"/>
                  </a:lnTo>
                  <a:lnTo>
                    <a:pt x="47" y="122"/>
                  </a:lnTo>
                  <a:lnTo>
                    <a:pt x="64" y="114"/>
                  </a:lnTo>
                  <a:lnTo>
                    <a:pt x="81" y="105"/>
                  </a:lnTo>
                  <a:lnTo>
                    <a:pt x="89" y="81"/>
                  </a:lnTo>
                  <a:lnTo>
                    <a:pt x="81" y="58"/>
                  </a:lnTo>
                  <a:lnTo>
                    <a:pt x="64" y="50"/>
                  </a:lnTo>
                  <a:lnTo>
                    <a:pt x="72" y="25"/>
                  </a:lnTo>
                  <a:lnTo>
                    <a:pt x="64" y="0"/>
                  </a:lnTo>
                  <a:lnTo>
                    <a:pt x="56" y="16"/>
                  </a:lnTo>
                  <a:lnTo>
                    <a:pt x="32" y="9"/>
                  </a:lnTo>
                  <a:lnTo>
                    <a:pt x="23" y="16"/>
                  </a:lnTo>
                  <a:lnTo>
                    <a:pt x="16" y="33"/>
                  </a:lnTo>
                  <a:lnTo>
                    <a:pt x="32" y="50"/>
                  </a:lnTo>
                  <a:lnTo>
                    <a:pt x="16" y="50"/>
                  </a:lnTo>
                  <a:lnTo>
                    <a:pt x="0" y="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19" name="Freeform 218"/>
            <p:cNvSpPr>
              <a:spLocks/>
            </p:cNvSpPr>
            <p:nvPr/>
          </p:nvSpPr>
          <p:spPr bwMode="gray">
            <a:xfrm>
              <a:off x="1254174" y="975812"/>
              <a:ext cx="247269" cy="320320"/>
            </a:xfrm>
            <a:custGeom>
              <a:avLst/>
              <a:gdLst>
                <a:gd name="T0" fmla="*/ 0 w 131"/>
                <a:gd name="T1" fmla="*/ 109689560 h 146"/>
                <a:gd name="T2" fmla="*/ 19457291 w 131"/>
                <a:gd name="T3" fmla="*/ 134761426 h 146"/>
                <a:gd name="T4" fmla="*/ 30402288 w 131"/>
                <a:gd name="T5" fmla="*/ 151476663 h 146"/>
                <a:gd name="T6" fmla="*/ 68101608 w 131"/>
                <a:gd name="T7" fmla="*/ 143119044 h 146"/>
                <a:gd name="T8" fmla="*/ 89991619 w 131"/>
                <a:gd name="T9" fmla="*/ 119091753 h 146"/>
                <a:gd name="T10" fmla="*/ 89991619 w 131"/>
                <a:gd name="T11" fmla="*/ 92975345 h 146"/>
                <a:gd name="T12" fmla="*/ 158093245 w 131"/>
                <a:gd name="T13" fmla="*/ 50143683 h 146"/>
                <a:gd name="T14" fmla="*/ 139852284 w 131"/>
                <a:gd name="T15" fmla="*/ 32384886 h 146"/>
                <a:gd name="T16" fmla="*/ 117962290 w 131"/>
                <a:gd name="T17" fmla="*/ 15669645 h 146"/>
                <a:gd name="T18" fmla="*/ 89991619 w 131"/>
                <a:gd name="T19" fmla="*/ 15669645 h 146"/>
                <a:gd name="T20" fmla="*/ 60805679 w 131"/>
                <a:gd name="T21" fmla="*/ 0 h 146"/>
                <a:gd name="T22" fmla="*/ 10945001 w 131"/>
                <a:gd name="T23" fmla="*/ 25071842 h 146"/>
                <a:gd name="T24" fmla="*/ 19457291 w 131"/>
                <a:gd name="T25" fmla="*/ 50143683 h 146"/>
                <a:gd name="T26" fmla="*/ 19457291 w 131"/>
                <a:gd name="T27" fmla="*/ 76261130 h 146"/>
                <a:gd name="T28" fmla="*/ 0 w 131"/>
                <a:gd name="T29" fmla="*/ 109689560 h 1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146"/>
                <a:gd name="T47" fmla="*/ 131 w 131"/>
                <a:gd name="T48" fmla="*/ 146 h 1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146">
                  <a:moveTo>
                    <a:pt x="0" y="105"/>
                  </a:moveTo>
                  <a:lnTo>
                    <a:pt x="16" y="129"/>
                  </a:lnTo>
                  <a:lnTo>
                    <a:pt x="25" y="145"/>
                  </a:lnTo>
                  <a:lnTo>
                    <a:pt x="56" y="137"/>
                  </a:lnTo>
                  <a:lnTo>
                    <a:pt x="74" y="114"/>
                  </a:lnTo>
                  <a:lnTo>
                    <a:pt x="74" y="89"/>
                  </a:lnTo>
                  <a:lnTo>
                    <a:pt x="130" y="48"/>
                  </a:lnTo>
                  <a:lnTo>
                    <a:pt x="115" y="31"/>
                  </a:lnTo>
                  <a:lnTo>
                    <a:pt x="97" y="15"/>
                  </a:lnTo>
                  <a:lnTo>
                    <a:pt x="74" y="15"/>
                  </a:lnTo>
                  <a:lnTo>
                    <a:pt x="50" y="0"/>
                  </a:lnTo>
                  <a:lnTo>
                    <a:pt x="9" y="24"/>
                  </a:lnTo>
                  <a:lnTo>
                    <a:pt x="16" y="48"/>
                  </a:lnTo>
                  <a:lnTo>
                    <a:pt x="16" y="73"/>
                  </a:lnTo>
                  <a:lnTo>
                    <a:pt x="0" y="10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0" name="Freeform 219"/>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1" name="Freeform 220"/>
            <p:cNvSpPr>
              <a:spLocks/>
            </p:cNvSpPr>
            <p:nvPr/>
          </p:nvSpPr>
          <p:spPr bwMode="gray">
            <a:xfrm>
              <a:off x="534112" y="2148056"/>
              <a:ext cx="81519" cy="95413"/>
            </a:xfrm>
            <a:custGeom>
              <a:avLst/>
              <a:gdLst>
                <a:gd name="T0" fmla="*/ 0 w 41"/>
                <a:gd name="T1" fmla="*/ 35263326 h 43"/>
                <a:gd name="T2" fmla="*/ 12143213 w 41"/>
                <a:gd name="T3" fmla="*/ 44880028 h 43"/>
                <a:gd name="T4" fmla="*/ 33732436 w 41"/>
                <a:gd name="T5" fmla="*/ 26714449 h 43"/>
                <a:gd name="T6" fmla="*/ 45875654 w 41"/>
                <a:gd name="T7" fmla="*/ 26714449 h 43"/>
                <a:gd name="T8" fmla="*/ 45875654 w 41"/>
                <a:gd name="T9" fmla="*/ 18165580 h 43"/>
                <a:gd name="T10" fmla="*/ 33732436 w 41"/>
                <a:gd name="T11" fmla="*/ 18165580 h 43"/>
                <a:gd name="T12" fmla="*/ 53970739 w 41"/>
                <a:gd name="T13" fmla="*/ 10685574 h 43"/>
                <a:gd name="T14" fmla="*/ 45875654 w 41"/>
                <a:gd name="T15" fmla="*/ 0 h 43"/>
                <a:gd name="T16" fmla="*/ 0 w 41"/>
                <a:gd name="T17" fmla="*/ 35263326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43"/>
                <a:gd name="T29" fmla="*/ 41 w 41"/>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43">
                  <a:moveTo>
                    <a:pt x="0" y="33"/>
                  </a:moveTo>
                  <a:lnTo>
                    <a:pt x="9" y="42"/>
                  </a:lnTo>
                  <a:lnTo>
                    <a:pt x="25" y="25"/>
                  </a:lnTo>
                  <a:lnTo>
                    <a:pt x="34" y="25"/>
                  </a:lnTo>
                  <a:lnTo>
                    <a:pt x="34" y="17"/>
                  </a:lnTo>
                  <a:lnTo>
                    <a:pt x="25" y="17"/>
                  </a:lnTo>
                  <a:lnTo>
                    <a:pt x="40" y="10"/>
                  </a:lnTo>
                  <a:lnTo>
                    <a:pt x="34" y="0"/>
                  </a:lnTo>
                  <a:lnTo>
                    <a:pt x="0" y="33"/>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2" name="Freeform 221"/>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3" name="Freeform 222"/>
            <p:cNvSpPr>
              <a:spLocks/>
            </p:cNvSpPr>
            <p:nvPr/>
          </p:nvSpPr>
          <p:spPr bwMode="gray">
            <a:xfrm>
              <a:off x="1072120" y="2362735"/>
              <a:ext cx="46195" cy="109047"/>
            </a:xfrm>
            <a:custGeom>
              <a:avLst/>
              <a:gdLst>
                <a:gd name="T0" fmla="*/ 0 w 26"/>
                <a:gd name="T1" fmla="*/ 0 h 51"/>
                <a:gd name="T2" fmla="*/ 0 w 26"/>
                <a:gd name="T3" fmla="*/ 17858693 h 51"/>
                <a:gd name="T4" fmla="*/ 8619234 w 26"/>
                <a:gd name="T5" fmla="*/ 40678850 h 51"/>
                <a:gd name="T6" fmla="*/ 26934064 w 26"/>
                <a:gd name="T7" fmla="*/ 49608691 h 51"/>
                <a:gd name="T8" fmla="*/ 8619234 w 26"/>
                <a:gd name="T9" fmla="*/ 33734194 h 51"/>
                <a:gd name="T10" fmla="*/ 17237430 w 26"/>
                <a:gd name="T11" fmla="*/ 24804345 h 51"/>
                <a:gd name="T12" fmla="*/ 8619234 w 26"/>
                <a:gd name="T13" fmla="*/ 17858693 h 51"/>
                <a:gd name="T14" fmla="*/ 17237430 w 26"/>
                <a:gd name="T15" fmla="*/ 0 h 51"/>
                <a:gd name="T16" fmla="*/ 0 w 26"/>
                <a:gd name="T17" fmla="*/ 0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1"/>
                <a:gd name="T29" fmla="*/ 26 w 26"/>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1">
                  <a:moveTo>
                    <a:pt x="0" y="0"/>
                  </a:moveTo>
                  <a:lnTo>
                    <a:pt x="0" y="18"/>
                  </a:lnTo>
                  <a:lnTo>
                    <a:pt x="8" y="41"/>
                  </a:lnTo>
                  <a:lnTo>
                    <a:pt x="25" y="50"/>
                  </a:lnTo>
                  <a:lnTo>
                    <a:pt x="8" y="34"/>
                  </a:lnTo>
                  <a:lnTo>
                    <a:pt x="16" y="25"/>
                  </a:lnTo>
                  <a:lnTo>
                    <a:pt x="8" y="18"/>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4" name="Freeform 223"/>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5" name="Freeform 224"/>
            <p:cNvSpPr>
              <a:spLocks/>
            </p:cNvSpPr>
            <p:nvPr/>
          </p:nvSpPr>
          <p:spPr bwMode="gray">
            <a:xfrm>
              <a:off x="1178090" y="2529712"/>
              <a:ext cx="122276" cy="102231"/>
            </a:xfrm>
            <a:custGeom>
              <a:avLst/>
              <a:gdLst>
                <a:gd name="T0" fmla="*/ 0 w 67"/>
                <a:gd name="T1" fmla="*/ 0 h 49"/>
                <a:gd name="T2" fmla="*/ 10231627 w 67"/>
                <a:gd name="T3" fmla="*/ 15114619 h 49"/>
                <a:gd name="T4" fmla="*/ 28421657 w 67"/>
                <a:gd name="T5" fmla="*/ 23616169 h 49"/>
                <a:gd name="T6" fmla="*/ 46611691 w 67"/>
                <a:gd name="T7" fmla="*/ 31173962 h 49"/>
                <a:gd name="T8" fmla="*/ 46611691 w 67"/>
                <a:gd name="T9" fmla="*/ 38730791 h 49"/>
                <a:gd name="T10" fmla="*/ 64801717 w 67"/>
                <a:gd name="T11" fmla="*/ 45343861 h 49"/>
                <a:gd name="T12" fmla="*/ 75033356 w 67"/>
                <a:gd name="T13" fmla="*/ 45343861 h 49"/>
                <a:gd name="T14" fmla="*/ 38653288 w 67"/>
                <a:gd name="T15" fmla="*/ 7557795 h 49"/>
                <a:gd name="T16" fmla="*/ 10231627 w 67"/>
                <a:gd name="T17" fmla="*/ 0 h 49"/>
                <a:gd name="T18" fmla="*/ 0 w 67"/>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9"/>
                <a:gd name="T32" fmla="*/ 67 w 67"/>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9">
                  <a:moveTo>
                    <a:pt x="0" y="0"/>
                  </a:moveTo>
                  <a:lnTo>
                    <a:pt x="9" y="16"/>
                  </a:lnTo>
                  <a:lnTo>
                    <a:pt x="25" y="25"/>
                  </a:lnTo>
                  <a:lnTo>
                    <a:pt x="41" y="33"/>
                  </a:lnTo>
                  <a:lnTo>
                    <a:pt x="41" y="41"/>
                  </a:lnTo>
                  <a:lnTo>
                    <a:pt x="57" y="48"/>
                  </a:lnTo>
                  <a:lnTo>
                    <a:pt x="66" y="48"/>
                  </a:lnTo>
                  <a:lnTo>
                    <a:pt x="34" y="8"/>
                  </a:lnTo>
                  <a:lnTo>
                    <a:pt x="9"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6" name="Freeform 225"/>
            <p:cNvSpPr>
              <a:spLocks/>
            </p:cNvSpPr>
            <p:nvPr/>
          </p:nvSpPr>
          <p:spPr bwMode="gray">
            <a:xfrm>
              <a:off x="3680657" y="1653938"/>
              <a:ext cx="258135" cy="211273"/>
            </a:xfrm>
            <a:custGeom>
              <a:avLst/>
              <a:gdLst>
                <a:gd name="T0" fmla="*/ 0 w 138"/>
                <a:gd name="T1" fmla="*/ 32278376 h 98"/>
                <a:gd name="T2" fmla="*/ 10749179 w 138"/>
                <a:gd name="T3" fmla="*/ 41356581 h 98"/>
                <a:gd name="T4" fmla="*/ 29857493 w 138"/>
                <a:gd name="T5" fmla="*/ 32278376 h 98"/>
                <a:gd name="T6" fmla="*/ 40606677 w 138"/>
                <a:gd name="T7" fmla="*/ 41356581 h 98"/>
                <a:gd name="T8" fmla="*/ 10749179 w 138"/>
                <a:gd name="T9" fmla="*/ 56486909 h 98"/>
                <a:gd name="T10" fmla="*/ 29857493 w 138"/>
                <a:gd name="T11" fmla="*/ 56486909 h 98"/>
                <a:gd name="T12" fmla="*/ 40606677 w 138"/>
                <a:gd name="T13" fmla="*/ 74643319 h 98"/>
                <a:gd name="T14" fmla="*/ 29857493 w 138"/>
                <a:gd name="T15" fmla="*/ 81703804 h 98"/>
                <a:gd name="T16" fmla="*/ 48965810 w 138"/>
                <a:gd name="T17" fmla="*/ 81703804 h 98"/>
                <a:gd name="T18" fmla="*/ 88378013 w 138"/>
                <a:gd name="T19" fmla="*/ 97843490 h 98"/>
                <a:gd name="T20" fmla="*/ 156453242 w 138"/>
                <a:gd name="T21" fmla="*/ 65565106 h 98"/>
                <a:gd name="T22" fmla="*/ 163618995 w 138"/>
                <a:gd name="T23" fmla="*/ 56486909 h 98"/>
                <a:gd name="T24" fmla="*/ 163618995 w 138"/>
                <a:gd name="T25" fmla="*/ 32278376 h 98"/>
                <a:gd name="T26" fmla="*/ 144510686 w 138"/>
                <a:gd name="T27" fmla="*/ 24208533 h 98"/>
                <a:gd name="T28" fmla="*/ 144510686 w 138"/>
                <a:gd name="T29" fmla="*/ 9078201 h 98"/>
                <a:gd name="T30" fmla="*/ 136150425 w 138"/>
                <a:gd name="T31" fmla="*/ 9078201 h 98"/>
                <a:gd name="T32" fmla="*/ 126595724 w 138"/>
                <a:gd name="T33" fmla="*/ 0 h 98"/>
                <a:gd name="T34" fmla="*/ 106292940 w 138"/>
                <a:gd name="T35" fmla="*/ 16138686 h 98"/>
                <a:gd name="T36" fmla="*/ 96738239 w 138"/>
                <a:gd name="T37" fmla="*/ 16138686 h 98"/>
                <a:gd name="T38" fmla="*/ 77629930 w 138"/>
                <a:gd name="T39" fmla="*/ 16138686 h 98"/>
                <a:gd name="T40" fmla="*/ 68075212 w 138"/>
                <a:gd name="T41" fmla="*/ 24208533 h 98"/>
                <a:gd name="T42" fmla="*/ 68075212 w 138"/>
                <a:gd name="T43" fmla="*/ 16138686 h 98"/>
                <a:gd name="T44" fmla="*/ 58520511 w 138"/>
                <a:gd name="T45" fmla="*/ 32278376 h 98"/>
                <a:gd name="T46" fmla="*/ 48965810 w 138"/>
                <a:gd name="T47" fmla="*/ 41356581 h 98"/>
                <a:gd name="T48" fmla="*/ 48965810 w 138"/>
                <a:gd name="T49" fmla="*/ 16138686 h 98"/>
                <a:gd name="T50" fmla="*/ 29857493 w 138"/>
                <a:gd name="T51" fmla="*/ 9078201 h 98"/>
                <a:gd name="T52" fmla="*/ 19108318 w 138"/>
                <a:gd name="T53" fmla="*/ 9078201 h 98"/>
                <a:gd name="T54" fmla="*/ 19108318 w 138"/>
                <a:gd name="T55" fmla="*/ 16138686 h 98"/>
                <a:gd name="T56" fmla="*/ 10749179 w 138"/>
                <a:gd name="T57" fmla="*/ 16138686 h 98"/>
                <a:gd name="T58" fmla="*/ 10749179 w 138"/>
                <a:gd name="T59" fmla="*/ 24208533 h 98"/>
                <a:gd name="T60" fmla="*/ 0 w 138"/>
                <a:gd name="T61" fmla="*/ 32278376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8"/>
                <a:gd name="T94" fmla="*/ 0 h 98"/>
                <a:gd name="T95" fmla="*/ 138 w 138"/>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8" h="98">
                  <a:moveTo>
                    <a:pt x="0" y="32"/>
                  </a:moveTo>
                  <a:lnTo>
                    <a:pt x="9" y="41"/>
                  </a:lnTo>
                  <a:lnTo>
                    <a:pt x="25" y="32"/>
                  </a:lnTo>
                  <a:lnTo>
                    <a:pt x="34" y="41"/>
                  </a:lnTo>
                  <a:lnTo>
                    <a:pt x="9" y="56"/>
                  </a:lnTo>
                  <a:lnTo>
                    <a:pt x="25" y="56"/>
                  </a:lnTo>
                  <a:lnTo>
                    <a:pt x="34" y="74"/>
                  </a:lnTo>
                  <a:lnTo>
                    <a:pt x="25" y="81"/>
                  </a:lnTo>
                  <a:lnTo>
                    <a:pt x="41" y="81"/>
                  </a:lnTo>
                  <a:lnTo>
                    <a:pt x="74" y="97"/>
                  </a:lnTo>
                  <a:lnTo>
                    <a:pt x="131" y="65"/>
                  </a:lnTo>
                  <a:lnTo>
                    <a:pt x="137" y="56"/>
                  </a:lnTo>
                  <a:lnTo>
                    <a:pt x="137" y="32"/>
                  </a:lnTo>
                  <a:lnTo>
                    <a:pt x="121" y="24"/>
                  </a:lnTo>
                  <a:lnTo>
                    <a:pt x="121" y="9"/>
                  </a:lnTo>
                  <a:lnTo>
                    <a:pt x="114" y="9"/>
                  </a:lnTo>
                  <a:lnTo>
                    <a:pt x="106" y="0"/>
                  </a:lnTo>
                  <a:lnTo>
                    <a:pt x="89" y="16"/>
                  </a:lnTo>
                  <a:lnTo>
                    <a:pt x="81" y="16"/>
                  </a:lnTo>
                  <a:lnTo>
                    <a:pt x="65" y="16"/>
                  </a:lnTo>
                  <a:lnTo>
                    <a:pt x="57" y="24"/>
                  </a:lnTo>
                  <a:lnTo>
                    <a:pt x="57" y="16"/>
                  </a:lnTo>
                  <a:lnTo>
                    <a:pt x="49" y="32"/>
                  </a:lnTo>
                  <a:lnTo>
                    <a:pt x="41" y="41"/>
                  </a:lnTo>
                  <a:lnTo>
                    <a:pt x="41" y="16"/>
                  </a:lnTo>
                  <a:lnTo>
                    <a:pt x="25" y="9"/>
                  </a:lnTo>
                  <a:lnTo>
                    <a:pt x="16" y="9"/>
                  </a:lnTo>
                  <a:lnTo>
                    <a:pt x="16" y="16"/>
                  </a:lnTo>
                  <a:lnTo>
                    <a:pt x="9" y="16"/>
                  </a:lnTo>
                  <a:lnTo>
                    <a:pt x="9" y="24"/>
                  </a:lnTo>
                  <a:lnTo>
                    <a:pt x="0" y="3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7" name="Freeform 226"/>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8" name="Freeform 227"/>
            <p:cNvSpPr>
              <a:spLocks/>
            </p:cNvSpPr>
            <p:nvPr/>
          </p:nvSpPr>
          <p:spPr bwMode="gray">
            <a:xfrm>
              <a:off x="3821956" y="880400"/>
              <a:ext cx="29889" cy="44296"/>
            </a:xfrm>
            <a:custGeom>
              <a:avLst/>
              <a:gdLst>
                <a:gd name="T0" fmla="*/ 0 w 17"/>
                <a:gd name="T1" fmla="*/ 0 h 18"/>
                <a:gd name="T2" fmla="*/ 0 w 17"/>
                <a:gd name="T3" fmla="*/ 22346431 h 18"/>
                <a:gd name="T4" fmla="*/ 16881646 w 17"/>
                <a:gd name="T5" fmla="*/ 22346431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1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29" name="Freeform 228"/>
            <p:cNvSpPr>
              <a:spLocks/>
            </p:cNvSpPr>
            <p:nvPr/>
          </p:nvSpPr>
          <p:spPr bwMode="gray">
            <a:xfrm>
              <a:off x="5310998" y="4519795"/>
              <a:ext cx="173903" cy="395290"/>
            </a:xfrm>
            <a:custGeom>
              <a:avLst/>
              <a:gdLst>
                <a:gd name="T0" fmla="*/ 0 w 90"/>
                <a:gd name="T1" fmla="*/ 135016752 h 180"/>
                <a:gd name="T2" fmla="*/ 11469512 w 90"/>
                <a:gd name="T3" fmla="*/ 170602704 h 180"/>
                <a:gd name="T4" fmla="*/ 21664508 w 90"/>
                <a:gd name="T5" fmla="*/ 187349095 h 180"/>
                <a:gd name="T6" fmla="*/ 50976107 w 90"/>
                <a:gd name="T7" fmla="*/ 187349095 h 180"/>
                <a:gd name="T8" fmla="*/ 62445614 w 90"/>
                <a:gd name="T9" fmla="*/ 177928803 h 180"/>
                <a:gd name="T10" fmla="*/ 94305123 w 90"/>
                <a:gd name="T11" fmla="*/ 83730962 h 180"/>
                <a:gd name="T12" fmla="*/ 104500115 w 90"/>
                <a:gd name="T13" fmla="*/ 41865481 h 180"/>
                <a:gd name="T14" fmla="*/ 113420592 w 90"/>
                <a:gd name="T15" fmla="*/ 51285774 h 180"/>
                <a:gd name="T16" fmla="*/ 113420592 w 90"/>
                <a:gd name="T17" fmla="*/ 41865481 h 180"/>
                <a:gd name="T18" fmla="*/ 104500115 w 90"/>
                <a:gd name="T19" fmla="*/ 8372686 h 180"/>
                <a:gd name="T20" fmla="*/ 94305123 w 90"/>
                <a:gd name="T21" fmla="*/ 0 h 180"/>
                <a:gd name="T22" fmla="*/ 82835616 w 90"/>
                <a:gd name="T23" fmla="*/ 17792984 h 180"/>
                <a:gd name="T24" fmla="*/ 72640606 w 90"/>
                <a:gd name="T25" fmla="*/ 17792984 h 180"/>
                <a:gd name="T26" fmla="*/ 72640606 w 90"/>
                <a:gd name="T27" fmla="*/ 33492789 h 180"/>
                <a:gd name="T28" fmla="*/ 21664508 w 90"/>
                <a:gd name="T29" fmla="*/ 59658457 h 180"/>
                <a:gd name="T30" fmla="*/ 11469512 w 90"/>
                <a:gd name="T31" fmla="*/ 76404864 h 180"/>
                <a:gd name="T32" fmla="*/ 21664508 w 90"/>
                <a:gd name="T33" fmla="*/ 109897646 h 180"/>
                <a:gd name="T34" fmla="*/ 0 w 90"/>
                <a:gd name="T35" fmla="*/ 135016752 h 1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0"/>
                <a:gd name="T55" fmla="*/ 0 h 180"/>
                <a:gd name="T56" fmla="*/ 90 w 90"/>
                <a:gd name="T57" fmla="*/ 180 h 18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0" h="180">
                  <a:moveTo>
                    <a:pt x="0" y="129"/>
                  </a:moveTo>
                  <a:lnTo>
                    <a:pt x="9" y="163"/>
                  </a:lnTo>
                  <a:lnTo>
                    <a:pt x="17" y="179"/>
                  </a:lnTo>
                  <a:lnTo>
                    <a:pt x="40" y="179"/>
                  </a:lnTo>
                  <a:lnTo>
                    <a:pt x="49" y="170"/>
                  </a:lnTo>
                  <a:lnTo>
                    <a:pt x="74" y="80"/>
                  </a:lnTo>
                  <a:lnTo>
                    <a:pt x="82" y="40"/>
                  </a:lnTo>
                  <a:lnTo>
                    <a:pt x="89" y="49"/>
                  </a:lnTo>
                  <a:lnTo>
                    <a:pt x="89" y="40"/>
                  </a:lnTo>
                  <a:lnTo>
                    <a:pt x="82" y="8"/>
                  </a:lnTo>
                  <a:lnTo>
                    <a:pt x="74" y="0"/>
                  </a:lnTo>
                  <a:lnTo>
                    <a:pt x="65" y="17"/>
                  </a:lnTo>
                  <a:lnTo>
                    <a:pt x="57" y="17"/>
                  </a:lnTo>
                  <a:lnTo>
                    <a:pt x="57" y="32"/>
                  </a:lnTo>
                  <a:lnTo>
                    <a:pt x="17" y="57"/>
                  </a:lnTo>
                  <a:lnTo>
                    <a:pt x="9" y="73"/>
                  </a:lnTo>
                  <a:lnTo>
                    <a:pt x="17" y="105"/>
                  </a:lnTo>
                  <a:lnTo>
                    <a:pt x="0" y="12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0" name="Freeform 229"/>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1" name="Freeform 230"/>
            <p:cNvSpPr>
              <a:spLocks/>
            </p:cNvSpPr>
            <p:nvPr/>
          </p:nvSpPr>
          <p:spPr bwMode="gray">
            <a:xfrm>
              <a:off x="6612547" y="4124505"/>
              <a:ext cx="29891" cy="37485"/>
            </a:xfrm>
            <a:custGeom>
              <a:avLst/>
              <a:gdLst>
                <a:gd name="T0" fmla="*/ 0 w 17"/>
                <a:gd name="T1" fmla="*/ 8470040 h 18"/>
                <a:gd name="T2" fmla="*/ 16883640 w 17"/>
                <a:gd name="T3" fmla="*/ 15999073 h 18"/>
                <a:gd name="T4" fmla="*/ 0 w 17"/>
                <a:gd name="T5" fmla="*/ 0 h 18"/>
                <a:gd name="T6" fmla="*/ 0 w 17"/>
                <a:gd name="T7" fmla="*/ 847004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9"/>
                  </a:moveTo>
                  <a:lnTo>
                    <a:pt x="16" y="17"/>
                  </a:lnTo>
                  <a:lnTo>
                    <a:pt x="0"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2" name="Freeform 231"/>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3" name="Freeform 232"/>
            <p:cNvSpPr>
              <a:spLocks/>
            </p:cNvSpPr>
            <p:nvPr/>
          </p:nvSpPr>
          <p:spPr bwMode="gray">
            <a:xfrm>
              <a:off x="6642439" y="4199475"/>
              <a:ext cx="35322" cy="37485"/>
            </a:xfrm>
            <a:custGeom>
              <a:avLst/>
              <a:gdLst>
                <a:gd name="T0" fmla="*/ 0 w 17"/>
                <a:gd name="T1" fmla="*/ 0 h 17"/>
                <a:gd name="T2" fmla="*/ 23578378 w 17"/>
                <a:gd name="T3" fmla="*/ 16881646 h 17"/>
                <a:gd name="T4" fmla="*/ 23578378 w 17"/>
                <a:gd name="T5" fmla="*/ 7385398 h 17"/>
                <a:gd name="T6" fmla="*/ 23578378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7"/>
                  </a:lnTo>
                  <a:lnTo>
                    <a:pt x="16"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4" name="Freeform 233"/>
            <p:cNvSpPr>
              <a:spLocks/>
            </p:cNvSpPr>
            <p:nvPr/>
          </p:nvSpPr>
          <p:spPr bwMode="gray">
            <a:xfrm>
              <a:off x="6183227" y="3896192"/>
              <a:ext cx="65213" cy="109047"/>
            </a:xfrm>
            <a:custGeom>
              <a:avLst/>
              <a:gdLst>
                <a:gd name="T0" fmla="*/ 0 w 34"/>
                <a:gd name="T1" fmla="*/ 25806400 h 50"/>
                <a:gd name="T2" fmla="*/ 11301132 w 34"/>
                <a:gd name="T3" fmla="*/ 50580544 h 50"/>
                <a:gd name="T4" fmla="*/ 30137095 w 34"/>
                <a:gd name="T5" fmla="*/ 50580544 h 50"/>
                <a:gd name="T6" fmla="*/ 41438231 w 34"/>
                <a:gd name="T7" fmla="*/ 35096709 h 50"/>
                <a:gd name="T8" fmla="*/ 18835968 w 34"/>
                <a:gd name="T9" fmla="*/ 9290305 h 50"/>
                <a:gd name="T10" fmla="*/ 11301132 w 34"/>
                <a:gd name="T11" fmla="*/ 0 h 50"/>
                <a:gd name="T12" fmla="*/ 0 w 34"/>
                <a:gd name="T13" fmla="*/ 25806400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0" y="25"/>
                  </a:moveTo>
                  <a:lnTo>
                    <a:pt x="9" y="49"/>
                  </a:lnTo>
                  <a:lnTo>
                    <a:pt x="24" y="49"/>
                  </a:lnTo>
                  <a:lnTo>
                    <a:pt x="33" y="34"/>
                  </a:lnTo>
                  <a:lnTo>
                    <a:pt x="15" y="9"/>
                  </a:lnTo>
                  <a:lnTo>
                    <a:pt x="9"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5" name="Freeform 234"/>
            <p:cNvSpPr>
              <a:spLocks/>
            </p:cNvSpPr>
            <p:nvPr/>
          </p:nvSpPr>
          <p:spPr bwMode="gray">
            <a:xfrm>
              <a:off x="6889703" y="3616760"/>
              <a:ext cx="62496" cy="51114"/>
            </a:xfrm>
            <a:custGeom>
              <a:avLst/>
              <a:gdLst>
                <a:gd name="T0" fmla="*/ 0 w 35"/>
                <a:gd name="T1" fmla="*/ 5906616 h 24"/>
                <a:gd name="T2" fmla="*/ 0 w 35"/>
                <a:gd name="T3" fmla="*/ 15751306 h 24"/>
                <a:gd name="T4" fmla="*/ 18501659 w 35"/>
                <a:gd name="T5" fmla="*/ 22643187 h 24"/>
                <a:gd name="T6" fmla="*/ 26119311 w 35"/>
                <a:gd name="T7" fmla="*/ 15751306 h 24"/>
                <a:gd name="T8" fmla="*/ 37003318 w 35"/>
                <a:gd name="T9" fmla="*/ 0 h 24"/>
                <a:gd name="T10" fmla="*/ 9794873 w 35"/>
                <a:gd name="T11" fmla="*/ 0 h 24"/>
                <a:gd name="T12" fmla="*/ 0 w 35"/>
                <a:gd name="T13" fmla="*/ 5906616 h 24"/>
                <a:gd name="T14" fmla="*/ 0 60000 65536"/>
                <a:gd name="T15" fmla="*/ 0 60000 65536"/>
                <a:gd name="T16" fmla="*/ 0 60000 65536"/>
                <a:gd name="T17" fmla="*/ 0 60000 65536"/>
                <a:gd name="T18" fmla="*/ 0 60000 65536"/>
                <a:gd name="T19" fmla="*/ 0 60000 65536"/>
                <a:gd name="T20" fmla="*/ 0 60000 65536"/>
                <a:gd name="T21" fmla="*/ 0 w 35"/>
                <a:gd name="T22" fmla="*/ 0 h 24"/>
                <a:gd name="T23" fmla="*/ 35 w 35"/>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4">
                  <a:moveTo>
                    <a:pt x="0" y="6"/>
                  </a:moveTo>
                  <a:lnTo>
                    <a:pt x="0" y="16"/>
                  </a:lnTo>
                  <a:lnTo>
                    <a:pt x="17" y="23"/>
                  </a:lnTo>
                  <a:lnTo>
                    <a:pt x="24" y="16"/>
                  </a:lnTo>
                  <a:lnTo>
                    <a:pt x="34" y="0"/>
                  </a:lnTo>
                  <a:lnTo>
                    <a:pt x="9"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6" name="Freeform 235"/>
            <p:cNvSpPr>
              <a:spLocks/>
            </p:cNvSpPr>
            <p:nvPr/>
          </p:nvSpPr>
          <p:spPr bwMode="gray">
            <a:xfrm>
              <a:off x="7161429" y="3453193"/>
              <a:ext cx="51627" cy="88599"/>
            </a:xfrm>
            <a:custGeom>
              <a:avLst/>
              <a:gdLst>
                <a:gd name="T0" fmla="*/ 0 w 26"/>
                <a:gd name="T1" fmla="*/ 25336808 h 41"/>
                <a:gd name="T2" fmla="*/ 0 w 26"/>
                <a:gd name="T3" fmla="*/ 33443827 h 41"/>
                <a:gd name="T4" fmla="*/ 10767032 w 26"/>
                <a:gd name="T5" fmla="*/ 40538091 h 41"/>
                <a:gd name="T6" fmla="*/ 33646826 w 26"/>
                <a:gd name="T7" fmla="*/ 0 h 41"/>
                <a:gd name="T8" fmla="*/ 22879798 w 26"/>
                <a:gd name="T9" fmla="*/ 0 h 41"/>
                <a:gd name="T10" fmla="*/ 0 w 26"/>
                <a:gd name="T11" fmla="*/ 25336808 h 41"/>
                <a:gd name="T12" fmla="*/ 0 60000 65536"/>
                <a:gd name="T13" fmla="*/ 0 60000 65536"/>
                <a:gd name="T14" fmla="*/ 0 60000 65536"/>
                <a:gd name="T15" fmla="*/ 0 60000 65536"/>
                <a:gd name="T16" fmla="*/ 0 60000 65536"/>
                <a:gd name="T17" fmla="*/ 0 60000 65536"/>
                <a:gd name="T18" fmla="*/ 0 w 26"/>
                <a:gd name="T19" fmla="*/ 0 h 41"/>
                <a:gd name="T20" fmla="*/ 26 w 26"/>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6" h="41">
                  <a:moveTo>
                    <a:pt x="0" y="25"/>
                  </a:moveTo>
                  <a:lnTo>
                    <a:pt x="0" y="33"/>
                  </a:lnTo>
                  <a:lnTo>
                    <a:pt x="8" y="40"/>
                  </a:lnTo>
                  <a:lnTo>
                    <a:pt x="25" y="0"/>
                  </a:lnTo>
                  <a:lnTo>
                    <a:pt x="17" y="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7" name="Freeform 236"/>
            <p:cNvSpPr>
              <a:spLocks/>
            </p:cNvSpPr>
            <p:nvPr/>
          </p:nvSpPr>
          <p:spPr bwMode="gray">
            <a:xfrm>
              <a:off x="7397830" y="3166945"/>
              <a:ext cx="57063" cy="112455"/>
            </a:xfrm>
            <a:custGeom>
              <a:avLst/>
              <a:gdLst>
                <a:gd name="T0" fmla="*/ 0 w 33"/>
                <a:gd name="T1" fmla="*/ 8001465 h 49"/>
                <a:gd name="T2" fmla="*/ 0 w 33"/>
                <a:gd name="T3" fmla="*/ 19431674 h 49"/>
                <a:gd name="T4" fmla="*/ 7143209 w 33"/>
                <a:gd name="T5" fmla="*/ 19431674 h 49"/>
                <a:gd name="T6" fmla="*/ 7143209 w 33"/>
                <a:gd name="T7" fmla="*/ 46865879 h 49"/>
                <a:gd name="T8" fmla="*/ 16328055 w 33"/>
                <a:gd name="T9" fmla="*/ 54867342 h 49"/>
                <a:gd name="T10" fmla="*/ 22451962 w 33"/>
                <a:gd name="T11" fmla="*/ 46865879 h 49"/>
                <a:gd name="T12" fmla="*/ 32657120 w 33"/>
                <a:gd name="T13" fmla="*/ 19431674 h 49"/>
                <a:gd name="T14" fmla="*/ 22451962 w 33"/>
                <a:gd name="T15" fmla="*/ 8001465 h 49"/>
                <a:gd name="T16" fmla="*/ 7143209 w 33"/>
                <a:gd name="T17" fmla="*/ 0 h 49"/>
                <a:gd name="T18" fmla="*/ 0 w 33"/>
                <a:gd name="T19" fmla="*/ 800146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49"/>
                <a:gd name="T32" fmla="*/ 33 w 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49">
                  <a:moveTo>
                    <a:pt x="0" y="7"/>
                  </a:moveTo>
                  <a:lnTo>
                    <a:pt x="0" y="17"/>
                  </a:lnTo>
                  <a:lnTo>
                    <a:pt x="7" y="17"/>
                  </a:lnTo>
                  <a:lnTo>
                    <a:pt x="7" y="41"/>
                  </a:lnTo>
                  <a:lnTo>
                    <a:pt x="16" y="48"/>
                  </a:lnTo>
                  <a:lnTo>
                    <a:pt x="22" y="41"/>
                  </a:lnTo>
                  <a:lnTo>
                    <a:pt x="32" y="17"/>
                  </a:lnTo>
                  <a:lnTo>
                    <a:pt x="22" y="7"/>
                  </a:lnTo>
                  <a:lnTo>
                    <a:pt x="7"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8" name="Freeform 237"/>
            <p:cNvSpPr>
              <a:spLocks/>
            </p:cNvSpPr>
            <p:nvPr/>
          </p:nvSpPr>
          <p:spPr bwMode="gray">
            <a:xfrm>
              <a:off x="7452172" y="3166945"/>
              <a:ext cx="65213" cy="44303"/>
            </a:xfrm>
            <a:custGeom>
              <a:avLst/>
              <a:gdLst>
                <a:gd name="T0" fmla="*/ 0 w 33"/>
                <a:gd name="T1" fmla="*/ 9202253 h 18"/>
                <a:gd name="T2" fmla="*/ 0 w 33"/>
                <a:gd name="T3" fmla="*/ 22347514 h 18"/>
                <a:gd name="T4" fmla="*/ 11996881 w 33"/>
                <a:gd name="T5" fmla="*/ 22347514 h 18"/>
                <a:gd name="T6" fmla="*/ 19994418 w 33"/>
                <a:gd name="T7" fmla="*/ 9202253 h 18"/>
                <a:gd name="T8" fmla="*/ 31991294 w 33"/>
                <a:gd name="T9" fmla="*/ 9202253 h 18"/>
                <a:gd name="T10" fmla="*/ 42654680 w 33"/>
                <a:gd name="T11" fmla="*/ 0 h 18"/>
                <a:gd name="T12" fmla="*/ 19994418 w 33"/>
                <a:gd name="T13" fmla="*/ 0 h 18"/>
                <a:gd name="T14" fmla="*/ 0 w 33"/>
                <a:gd name="T15" fmla="*/ 9202253 h 18"/>
                <a:gd name="T16" fmla="*/ 0 60000 65536"/>
                <a:gd name="T17" fmla="*/ 0 60000 65536"/>
                <a:gd name="T18" fmla="*/ 0 60000 65536"/>
                <a:gd name="T19" fmla="*/ 0 60000 65536"/>
                <a:gd name="T20" fmla="*/ 0 60000 65536"/>
                <a:gd name="T21" fmla="*/ 0 60000 65536"/>
                <a:gd name="T22" fmla="*/ 0 60000 65536"/>
                <a:gd name="T23" fmla="*/ 0 60000 65536"/>
                <a:gd name="T24" fmla="*/ 0 w 33"/>
                <a:gd name="T25" fmla="*/ 0 h 18"/>
                <a:gd name="T26" fmla="*/ 33 w 33"/>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 h="18">
                  <a:moveTo>
                    <a:pt x="0" y="7"/>
                  </a:moveTo>
                  <a:lnTo>
                    <a:pt x="0" y="17"/>
                  </a:lnTo>
                  <a:lnTo>
                    <a:pt x="9" y="17"/>
                  </a:lnTo>
                  <a:lnTo>
                    <a:pt x="15" y="7"/>
                  </a:lnTo>
                  <a:lnTo>
                    <a:pt x="24" y="7"/>
                  </a:lnTo>
                  <a:lnTo>
                    <a:pt x="32" y="0"/>
                  </a:lnTo>
                  <a:lnTo>
                    <a:pt x="15" y="0"/>
                  </a:lnTo>
                  <a:lnTo>
                    <a:pt x="0" y="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39" name="Freeform 238"/>
            <p:cNvSpPr>
              <a:spLocks/>
            </p:cNvSpPr>
            <p:nvPr/>
          </p:nvSpPr>
          <p:spPr bwMode="gray">
            <a:xfrm>
              <a:off x="7422283" y="2897741"/>
              <a:ext cx="260853" cy="289649"/>
            </a:xfrm>
            <a:custGeom>
              <a:avLst/>
              <a:gdLst>
                <a:gd name="T0" fmla="*/ 0 w 138"/>
                <a:gd name="T1" fmla="*/ 122822746 h 130"/>
                <a:gd name="T2" fmla="*/ 0 w 138"/>
                <a:gd name="T3" fmla="*/ 131442102 h 130"/>
                <a:gd name="T4" fmla="*/ 19513826 w 138"/>
                <a:gd name="T5" fmla="*/ 131442102 h 130"/>
                <a:gd name="T6" fmla="*/ 58540365 w 138"/>
                <a:gd name="T7" fmla="*/ 113127008 h 130"/>
                <a:gd name="T8" fmla="*/ 68296170 w 138"/>
                <a:gd name="T9" fmla="*/ 122822746 h 130"/>
                <a:gd name="T10" fmla="*/ 68296170 w 138"/>
                <a:gd name="T11" fmla="*/ 131442102 h 130"/>
                <a:gd name="T12" fmla="*/ 79273399 w 138"/>
                <a:gd name="T13" fmla="*/ 138984072 h 130"/>
                <a:gd name="T14" fmla="*/ 87810004 w 138"/>
                <a:gd name="T15" fmla="*/ 122822746 h 130"/>
                <a:gd name="T16" fmla="*/ 87810004 w 138"/>
                <a:gd name="T17" fmla="*/ 113127008 h 130"/>
                <a:gd name="T18" fmla="*/ 97566913 w 138"/>
                <a:gd name="T19" fmla="*/ 122822746 h 130"/>
                <a:gd name="T20" fmla="*/ 107323822 w 138"/>
                <a:gd name="T21" fmla="*/ 122822746 h 130"/>
                <a:gd name="T22" fmla="*/ 118299930 w 138"/>
                <a:gd name="T23" fmla="*/ 113127008 h 130"/>
                <a:gd name="T24" fmla="*/ 128056839 w 138"/>
                <a:gd name="T25" fmla="*/ 122822746 h 130"/>
                <a:gd name="T26" fmla="*/ 128056839 w 138"/>
                <a:gd name="T27" fmla="*/ 113127008 h 130"/>
                <a:gd name="T28" fmla="*/ 136593444 w 138"/>
                <a:gd name="T29" fmla="*/ 104507652 h 130"/>
                <a:gd name="T30" fmla="*/ 136593444 w 138"/>
                <a:gd name="T31" fmla="*/ 113127008 h 130"/>
                <a:gd name="T32" fmla="*/ 147569586 w 138"/>
                <a:gd name="T33" fmla="*/ 113127008 h 130"/>
                <a:gd name="T34" fmla="*/ 158545695 w 138"/>
                <a:gd name="T35" fmla="*/ 104507652 h 130"/>
                <a:gd name="T36" fmla="*/ 158545695 w 138"/>
                <a:gd name="T37" fmla="*/ 61411892 h 130"/>
                <a:gd name="T38" fmla="*/ 167083404 w 138"/>
                <a:gd name="T39" fmla="*/ 61411892 h 130"/>
                <a:gd name="T40" fmla="*/ 167083404 w 138"/>
                <a:gd name="T41" fmla="*/ 8619360 h 130"/>
                <a:gd name="T42" fmla="*/ 158545695 w 138"/>
                <a:gd name="T43" fmla="*/ 0 h 130"/>
                <a:gd name="T44" fmla="*/ 158545695 w 138"/>
                <a:gd name="T45" fmla="*/ 8619360 h 130"/>
                <a:gd name="T46" fmla="*/ 147569586 w 138"/>
                <a:gd name="T47" fmla="*/ 8619360 h 130"/>
                <a:gd name="T48" fmla="*/ 136593444 w 138"/>
                <a:gd name="T49" fmla="*/ 43095760 h 130"/>
                <a:gd name="T50" fmla="*/ 118299930 w 138"/>
                <a:gd name="T51" fmla="*/ 70031265 h 130"/>
                <a:gd name="T52" fmla="*/ 97566913 w 138"/>
                <a:gd name="T53" fmla="*/ 88346359 h 130"/>
                <a:gd name="T54" fmla="*/ 97566913 w 138"/>
                <a:gd name="T55" fmla="*/ 70031265 h 130"/>
                <a:gd name="T56" fmla="*/ 87810004 w 138"/>
                <a:gd name="T57" fmla="*/ 78649583 h 130"/>
                <a:gd name="T58" fmla="*/ 79273399 w 138"/>
                <a:gd name="T59" fmla="*/ 104507652 h 130"/>
                <a:gd name="T60" fmla="*/ 68296170 w 138"/>
                <a:gd name="T61" fmla="*/ 104507652 h 130"/>
                <a:gd name="T62" fmla="*/ 30489934 w 138"/>
                <a:gd name="T63" fmla="*/ 104507652 h 130"/>
                <a:gd name="T64" fmla="*/ 0 w 138"/>
                <a:gd name="T65" fmla="*/ 122822746 h 1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0"/>
                <a:gd name="T101" fmla="*/ 138 w 138"/>
                <a:gd name="T102" fmla="*/ 130 h 13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0">
                  <a:moveTo>
                    <a:pt x="0" y="114"/>
                  </a:moveTo>
                  <a:lnTo>
                    <a:pt x="0" y="122"/>
                  </a:lnTo>
                  <a:lnTo>
                    <a:pt x="16" y="122"/>
                  </a:lnTo>
                  <a:lnTo>
                    <a:pt x="48" y="105"/>
                  </a:lnTo>
                  <a:lnTo>
                    <a:pt x="56" y="114"/>
                  </a:lnTo>
                  <a:lnTo>
                    <a:pt x="56" y="122"/>
                  </a:lnTo>
                  <a:lnTo>
                    <a:pt x="65" y="129"/>
                  </a:lnTo>
                  <a:lnTo>
                    <a:pt x="72" y="114"/>
                  </a:lnTo>
                  <a:lnTo>
                    <a:pt x="72" y="105"/>
                  </a:lnTo>
                  <a:lnTo>
                    <a:pt x="80" y="114"/>
                  </a:lnTo>
                  <a:lnTo>
                    <a:pt x="88" y="114"/>
                  </a:lnTo>
                  <a:lnTo>
                    <a:pt x="97" y="105"/>
                  </a:lnTo>
                  <a:lnTo>
                    <a:pt x="105" y="114"/>
                  </a:lnTo>
                  <a:lnTo>
                    <a:pt x="105" y="105"/>
                  </a:lnTo>
                  <a:lnTo>
                    <a:pt x="112" y="97"/>
                  </a:lnTo>
                  <a:lnTo>
                    <a:pt x="112" y="105"/>
                  </a:lnTo>
                  <a:lnTo>
                    <a:pt x="121" y="105"/>
                  </a:lnTo>
                  <a:lnTo>
                    <a:pt x="130" y="97"/>
                  </a:lnTo>
                  <a:lnTo>
                    <a:pt x="130" y="57"/>
                  </a:lnTo>
                  <a:lnTo>
                    <a:pt x="137" y="57"/>
                  </a:lnTo>
                  <a:lnTo>
                    <a:pt x="137" y="8"/>
                  </a:lnTo>
                  <a:lnTo>
                    <a:pt x="130" y="0"/>
                  </a:lnTo>
                  <a:lnTo>
                    <a:pt x="130" y="8"/>
                  </a:lnTo>
                  <a:lnTo>
                    <a:pt x="121" y="8"/>
                  </a:lnTo>
                  <a:lnTo>
                    <a:pt x="112" y="40"/>
                  </a:lnTo>
                  <a:lnTo>
                    <a:pt x="97" y="65"/>
                  </a:lnTo>
                  <a:lnTo>
                    <a:pt x="80" y="82"/>
                  </a:lnTo>
                  <a:lnTo>
                    <a:pt x="80" y="65"/>
                  </a:lnTo>
                  <a:lnTo>
                    <a:pt x="72" y="73"/>
                  </a:lnTo>
                  <a:lnTo>
                    <a:pt x="65" y="97"/>
                  </a:lnTo>
                  <a:lnTo>
                    <a:pt x="56" y="97"/>
                  </a:lnTo>
                  <a:lnTo>
                    <a:pt x="25" y="97"/>
                  </a:lnTo>
                  <a:lnTo>
                    <a:pt x="0" y="11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0" name="Freeform 239"/>
            <p:cNvSpPr>
              <a:spLocks/>
            </p:cNvSpPr>
            <p:nvPr/>
          </p:nvSpPr>
          <p:spPr bwMode="gray">
            <a:xfrm>
              <a:off x="7634226" y="2740988"/>
              <a:ext cx="154882" cy="156751"/>
            </a:xfrm>
            <a:custGeom>
              <a:avLst/>
              <a:gdLst>
                <a:gd name="T0" fmla="*/ 0 w 82"/>
                <a:gd name="T1" fmla="*/ 54533879 h 74"/>
                <a:gd name="T2" fmla="*/ 0 w 82"/>
                <a:gd name="T3" fmla="*/ 71088852 h 74"/>
                <a:gd name="T4" fmla="*/ 21919063 w 82"/>
                <a:gd name="T5" fmla="*/ 63298849 h 74"/>
                <a:gd name="T6" fmla="*/ 10960083 w 82"/>
                <a:gd name="T7" fmla="*/ 63298849 h 74"/>
                <a:gd name="T8" fmla="*/ 10960083 w 82"/>
                <a:gd name="T9" fmla="*/ 54533879 h 74"/>
                <a:gd name="T10" fmla="*/ 30443692 w 82"/>
                <a:gd name="T11" fmla="*/ 54533879 h 74"/>
                <a:gd name="T12" fmla="*/ 60887383 w 82"/>
                <a:gd name="T13" fmla="*/ 63298849 h 74"/>
                <a:gd name="T14" fmla="*/ 70629185 w 82"/>
                <a:gd name="T15" fmla="*/ 48690894 h 74"/>
                <a:gd name="T16" fmla="*/ 79152728 w 82"/>
                <a:gd name="T17" fmla="*/ 48690894 h 74"/>
                <a:gd name="T18" fmla="*/ 98636332 w 82"/>
                <a:gd name="T19" fmla="*/ 39926911 h 74"/>
                <a:gd name="T20" fmla="*/ 91329980 w 82"/>
                <a:gd name="T21" fmla="*/ 39926911 h 74"/>
                <a:gd name="T22" fmla="*/ 79152728 w 82"/>
                <a:gd name="T23" fmla="*/ 30188925 h 74"/>
                <a:gd name="T24" fmla="*/ 91329980 w 82"/>
                <a:gd name="T25" fmla="*/ 24345941 h 74"/>
                <a:gd name="T26" fmla="*/ 79152728 w 82"/>
                <a:gd name="T27" fmla="*/ 30188925 h 74"/>
                <a:gd name="T28" fmla="*/ 60887383 w 82"/>
                <a:gd name="T29" fmla="*/ 24345941 h 74"/>
                <a:gd name="T30" fmla="*/ 30443692 w 82"/>
                <a:gd name="T31" fmla="*/ 0 h 74"/>
                <a:gd name="T32" fmla="*/ 30443692 w 82"/>
                <a:gd name="T33" fmla="*/ 8763987 h 74"/>
                <a:gd name="T34" fmla="*/ 30443692 w 82"/>
                <a:gd name="T35" fmla="*/ 15580967 h 74"/>
                <a:gd name="T36" fmla="*/ 21919063 w 82"/>
                <a:gd name="T37" fmla="*/ 48690894 h 74"/>
                <a:gd name="T38" fmla="*/ 10960083 w 82"/>
                <a:gd name="T39" fmla="*/ 39926911 h 74"/>
                <a:gd name="T40" fmla="*/ 10960083 w 82"/>
                <a:gd name="T41" fmla="*/ 48690894 h 74"/>
                <a:gd name="T42" fmla="*/ 0 w 82"/>
                <a:gd name="T43" fmla="*/ 54533879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2"/>
                <a:gd name="T67" fmla="*/ 0 h 74"/>
                <a:gd name="T68" fmla="*/ 82 w 82"/>
                <a:gd name="T69" fmla="*/ 74 h 7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2" h="74">
                  <a:moveTo>
                    <a:pt x="0" y="56"/>
                  </a:moveTo>
                  <a:lnTo>
                    <a:pt x="0" y="73"/>
                  </a:lnTo>
                  <a:lnTo>
                    <a:pt x="18" y="65"/>
                  </a:lnTo>
                  <a:lnTo>
                    <a:pt x="9" y="65"/>
                  </a:lnTo>
                  <a:lnTo>
                    <a:pt x="9" y="56"/>
                  </a:lnTo>
                  <a:lnTo>
                    <a:pt x="25" y="56"/>
                  </a:lnTo>
                  <a:lnTo>
                    <a:pt x="50" y="65"/>
                  </a:lnTo>
                  <a:lnTo>
                    <a:pt x="58" y="50"/>
                  </a:lnTo>
                  <a:lnTo>
                    <a:pt x="65" y="50"/>
                  </a:lnTo>
                  <a:lnTo>
                    <a:pt x="81" y="41"/>
                  </a:lnTo>
                  <a:lnTo>
                    <a:pt x="75" y="41"/>
                  </a:lnTo>
                  <a:lnTo>
                    <a:pt x="65" y="31"/>
                  </a:lnTo>
                  <a:lnTo>
                    <a:pt x="75" y="25"/>
                  </a:lnTo>
                  <a:lnTo>
                    <a:pt x="65" y="31"/>
                  </a:lnTo>
                  <a:lnTo>
                    <a:pt x="50" y="25"/>
                  </a:lnTo>
                  <a:lnTo>
                    <a:pt x="25" y="0"/>
                  </a:lnTo>
                  <a:lnTo>
                    <a:pt x="25" y="9"/>
                  </a:lnTo>
                  <a:lnTo>
                    <a:pt x="25" y="16"/>
                  </a:lnTo>
                  <a:lnTo>
                    <a:pt x="18" y="50"/>
                  </a:lnTo>
                  <a:lnTo>
                    <a:pt x="9" y="41"/>
                  </a:lnTo>
                  <a:lnTo>
                    <a:pt x="9" y="50"/>
                  </a:lnTo>
                  <a:lnTo>
                    <a:pt x="0" y="5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1" name="Freeform 240"/>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2" name="Freeform 241"/>
            <p:cNvSpPr>
              <a:spLocks/>
            </p:cNvSpPr>
            <p:nvPr/>
          </p:nvSpPr>
          <p:spPr bwMode="gray">
            <a:xfrm>
              <a:off x="8001054" y="2529712"/>
              <a:ext cx="32609" cy="34080"/>
            </a:xfrm>
            <a:custGeom>
              <a:avLst/>
              <a:gdLst>
                <a:gd name="T0" fmla="*/ 0 w 18"/>
                <a:gd name="T1" fmla="*/ 6976594 h 17"/>
                <a:gd name="T2" fmla="*/ 0 w 18"/>
                <a:gd name="T3" fmla="*/ 13952255 h 17"/>
                <a:gd name="T4" fmla="*/ 8960909 w 18"/>
                <a:gd name="T5" fmla="*/ 6976594 h 17"/>
                <a:gd name="T6" fmla="*/ 19041534 w 18"/>
                <a:gd name="T7" fmla="*/ 0 h 17"/>
                <a:gd name="T8" fmla="*/ 0 w 18"/>
                <a:gd name="T9" fmla="*/ 6976594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8"/>
                  </a:moveTo>
                  <a:lnTo>
                    <a:pt x="0" y="16"/>
                  </a:lnTo>
                  <a:lnTo>
                    <a:pt x="8" y="8"/>
                  </a:lnTo>
                  <a:lnTo>
                    <a:pt x="17" y="0"/>
                  </a:lnTo>
                  <a:lnTo>
                    <a:pt x="0"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3" name="Freeform 242"/>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4" name="Freeform 243"/>
            <p:cNvSpPr>
              <a:spLocks/>
            </p:cNvSpPr>
            <p:nvPr/>
          </p:nvSpPr>
          <p:spPr bwMode="gray">
            <a:xfrm>
              <a:off x="8202128" y="2113977"/>
              <a:ext cx="32609" cy="37485"/>
            </a:xfrm>
            <a:custGeom>
              <a:avLst/>
              <a:gdLst>
                <a:gd name="T0" fmla="*/ 0 w 17"/>
                <a:gd name="T1" fmla="*/ 16881646 h 17"/>
                <a:gd name="T2" fmla="*/ 20091026 w 17"/>
                <a:gd name="T3" fmla="*/ 7385398 h 17"/>
                <a:gd name="T4" fmla="*/ 20091026 w 17"/>
                <a:gd name="T5" fmla="*/ 0 h 17"/>
                <a:gd name="T6" fmla="*/ 12557311 w 17"/>
                <a:gd name="T7" fmla="*/ 0 h 17"/>
                <a:gd name="T8" fmla="*/ 0 w 17"/>
                <a:gd name="T9" fmla="*/ 168816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7"/>
                  </a:lnTo>
                  <a:lnTo>
                    <a:pt x="16" y="0"/>
                  </a:lnTo>
                  <a:lnTo>
                    <a:pt x="1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5" name="Freeform 244"/>
            <p:cNvSpPr>
              <a:spLocks/>
            </p:cNvSpPr>
            <p:nvPr/>
          </p:nvSpPr>
          <p:spPr bwMode="gray">
            <a:xfrm>
              <a:off x="7680423" y="2362735"/>
              <a:ext cx="65213" cy="378253"/>
            </a:xfrm>
            <a:custGeom>
              <a:avLst/>
              <a:gdLst>
                <a:gd name="T0" fmla="*/ 0 w 34"/>
                <a:gd name="T1" fmla="*/ 18892699 h 172"/>
                <a:gd name="T2" fmla="*/ 0 w 34"/>
                <a:gd name="T3" fmla="*/ 61925545 h 172"/>
                <a:gd name="T4" fmla="*/ 10046073 w 34"/>
                <a:gd name="T5" fmla="*/ 68223125 h 172"/>
                <a:gd name="T6" fmla="*/ 0 w 34"/>
                <a:gd name="T7" fmla="*/ 120702821 h 172"/>
                <a:gd name="T8" fmla="*/ 10046073 w 34"/>
                <a:gd name="T9" fmla="*/ 137496355 h 172"/>
                <a:gd name="T10" fmla="*/ 0 w 34"/>
                <a:gd name="T11" fmla="*/ 162686610 h 172"/>
                <a:gd name="T12" fmla="*/ 10046073 w 34"/>
                <a:gd name="T13" fmla="*/ 179480112 h 172"/>
                <a:gd name="T14" fmla="*/ 10046073 w 34"/>
                <a:gd name="T15" fmla="*/ 162686610 h 172"/>
                <a:gd name="T16" fmla="*/ 31393274 w 34"/>
                <a:gd name="T17" fmla="*/ 170033255 h 172"/>
                <a:gd name="T18" fmla="*/ 31393274 w 34"/>
                <a:gd name="T19" fmla="*/ 162686610 h 172"/>
                <a:gd name="T20" fmla="*/ 10046073 w 34"/>
                <a:gd name="T21" fmla="*/ 137496355 h 172"/>
                <a:gd name="T22" fmla="*/ 20091026 w 34"/>
                <a:gd name="T23" fmla="*/ 112306069 h 172"/>
                <a:gd name="T24" fmla="*/ 31393274 w 34"/>
                <a:gd name="T25" fmla="*/ 112306069 h 172"/>
                <a:gd name="T26" fmla="*/ 41438231 w 34"/>
                <a:gd name="T27" fmla="*/ 112306069 h 172"/>
                <a:gd name="T28" fmla="*/ 20091026 w 34"/>
                <a:gd name="T29" fmla="*/ 52479712 h 172"/>
                <a:gd name="T30" fmla="*/ 20091026 w 34"/>
                <a:gd name="T31" fmla="*/ 10495943 h 172"/>
                <a:gd name="T32" fmla="*/ 20091026 w 34"/>
                <a:gd name="T33" fmla="*/ 0 h 172"/>
                <a:gd name="T34" fmla="*/ 10046073 w 34"/>
                <a:gd name="T35" fmla="*/ 0 h 172"/>
                <a:gd name="T36" fmla="*/ 10046073 w 34"/>
                <a:gd name="T37" fmla="*/ 10495943 h 172"/>
                <a:gd name="T38" fmla="*/ 0 w 34"/>
                <a:gd name="T39" fmla="*/ 18892699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172"/>
                <a:gd name="T62" fmla="*/ 34 w 34"/>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172">
                  <a:moveTo>
                    <a:pt x="0" y="18"/>
                  </a:moveTo>
                  <a:lnTo>
                    <a:pt x="0" y="59"/>
                  </a:lnTo>
                  <a:lnTo>
                    <a:pt x="8" y="65"/>
                  </a:lnTo>
                  <a:lnTo>
                    <a:pt x="0" y="115"/>
                  </a:lnTo>
                  <a:lnTo>
                    <a:pt x="8" y="131"/>
                  </a:lnTo>
                  <a:lnTo>
                    <a:pt x="0" y="155"/>
                  </a:lnTo>
                  <a:lnTo>
                    <a:pt x="8" y="171"/>
                  </a:lnTo>
                  <a:lnTo>
                    <a:pt x="8" y="155"/>
                  </a:lnTo>
                  <a:lnTo>
                    <a:pt x="25" y="162"/>
                  </a:lnTo>
                  <a:lnTo>
                    <a:pt x="25" y="155"/>
                  </a:lnTo>
                  <a:lnTo>
                    <a:pt x="8" y="131"/>
                  </a:lnTo>
                  <a:lnTo>
                    <a:pt x="16" y="107"/>
                  </a:lnTo>
                  <a:lnTo>
                    <a:pt x="25" y="107"/>
                  </a:lnTo>
                  <a:lnTo>
                    <a:pt x="33" y="107"/>
                  </a:lnTo>
                  <a:lnTo>
                    <a:pt x="16" y="50"/>
                  </a:lnTo>
                  <a:lnTo>
                    <a:pt x="16" y="10"/>
                  </a:lnTo>
                  <a:lnTo>
                    <a:pt x="16" y="0"/>
                  </a:lnTo>
                  <a:lnTo>
                    <a:pt x="8" y="0"/>
                  </a:lnTo>
                  <a:lnTo>
                    <a:pt x="8" y="1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6" name="Freeform 245"/>
            <p:cNvSpPr>
              <a:spLocks/>
            </p:cNvSpPr>
            <p:nvPr/>
          </p:nvSpPr>
          <p:spPr bwMode="gray">
            <a:xfrm>
              <a:off x="7650527" y="1043964"/>
              <a:ext cx="84236" cy="78375"/>
            </a:xfrm>
            <a:custGeom>
              <a:avLst/>
              <a:gdLst>
                <a:gd name="T0" fmla="*/ 0 w 42"/>
                <a:gd name="T1" fmla="*/ 18500109 h 35"/>
                <a:gd name="T2" fmla="*/ 21967747 w 42"/>
                <a:gd name="T3" fmla="*/ 26118595 h 35"/>
                <a:gd name="T4" fmla="*/ 56291468 w 42"/>
                <a:gd name="T5" fmla="*/ 37001261 h 35"/>
                <a:gd name="T6" fmla="*/ 56291468 w 42"/>
                <a:gd name="T7" fmla="*/ 18500109 h 35"/>
                <a:gd name="T8" fmla="*/ 32951616 w 42"/>
                <a:gd name="T9" fmla="*/ 0 h 35"/>
                <a:gd name="T10" fmla="*/ 12357150 w 42"/>
                <a:gd name="T11" fmla="*/ 0 h 35"/>
                <a:gd name="T12" fmla="*/ 0 w 42"/>
                <a:gd name="T13" fmla="*/ 18500109 h 35"/>
                <a:gd name="T14" fmla="*/ 0 60000 65536"/>
                <a:gd name="T15" fmla="*/ 0 60000 65536"/>
                <a:gd name="T16" fmla="*/ 0 60000 65536"/>
                <a:gd name="T17" fmla="*/ 0 60000 65536"/>
                <a:gd name="T18" fmla="*/ 0 60000 65536"/>
                <a:gd name="T19" fmla="*/ 0 60000 65536"/>
                <a:gd name="T20" fmla="*/ 0 60000 65536"/>
                <a:gd name="T21" fmla="*/ 0 w 42"/>
                <a:gd name="T22" fmla="*/ 0 h 35"/>
                <a:gd name="T23" fmla="*/ 42 w 42"/>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35">
                  <a:moveTo>
                    <a:pt x="0" y="17"/>
                  </a:moveTo>
                  <a:lnTo>
                    <a:pt x="16" y="24"/>
                  </a:lnTo>
                  <a:lnTo>
                    <a:pt x="41" y="34"/>
                  </a:lnTo>
                  <a:lnTo>
                    <a:pt x="41" y="17"/>
                  </a:lnTo>
                  <a:lnTo>
                    <a:pt x="24" y="0"/>
                  </a:lnTo>
                  <a:lnTo>
                    <a:pt x="9" y="0"/>
                  </a:lnTo>
                  <a:lnTo>
                    <a:pt x="0" y="1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7" name="Freeform 246"/>
            <p:cNvSpPr>
              <a:spLocks/>
            </p:cNvSpPr>
            <p:nvPr/>
          </p:nvSpPr>
          <p:spPr bwMode="gray">
            <a:xfrm>
              <a:off x="7650527" y="1009892"/>
              <a:ext cx="32609" cy="34080"/>
            </a:xfrm>
            <a:custGeom>
              <a:avLst/>
              <a:gdLst>
                <a:gd name="T0" fmla="*/ 0 w 17"/>
                <a:gd name="T1" fmla="*/ 0 h 17"/>
                <a:gd name="T2" fmla="*/ 0 w 17"/>
                <a:gd name="T3" fmla="*/ 13952255 h 17"/>
                <a:gd name="T4" fmla="*/ 20091026 w 17"/>
                <a:gd name="T5" fmla="*/ 7847853 h 17"/>
                <a:gd name="T6" fmla="*/ 20091026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16"/>
                  </a:lnTo>
                  <a:lnTo>
                    <a:pt x="16" y="9"/>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8" name="Freeform 247"/>
            <p:cNvSpPr>
              <a:spLocks/>
            </p:cNvSpPr>
            <p:nvPr/>
          </p:nvSpPr>
          <p:spPr bwMode="gray">
            <a:xfrm>
              <a:off x="7802694" y="870176"/>
              <a:ext cx="108690" cy="92007"/>
            </a:xfrm>
            <a:custGeom>
              <a:avLst/>
              <a:gdLst>
                <a:gd name="T0" fmla="*/ 0 w 58"/>
                <a:gd name="T1" fmla="*/ 0 h 41"/>
                <a:gd name="T2" fmla="*/ 10787338 w 58"/>
                <a:gd name="T3" fmla="*/ 25137580 h 41"/>
                <a:gd name="T4" fmla="*/ 38356197 w 58"/>
                <a:gd name="T5" fmla="*/ 43718169 h 41"/>
                <a:gd name="T6" fmla="*/ 59931958 w 58"/>
                <a:gd name="T7" fmla="*/ 43718169 h 41"/>
                <a:gd name="T8" fmla="*/ 68322715 w 58"/>
                <a:gd name="T9" fmla="*/ 17487060 h 41"/>
                <a:gd name="T10" fmla="*/ 10787338 w 58"/>
                <a:gd name="T11" fmla="*/ 6558039 h 41"/>
                <a:gd name="T12" fmla="*/ 0 w 58"/>
                <a:gd name="T13" fmla="*/ 0 h 41"/>
                <a:gd name="T14" fmla="*/ 0 60000 65536"/>
                <a:gd name="T15" fmla="*/ 0 60000 65536"/>
                <a:gd name="T16" fmla="*/ 0 60000 65536"/>
                <a:gd name="T17" fmla="*/ 0 60000 65536"/>
                <a:gd name="T18" fmla="*/ 0 60000 65536"/>
                <a:gd name="T19" fmla="*/ 0 60000 65536"/>
                <a:gd name="T20" fmla="*/ 0 60000 65536"/>
                <a:gd name="T21" fmla="*/ 0 w 58"/>
                <a:gd name="T22" fmla="*/ 0 h 41"/>
                <a:gd name="T23" fmla="*/ 58 w 58"/>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41">
                  <a:moveTo>
                    <a:pt x="0" y="0"/>
                  </a:moveTo>
                  <a:lnTo>
                    <a:pt x="9" y="23"/>
                  </a:lnTo>
                  <a:lnTo>
                    <a:pt x="32" y="40"/>
                  </a:lnTo>
                  <a:lnTo>
                    <a:pt x="50" y="40"/>
                  </a:lnTo>
                  <a:lnTo>
                    <a:pt x="57" y="16"/>
                  </a:lnTo>
                  <a:lnTo>
                    <a:pt x="9" y="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49" name="Freeform 248"/>
            <p:cNvSpPr>
              <a:spLocks/>
            </p:cNvSpPr>
            <p:nvPr/>
          </p:nvSpPr>
          <p:spPr bwMode="gray">
            <a:xfrm>
              <a:off x="7574446" y="795206"/>
              <a:ext cx="184771" cy="166977"/>
            </a:xfrm>
            <a:custGeom>
              <a:avLst/>
              <a:gdLst>
                <a:gd name="T0" fmla="*/ 0 w 98"/>
                <a:gd name="T1" fmla="*/ 53786766 h 75"/>
                <a:gd name="T2" fmla="*/ 9706689 w 98"/>
                <a:gd name="T3" fmla="*/ 79604091 h 75"/>
                <a:gd name="T4" fmla="*/ 30333949 w 98"/>
                <a:gd name="T5" fmla="*/ 79604091 h 75"/>
                <a:gd name="T6" fmla="*/ 78869602 w 98"/>
                <a:gd name="T7" fmla="*/ 61316642 h 75"/>
                <a:gd name="T8" fmla="*/ 88576286 w 98"/>
                <a:gd name="T9" fmla="*/ 69922081 h 75"/>
                <a:gd name="T10" fmla="*/ 117696341 w 98"/>
                <a:gd name="T11" fmla="*/ 43029209 h 75"/>
                <a:gd name="T12" fmla="*/ 117696341 w 98"/>
                <a:gd name="T13" fmla="*/ 26892865 h 75"/>
                <a:gd name="T14" fmla="*/ 109203542 w 98"/>
                <a:gd name="T15" fmla="*/ 17211893 h 75"/>
                <a:gd name="T16" fmla="*/ 99496858 w 98"/>
                <a:gd name="T17" fmla="*/ 17211893 h 75"/>
                <a:gd name="T18" fmla="*/ 78869602 w 98"/>
                <a:gd name="T19" fmla="*/ 0 h 75"/>
                <a:gd name="T20" fmla="*/ 60669000 w 98"/>
                <a:gd name="T21" fmla="*/ 17211893 h 75"/>
                <a:gd name="T22" fmla="*/ 30333949 w 98"/>
                <a:gd name="T23" fmla="*/ 0 h 75"/>
                <a:gd name="T24" fmla="*/ 0 w 98"/>
                <a:gd name="T25" fmla="*/ 9682013 h 75"/>
                <a:gd name="T26" fmla="*/ 0 w 98"/>
                <a:gd name="T27" fmla="*/ 53786766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5"/>
                <a:gd name="T44" fmla="*/ 98 w 98"/>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5">
                  <a:moveTo>
                    <a:pt x="0" y="50"/>
                  </a:moveTo>
                  <a:lnTo>
                    <a:pt x="8" y="74"/>
                  </a:lnTo>
                  <a:lnTo>
                    <a:pt x="25" y="74"/>
                  </a:lnTo>
                  <a:lnTo>
                    <a:pt x="65" y="57"/>
                  </a:lnTo>
                  <a:lnTo>
                    <a:pt x="73" y="65"/>
                  </a:lnTo>
                  <a:lnTo>
                    <a:pt x="97" y="40"/>
                  </a:lnTo>
                  <a:lnTo>
                    <a:pt x="97" y="25"/>
                  </a:lnTo>
                  <a:lnTo>
                    <a:pt x="90" y="16"/>
                  </a:lnTo>
                  <a:lnTo>
                    <a:pt x="82" y="16"/>
                  </a:lnTo>
                  <a:lnTo>
                    <a:pt x="65" y="0"/>
                  </a:lnTo>
                  <a:lnTo>
                    <a:pt x="50" y="16"/>
                  </a:lnTo>
                  <a:lnTo>
                    <a:pt x="25" y="0"/>
                  </a:lnTo>
                  <a:lnTo>
                    <a:pt x="0" y="9"/>
                  </a:lnTo>
                  <a:lnTo>
                    <a:pt x="0" y="5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0" name="Freeform 249"/>
            <p:cNvSpPr>
              <a:spLocks/>
            </p:cNvSpPr>
            <p:nvPr/>
          </p:nvSpPr>
          <p:spPr bwMode="gray">
            <a:xfrm>
              <a:off x="5512072" y="692977"/>
              <a:ext cx="415737" cy="661088"/>
            </a:xfrm>
            <a:custGeom>
              <a:avLst/>
              <a:gdLst>
                <a:gd name="T0" fmla="*/ 0 w 221"/>
                <a:gd name="T1" fmla="*/ 271899853 h 300"/>
                <a:gd name="T2" fmla="*/ 30197119 w 221"/>
                <a:gd name="T3" fmla="*/ 305623102 h 300"/>
                <a:gd name="T4" fmla="*/ 79719702 w 221"/>
                <a:gd name="T5" fmla="*/ 315107701 h 300"/>
                <a:gd name="T6" fmla="*/ 89383525 w 221"/>
                <a:gd name="T7" fmla="*/ 305623102 h 300"/>
                <a:gd name="T8" fmla="*/ 70056961 w 221"/>
                <a:gd name="T9" fmla="*/ 288761477 h 300"/>
                <a:gd name="T10" fmla="*/ 59186397 w 221"/>
                <a:gd name="T11" fmla="*/ 271899853 h 300"/>
                <a:gd name="T12" fmla="*/ 59186397 w 221"/>
                <a:gd name="T13" fmla="*/ 229744188 h 300"/>
                <a:gd name="T14" fmla="*/ 70056961 w 221"/>
                <a:gd name="T15" fmla="*/ 212882563 h 300"/>
                <a:gd name="T16" fmla="*/ 137698242 w 221"/>
                <a:gd name="T17" fmla="*/ 109603157 h 300"/>
                <a:gd name="T18" fmla="*/ 187221933 w 221"/>
                <a:gd name="T19" fmla="*/ 75878882 h 300"/>
                <a:gd name="T20" fmla="*/ 265733760 w 221"/>
                <a:gd name="T21" fmla="*/ 42154590 h 300"/>
                <a:gd name="T22" fmla="*/ 265733760 w 221"/>
                <a:gd name="T23" fmla="*/ 7377027 h 300"/>
                <a:gd name="T24" fmla="*/ 247615054 w 221"/>
                <a:gd name="T25" fmla="*/ 0 h 300"/>
                <a:gd name="T26" fmla="*/ 227081766 w 221"/>
                <a:gd name="T27" fmla="*/ 16861632 h 300"/>
                <a:gd name="T28" fmla="*/ 206547380 w 221"/>
                <a:gd name="T29" fmla="*/ 33724291 h 300"/>
                <a:gd name="T30" fmla="*/ 176350269 w 221"/>
                <a:gd name="T31" fmla="*/ 42154590 h 300"/>
                <a:gd name="T32" fmla="*/ 148568840 w 221"/>
                <a:gd name="T33" fmla="*/ 42154590 h 300"/>
                <a:gd name="T34" fmla="*/ 119580635 w 221"/>
                <a:gd name="T35" fmla="*/ 59017241 h 300"/>
                <a:gd name="T36" fmla="*/ 89383525 w 221"/>
                <a:gd name="T37" fmla="*/ 91687232 h 300"/>
                <a:gd name="T38" fmla="*/ 59186397 w 221"/>
                <a:gd name="T39" fmla="*/ 109603157 h 300"/>
                <a:gd name="T40" fmla="*/ 59186397 w 221"/>
                <a:gd name="T41" fmla="*/ 127519082 h 300"/>
                <a:gd name="T42" fmla="*/ 49522575 w 221"/>
                <a:gd name="T43" fmla="*/ 151757763 h 300"/>
                <a:gd name="T44" fmla="*/ 30197119 w 221"/>
                <a:gd name="T45" fmla="*/ 168619388 h 300"/>
                <a:gd name="T46" fmla="*/ 41067691 w 221"/>
                <a:gd name="T47" fmla="*/ 186535313 h 300"/>
                <a:gd name="T48" fmla="*/ 30197119 w 221"/>
                <a:gd name="T49" fmla="*/ 204451238 h 300"/>
                <a:gd name="T50" fmla="*/ 10870568 w 221"/>
                <a:gd name="T51" fmla="*/ 220259588 h 300"/>
                <a:gd name="T52" fmla="*/ 21742236 w 221"/>
                <a:gd name="T53" fmla="*/ 237121213 h 300"/>
                <a:gd name="T54" fmla="*/ 0 w 221"/>
                <a:gd name="T55" fmla="*/ 246605812 h 300"/>
                <a:gd name="T56" fmla="*/ 0 w 221"/>
                <a:gd name="T57" fmla="*/ 271899853 h 3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1"/>
                <a:gd name="T88" fmla="*/ 0 h 300"/>
                <a:gd name="T89" fmla="*/ 221 w 221"/>
                <a:gd name="T90" fmla="*/ 300 h 3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1" h="300">
                  <a:moveTo>
                    <a:pt x="0" y="258"/>
                  </a:moveTo>
                  <a:lnTo>
                    <a:pt x="25" y="290"/>
                  </a:lnTo>
                  <a:lnTo>
                    <a:pt x="66" y="299"/>
                  </a:lnTo>
                  <a:lnTo>
                    <a:pt x="74" y="290"/>
                  </a:lnTo>
                  <a:lnTo>
                    <a:pt x="58" y="274"/>
                  </a:lnTo>
                  <a:lnTo>
                    <a:pt x="49" y="258"/>
                  </a:lnTo>
                  <a:lnTo>
                    <a:pt x="49" y="218"/>
                  </a:lnTo>
                  <a:lnTo>
                    <a:pt x="58" y="202"/>
                  </a:lnTo>
                  <a:lnTo>
                    <a:pt x="114" y="104"/>
                  </a:lnTo>
                  <a:lnTo>
                    <a:pt x="155" y="72"/>
                  </a:lnTo>
                  <a:lnTo>
                    <a:pt x="220" y="40"/>
                  </a:lnTo>
                  <a:lnTo>
                    <a:pt x="220" y="7"/>
                  </a:lnTo>
                  <a:lnTo>
                    <a:pt x="205" y="0"/>
                  </a:lnTo>
                  <a:lnTo>
                    <a:pt x="188" y="16"/>
                  </a:lnTo>
                  <a:lnTo>
                    <a:pt x="171" y="32"/>
                  </a:lnTo>
                  <a:lnTo>
                    <a:pt x="146" y="40"/>
                  </a:lnTo>
                  <a:lnTo>
                    <a:pt x="123" y="40"/>
                  </a:lnTo>
                  <a:lnTo>
                    <a:pt x="99" y="56"/>
                  </a:lnTo>
                  <a:lnTo>
                    <a:pt x="74" y="87"/>
                  </a:lnTo>
                  <a:lnTo>
                    <a:pt x="49" y="104"/>
                  </a:lnTo>
                  <a:lnTo>
                    <a:pt x="49" y="121"/>
                  </a:lnTo>
                  <a:lnTo>
                    <a:pt x="41" y="144"/>
                  </a:lnTo>
                  <a:lnTo>
                    <a:pt x="25" y="160"/>
                  </a:lnTo>
                  <a:lnTo>
                    <a:pt x="34" y="177"/>
                  </a:lnTo>
                  <a:lnTo>
                    <a:pt x="25" y="194"/>
                  </a:lnTo>
                  <a:lnTo>
                    <a:pt x="9" y="209"/>
                  </a:lnTo>
                  <a:lnTo>
                    <a:pt x="18" y="225"/>
                  </a:lnTo>
                  <a:lnTo>
                    <a:pt x="0" y="234"/>
                  </a:lnTo>
                  <a:lnTo>
                    <a:pt x="0" y="25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1" name="Freeform 250"/>
            <p:cNvSpPr>
              <a:spLocks/>
            </p:cNvSpPr>
            <p:nvPr/>
          </p:nvSpPr>
          <p:spPr bwMode="gray">
            <a:xfrm>
              <a:off x="5441424" y="1418812"/>
              <a:ext cx="43477" cy="78375"/>
            </a:xfrm>
            <a:custGeom>
              <a:avLst/>
              <a:gdLst>
                <a:gd name="T0" fmla="*/ 0 w 25"/>
                <a:gd name="T1" fmla="*/ 38056243 h 34"/>
                <a:gd name="T2" fmla="*/ 17548355 w 25"/>
                <a:gd name="T3" fmla="*/ 27677166 h 34"/>
                <a:gd name="T4" fmla="*/ 24774144 w 25"/>
                <a:gd name="T5" fmla="*/ 17298093 h 34"/>
                <a:gd name="T6" fmla="*/ 9290305 w 25"/>
                <a:gd name="T7" fmla="*/ 0 h 34"/>
                <a:gd name="T8" fmla="*/ 0 w 25"/>
                <a:gd name="T9" fmla="*/ 17298093 h 34"/>
                <a:gd name="T10" fmla="*/ 0 w 25"/>
                <a:gd name="T11" fmla="*/ 38056243 h 34"/>
                <a:gd name="T12" fmla="*/ 0 60000 65536"/>
                <a:gd name="T13" fmla="*/ 0 60000 65536"/>
                <a:gd name="T14" fmla="*/ 0 60000 65536"/>
                <a:gd name="T15" fmla="*/ 0 60000 65536"/>
                <a:gd name="T16" fmla="*/ 0 60000 65536"/>
                <a:gd name="T17" fmla="*/ 0 60000 65536"/>
                <a:gd name="T18" fmla="*/ 0 w 25"/>
                <a:gd name="T19" fmla="*/ 0 h 34"/>
                <a:gd name="T20" fmla="*/ 25 w 25"/>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 h="34">
                  <a:moveTo>
                    <a:pt x="0" y="33"/>
                  </a:moveTo>
                  <a:lnTo>
                    <a:pt x="17" y="24"/>
                  </a:lnTo>
                  <a:lnTo>
                    <a:pt x="24" y="15"/>
                  </a:lnTo>
                  <a:lnTo>
                    <a:pt x="9" y="0"/>
                  </a:lnTo>
                  <a:lnTo>
                    <a:pt x="0" y="15"/>
                  </a:lnTo>
                  <a:lnTo>
                    <a:pt x="0" y="33"/>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2" name="Freeform 251"/>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3" name="Freeform 252"/>
            <p:cNvSpPr>
              <a:spLocks/>
            </p:cNvSpPr>
            <p:nvPr/>
          </p:nvSpPr>
          <p:spPr bwMode="gray">
            <a:xfrm>
              <a:off x="4096395" y="2148056"/>
              <a:ext cx="32609" cy="57928"/>
            </a:xfrm>
            <a:custGeom>
              <a:avLst/>
              <a:gdLst>
                <a:gd name="T0" fmla="*/ 0 w 17"/>
                <a:gd name="T1" fmla="*/ 26934064 h 26"/>
                <a:gd name="T2" fmla="*/ 8789892 w 17"/>
                <a:gd name="T3" fmla="*/ 10774042 h 26"/>
                <a:gd name="T4" fmla="*/ 20091026 w 17"/>
                <a:gd name="T5" fmla="*/ 0 h 26"/>
                <a:gd name="T6" fmla="*/ 0 w 17"/>
                <a:gd name="T7" fmla="*/ 10774042 h 26"/>
                <a:gd name="T8" fmla="*/ 0 w 17"/>
                <a:gd name="T9" fmla="*/ 26934064 h 26"/>
                <a:gd name="T10" fmla="*/ 0 60000 65536"/>
                <a:gd name="T11" fmla="*/ 0 60000 65536"/>
                <a:gd name="T12" fmla="*/ 0 60000 65536"/>
                <a:gd name="T13" fmla="*/ 0 60000 65536"/>
                <a:gd name="T14" fmla="*/ 0 60000 65536"/>
                <a:gd name="T15" fmla="*/ 0 w 17"/>
                <a:gd name="T16" fmla="*/ 0 h 26"/>
                <a:gd name="T17" fmla="*/ 17 w 17"/>
                <a:gd name="T18" fmla="*/ 26 h 26"/>
              </a:gdLst>
              <a:ahLst/>
              <a:cxnLst>
                <a:cxn ang="T10">
                  <a:pos x="T0" y="T1"/>
                </a:cxn>
                <a:cxn ang="T11">
                  <a:pos x="T2" y="T3"/>
                </a:cxn>
                <a:cxn ang="T12">
                  <a:pos x="T4" y="T5"/>
                </a:cxn>
                <a:cxn ang="T13">
                  <a:pos x="T6" y="T7"/>
                </a:cxn>
                <a:cxn ang="T14">
                  <a:pos x="T8" y="T9"/>
                </a:cxn>
              </a:cxnLst>
              <a:rect l="T15" t="T16" r="T17" b="T18"/>
              <a:pathLst>
                <a:path w="17" h="26">
                  <a:moveTo>
                    <a:pt x="0" y="25"/>
                  </a:moveTo>
                  <a:lnTo>
                    <a:pt x="7" y="10"/>
                  </a:lnTo>
                  <a:lnTo>
                    <a:pt x="16" y="0"/>
                  </a:lnTo>
                  <a:lnTo>
                    <a:pt x="0" y="10"/>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4" name="Freeform 253"/>
            <p:cNvSpPr>
              <a:spLocks/>
            </p:cNvSpPr>
            <p:nvPr/>
          </p:nvSpPr>
          <p:spPr bwMode="gray">
            <a:xfrm>
              <a:off x="4506699" y="2287765"/>
              <a:ext cx="32609" cy="40890"/>
            </a:xfrm>
            <a:custGeom>
              <a:avLst/>
              <a:gdLst>
                <a:gd name="T0" fmla="*/ 0 w 17"/>
                <a:gd name="T1" fmla="*/ 11301132 h 17"/>
                <a:gd name="T2" fmla="*/ 0 w 17"/>
                <a:gd name="T3" fmla="*/ 20091026 h 17"/>
                <a:gd name="T4" fmla="*/ 20091026 w 17"/>
                <a:gd name="T5" fmla="*/ 20091026 h 17"/>
                <a:gd name="T6" fmla="*/ 20091026 w 17"/>
                <a:gd name="T7" fmla="*/ 11301132 h 17"/>
                <a:gd name="T8" fmla="*/ 20091026 w 17"/>
                <a:gd name="T9" fmla="*/ 0 h 17"/>
                <a:gd name="T10" fmla="*/ 0 w 17"/>
                <a:gd name="T11" fmla="*/ 11301132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9"/>
                  </a:moveTo>
                  <a:lnTo>
                    <a:pt x="0" y="16"/>
                  </a:lnTo>
                  <a:lnTo>
                    <a:pt x="16" y="16"/>
                  </a:lnTo>
                  <a:lnTo>
                    <a:pt x="16" y="9"/>
                  </a:lnTo>
                  <a:lnTo>
                    <a:pt x="1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5" name="Freeform 254"/>
            <p:cNvSpPr>
              <a:spLocks/>
            </p:cNvSpPr>
            <p:nvPr/>
          </p:nvSpPr>
          <p:spPr bwMode="gray">
            <a:xfrm>
              <a:off x="4531153" y="2274136"/>
              <a:ext cx="40759" cy="40890"/>
            </a:xfrm>
            <a:custGeom>
              <a:avLst/>
              <a:gdLst>
                <a:gd name="T0" fmla="*/ 0 w 19"/>
                <a:gd name="T1" fmla="*/ 9047748 h 19"/>
                <a:gd name="T2" fmla="*/ 0 w 19"/>
                <a:gd name="T3" fmla="*/ 18094493 h 19"/>
                <a:gd name="T4" fmla="*/ 28274803 w 19"/>
                <a:gd name="T5" fmla="*/ 18094493 h 19"/>
                <a:gd name="T6" fmla="*/ 28274803 w 19"/>
                <a:gd name="T7" fmla="*/ 9047748 h 19"/>
                <a:gd name="T8" fmla="*/ 28274803 w 19"/>
                <a:gd name="T9" fmla="*/ 0 h 19"/>
                <a:gd name="T10" fmla="*/ 0 w 19"/>
                <a:gd name="T11" fmla="*/ 9047748 h 19"/>
                <a:gd name="T12" fmla="*/ 0 60000 65536"/>
                <a:gd name="T13" fmla="*/ 0 60000 65536"/>
                <a:gd name="T14" fmla="*/ 0 60000 65536"/>
                <a:gd name="T15" fmla="*/ 0 60000 65536"/>
                <a:gd name="T16" fmla="*/ 0 60000 65536"/>
                <a:gd name="T17" fmla="*/ 0 60000 65536"/>
                <a:gd name="T18" fmla="*/ 0 w 19"/>
                <a:gd name="T19" fmla="*/ 0 h 19"/>
                <a:gd name="T20" fmla="*/ 19 w 19"/>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9" h="19">
                  <a:moveTo>
                    <a:pt x="0" y="9"/>
                  </a:moveTo>
                  <a:lnTo>
                    <a:pt x="0" y="18"/>
                  </a:lnTo>
                  <a:lnTo>
                    <a:pt x="18" y="18"/>
                  </a:lnTo>
                  <a:lnTo>
                    <a:pt x="18" y="9"/>
                  </a:lnTo>
                  <a:lnTo>
                    <a:pt x="18"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6" name="Freeform 255"/>
            <p:cNvSpPr>
              <a:spLocks/>
            </p:cNvSpPr>
            <p:nvPr/>
          </p:nvSpPr>
          <p:spPr bwMode="gray">
            <a:xfrm>
              <a:off x="4531153" y="2325252"/>
              <a:ext cx="40759" cy="44296"/>
            </a:xfrm>
            <a:custGeom>
              <a:avLst/>
              <a:gdLst>
                <a:gd name="T0" fmla="*/ 0 w 19"/>
                <a:gd name="T1" fmla="*/ 0 h 17"/>
                <a:gd name="T2" fmla="*/ 0 w 19"/>
                <a:gd name="T3" fmla="*/ 23578378 h 17"/>
                <a:gd name="T4" fmla="*/ 28274803 w 19"/>
                <a:gd name="T5" fmla="*/ 0 h 17"/>
                <a:gd name="T6" fmla="*/ 0 w 19"/>
                <a:gd name="T7" fmla="*/ 0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0"/>
                  </a:moveTo>
                  <a:lnTo>
                    <a:pt x="0" y="16"/>
                  </a:lnTo>
                  <a:lnTo>
                    <a:pt x="1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7" name="Freeform 256"/>
            <p:cNvSpPr>
              <a:spLocks/>
            </p:cNvSpPr>
            <p:nvPr/>
          </p:nvSpPr>
          <p:spPr bwMode="gray">
            <a:xfrm>
              <a:off x="4109980" y="2148056"/>
              <a:ext cx="203790" cy="415738"/>
            </a:xfrm>
            <a:custGeom>
              <a:avLst/>
              <a:gdLst>
                <a:gd name="T0" fmla="*/ 22286851 w 107"/>
                <a:gd name="T1" fmla="*/ 198460215 h 188"/>
                <a:gd name="T2" fmla="*/ 29715427 w 107"/>
                <a:gd name="T3" fmla="*/ 189969423 h 188"/>
                <a:gd name="T4" fmla="*/ 50764924 w 107"/>
                <a:gd name="T5" fmla="*/ 198460215 h 188"/>
                <a:gd name="T6" fmla="*/ 50764924 w 107"/>
                <a:gd name="T7" fmla="*/ 189969423 h 188"/>
                <a:gd name="T8" fmla="*/ 60670435 w 107"/>
                <a:gd name="T9" fmla="*/ 181479662 h 188"/>
                <a:gd name="T10" fmla="*/ 71813299 w 107"/>
                <a:gd name="T11" fmla="*/ 189969423 h 188"/>
                <a:gd name="T12" fmla="*/ 81718827 w 107"/>
                <a:gd name="T13" fmla="*/ 181479662 h 188"/>
                <a:gd name="T14" fmla="*/ 121339756 w 107"/>
                <a:gd name="T15" fmla="*/ 181479662 h 188"/>
                <a:gd name="T16" fmla="*/ 131245267 w 107"/>
                <a:gd name="T17" fmla="*/ 171927779 h 188"/>
                <a:gd name="T18" fmla="*/ 111435359 w 107"/>
                <a:gd name="T19" fmla="*/ 171927779 h 188"/>
                <a:gd name="T20" fmla="*/ 131245267 w 107"/>
                <a:gd name="T21" fmla="*/ 146457464 h 188"/>
                <a:gd name="T22" fmla="*/ 121339756 w 107"/>
                <a:gd name="T23" fmla="*/ 139027764 h 188"/>
                <a:gd name="T24" fmla="*/ 111435359 w 107"/>
                <a:gd name="T25" fmla="*/ 139027764 h 188"/>
                <a:gd name="T26" fmla="*/ 100291381 w 107"/>
                <a:gd name="T27" fmla="*/ 139027764 h 188"/>
                <a:gd name="T28" fmla="*/ 111435359 w 107"/>
                <a:gd name="T29" fmla="*/ 129476879 h 188"/>
                <a:gd name="T30" fmla="*/ 111435359 w 107"/>
                <a:gd name="T31" fmla="*/ 122047178 h 188"/>
                <a:gd name="T32" fmla="*/ 100291381 w 107"/>
                <a:gd name="T33" fmla="*/ 102944442 h 188"/>
                <a:gd name="T34" fmla="*/ 91624338 w 107"/>
                <a:gd name="T35" fmla="*/ 96576864 h 188"/>
                <a:gd name="T36" fmla="*/ 71813299 w 107"/>
                <a:gd name="T37" fmla="*/ 70044428 h 188"/>
                <a:gd name="T38" fmla="*/ 50764924 w 107"/>
                <a:gd name="T39" fmla="*/ 60493559 h 188"/>
                <a:gd name="T40" fmla="*/ 81718827 w 107"/>
                <a:gd name="T41" fmla="*/ 26532444 h 188"/>
                <a:gd name="T42" fmla="*/ 71813299 w 107"/>
                <a:gd name="T43" fmla="*/ 18041653 h 188"/>
                <a:gd name="T44" fmla="*/ 40859414 w 107"/>
                <a:gd name="T45" fmla="*/ 26532444 h 188"/>
                <a:gd name="T46" fmla="*/ 40859414 w 107"/>
                <a:gd name="T47" fmla="*/ 10612979 h 188"/>
                <a:gd name="T48" fmla="*/ 60670435 w 107"/>
                <a:gd name="T49" fmla="*/ 0 h 188"/>
                <a:gd name="T50" fmla="*/ 50764924 w 107"/>
                <a:gd name="T51" fmla="*/ 0 h 188"/>
                <a:gd name="T52" fmla="*/ 29715427 w 107"/>
                <a:gd name="T53" fmla="*/ 0 h 188"/>
                <a:gd name="T54" fmla="*/ 11143982 w 107"/>
                <a:gd name="T55" fmla="*/ 26532444 h 188"/>
                <a:gd name="T56" fmla="*/ 0 w 107"/>
                <a:gd name="T57" fmla="*/ 26532444 h 188"/>
                <a:gd name="T58" fmla="*/ 11143982 w 107"/>
                <a:gd name="T59" fmla="*/ 35022214 h 188"/>
                <a:gd name="T60" fmla="*/ 22286851 w 107"/>
                <a:gd name="T61" fmla="*/ 35022214 h 188"/>
                <a:gd name="T62" fmla="*/ 11143982 w 107"/>
                <a:gd name="T63" fmla="*/ 53063858 h 188"/>
                <a:gd name="T64" fmla="*/ 22286851 w 107"/>
                <a:gd name="T65" fmla="*/ 53063858 h 188"/>
                <a:gd name="T66" fmla="*/ 22286851 w 107"/>
                <a:gd name="T67" fmla="*/ 60493559 h 188"/>
                <a:gd name="T68" fmla="*/ 11143982 w 107"/>
                <a:gd name="T69" fmla="*/ 70044428 h 188"/>
                <a:gd name="T70" fmla="*/ 22286851 w 107"/>
                <a:gd name="T71" fmla="*/ 70044428 h 188"/>
                <a:gd name="T72" fmla="*/ 29715427 w 107"/>
                <a:gd name="T73" fmla="*/ 79596311 h 188"/>
                <a:gd name="T74" fmla="*/ 22286851 w 107"/>
                <a:gd name="T75" fmla="*/ 87024981 h 188"/>
                <a:gd name="T76" fmla="*/ 29715427 w 107"/>
                <a:gd name="T77" fmla="*/ 96576864 h 188"/>
                <a:gd name="T78" fmla="*/ 50764924 w 107"/>
                <a:gd name="T79" fmla="*/ 87024981 h 188"/>
                <a:gd name="T80" fmla="*/ 50764924 w 107"/>
                <a:gd name="T81" fmla="*/ 96576864 h 188"/>
                <a:gd name="T82" fmla="*/ 50764924 w 107"/>
                <a:gd name="T83" fmla="*/ 102944442 h 188"/>
                <a:gd name="T84" fmla="*/ 60670435 w 107"/>
                <a:gd name="T85" fmla="*/ 102944442 h 188"/>
                <a:gd name="T86" fmla="*/ 60670435 w 107"/>
                <a:gd name="T87" fmla="*/ 122047178 h 188"/>
                <a:gd name="T88" fmla="*/ 29715427 w 107"/>
                <a:gd name="T89" fmla="*/ 122047178 h 188"/>
                <a:gd name="T90" fmla="*/ 40859414 w 107"/>
                <a:gd name="T91" fmla="*/ 129476879 h 188"/>
                <a:gd name="T92" fmla="*/ 29715427 w 107"/>
                <a:gd name="T93" fmla="*/ 139027764 h 188"/>
                <a:gd name="T94" fmla="*/ 40859414 w 107"/>
                <a:gd name="T95" fmla="*/ 139027764 h 188"/>
                <a:gd name="T96" fmla="*/ 40859414 w 107"/>
                <a:gd name="T97" fmla="*/ 146457464 h 188"/>
                <a:gd name="T98" fmla="*/ 22286851 w 107"/>
                <a:gd name="T99" fmla="*/ 156008317 h 188"/>
                <a:gd name="T100" fmla="*/ 29715427 w 107"/>
                <a:gd name="T101" fmla="*/ 165560200 h 188"/>
                <a:gd name="T102" fmla="*/ 40859414 w 107"/>
                <a:gd name="T103" fmla="*/ 165560200 h 188"/>
                <a:gd name="T104" fmla="*/ 50764924 w 107"/>
                <a:gd name="T105" fmla="*/ 171927779 h 188"/>
                <a:gd name="T106" fmla="*/ 60670435 w 107"/>
                <a:gd name="T107" fmla="*/ 165560200 h 188"/>
                <a:gd name="T108" fmla="*/ 60670435 w 107"/>
                <a:gd name="T109" fmla="*/ 171927779 h 188"/>
                <a:gd name="T110" fmla="*/ 40859414 w 107"/>
                <a:gd name="T111" fmla="*/ 171927779 h 188"/>
                <a:gd name="T112" fmla="*/ 22286851 w 107"/>
                <a:gd name="T113" fmla="*/ 198460215 h 1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7"/>
                <a:gd name="T172" fmla="*/ 0 h 188"/>
                <a:gd name="T173" fmla="*/ 107 w 107"/>
                <a:gd name="T174" fmla="*/ 188 h 18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7" h="188">
                  <a:moveTo>
                    <a:pt x="18" y="187"/>
                  </a:moveTo>
                  <a:lnTo>
                    <a:pt x="24" y="179"/>
                  </a:lnTo>
                  <a:lnTo>
                    <a:pt x="41" y="187"/>
                  </a:lnTo>
                  <a:lnTo>
                    <a:pt x="41" y="179"/>
                  </a:lnTo>
                  <a:lnTo>
                    <a:pt x="49" y="171"/>
                  </a:lnTo>
                  <a:lnTo>
                    <a:pt x="58" y="179"/>
                  </a:lnTo>
                  <a:lnTo>
                    <a:pt x="66" y="171"/>
                  </a:lnTo>
                  <a:lnTo>
                    <a:pt x="98" y="171"/>
                  </a:lnTo>
                  <a:lnTo>
                    <a:pt x="106" y="162"/>
                  </a:lnTo>
                  <a:lnTo>
                    <a:pt x="90" y="162"/>
                  </a:lnTo>
                  <a:lnTo>
                    <a:pt x="106" y="138"/>
                  </a:lnTo>
                  <a:lnTo>
                    <a:pt x="98" y="131"/>
                  </a:lnTo>
                  <a:lnTo>
                    <a:pt x="90" y="131"/>
                  </a:lnTo>
                  <a:lnTo>
                    <a:pt x="81" y="131"/>
                  </a:lnTo>
                  <a:lnTo>
                    <a:pt x="90" y="122"/>
                  </a:lnTo>
                  <a:lnTo>
                    <a:pt x="90" y="115"/>
                  </a:lnTo>
                  <a:lnTo>
                    <a:pt x="81" y="97"/>
                  </a:lnTo>
                  <a:lnTo>
                    <a:pt x="74" y="91"/>
                  </a:lnTo>
                  <a:lnTo>
                    <a:pt x="58" y="66"/>
                  </a:lnTo>
                  <a:lnTo>
                    <a:pt x="41" y="57"/>
                  </a:lnTo>
                  <a:lnTo>
                    <a:pt x="66" y="25"/>
                  </a:lnTo>
                  <a:lnTo>
                    <a:pt x="58" y="17"/>
                  </a:lnTo>
                  <a:lnTo>
                    <a:pt x="33" y="25"/>
                  </a:lnTo>
                  <a:lnTo>
                    <a:pt x="33" y="10"/>
                  </a:lnTo>
                  <a:lnTo>
                    <a:pt x="49" y="0"/>
                  </a:lnTo>
                  <a:lnTo>
                    <a:pt x="41" y="0"/>
                  </a:lnTo>
                  <a:lnTo>
                    <a:pt x="24" y="0"/>
                  </a:lnTo>
                  <a:lnTo>
                    <a:pt x="9" y="25"/>
                  </a:lnTo>
                  <a:lnTo>
                    <a:pt x="0" y="25"/>
                  </a:lnTo>
                  <a:lnTo>
                    <a:pt x="9" y="33"/>
                  </a:lnTo>
                  <a:lnTo>
                    <a:pt x="18" y="33"/>
                  </a:lnTo>
                  <a:lnTo>
                    <a:pt x="9" y="50"/>
                  </a:lnTo>
                  <a:lnTo>
                    <a:pt x="18" y="50"/>
                  </a:lnTo>
                  <a:lnTo>
                    <a:pt x="18" y="57"/>
                  </a:lnTo>
                  <a:lnTo>
                    <a:pt x="9" y="66"/>
                  </a:lnTo>
                  <a:lnTo>
                    <a:pt x="18" y="66"/>
                  </a:lnTo>
                  <a:lnTo>
                    <a:pt x="24" y="75"/>
                  </a:lnTo>
                  <a:lnTo>
                    <a:pt x="18" y="82"/>
                  </a:lnTo>
                  <a:lnTo>
                    <a:pt x="24" y="91"/>
                  </a:lnTo>
                  <a:lnTo>
                    <a:pt x="41" y="82"/>
                  </a:lnTo>
                  <a:lnTo>
                    <a:pt x="41" y="91"/>
                  </a:lnTo>
                  <a:lnTo>
                    <a:pt x="41" y="97"/>
                  </a:lnTo>
                  <a:lnTo>
                    <a:pt x="49" y="97"/>
                  </a:lnTo>
                  <a:lnTo>
                    <a:pt x="49" y="115"/>
                  </a:lnTo>
                  <a:lnTo>
                    <a:pt x="24" y="115"/>
                  </a:lnTo>
                  <a:lnTo>
                    <a:pt x="33" y="122"/>
                  </a:lnTo>
                  <a:lnTo>
                    <a:pt x="24" y="131"/>
                  </a:lnTo>
                  <a:lnTo>
                    <a:pt x="33" y="131"/>
                  </a:lnTo>
                  <a:lnTo>
                    <a:pt x="33" y="138"/>
                  </a:lnTo>
                  <a:lnTo>
                    <a:pt x="18" y="147"/>
                  </a:lnTo>
                  <a:lnTo>
                    <a:pt x="24" y="156"/>
                  </a:lnTo>
                  <a:lnTo>
                    <a:pt x="33" y="156"/>
                  </a:lnTo>
                  <a:lnTo>
                    <a:pt x="41" y="162"/>
                  </a:lnTo>
                  <a:lnTo>
                    <a:pt x="49" y="156"/>
                  </a:lnTo>
                  <a:lnTo>
                    <a:pt x="49" y="162"/>
                  </a:lnTo>
                  <a:lnTo>
                    <a:pt x="33" y="162"/>
                  </a:lnTo>
                  <a:lnTo>
                    <a:pt x="18" y="187"/>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8" name="Freeform 257"/>
            <p:cNvSpPr>
              <a:spLocks/>
            </p:cNvSpPr>
            <p:nvPr/>
          </p:nvSpPr>
          <p:spPr bwMode="gray">
            <a:xfrm>
              <a:off x="4476805" y="2850032"/>
              <a:ext cx="29891" cy="68152"/>
            </a:xfrm>
            <a:custGeom>
              <a:avLst/>
              <a:gdLst>
                <a:gd name="T0" fmla="*/ 0 w 17"/>
                <a:gd name="T1" fmla="*/ 5906491 h 32"/>
                <a:gd name="T2" fmla="*/ 0 w 17"/>
                <a:gd name="T3" fmla="*/ 22641716 h 32"/>
                <a:gd name="T4" fmla="*/ 16883640 w 17"/>
                <a:gd name="T5" fmla="*/ 30517696 h 32"/>
                <a:gd name="T6" fmla="*/ 16883640 w 17"/>
                <a:gd name="T7" fmla="*/ 0 h 32"/>
                <a:gd name="T8" fmla="*/ 0 w 17"/>
                <a:gd name="T9" fmla="*/ 5906491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6"/>
                  </a:moveTo>
                  <a:lnTo>
                    <a:pt x="0" y="23"/>
                  </a:lnTo>
                  <a:lnTo>
                    <a:pt x="16" y="31"/>
                  </a:lnTo>
                  <a:lnTo>
                    <a:pt x="16" y="0"/>
                  </a:lnTo>
                  <a:lnTo>
                    <a:pt x="0" y="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59" name="Freeform 258"/>
            <p:cNvSpPr>
              <a:spLocks/>
            </p:cNvSpPr>
            <p:nvPr/>
          </p:nvSpPr>
          <p:spPr bwMode="gray">
            <a:xfrm>
              <a:off x="4460502" y="2914776"/>
              <a:ext cx="46195" cy="98823"/>
            </a:xfrm>
            <a:custGeom>
              <a:avLst/>
              <a:gdLst>
                <a:gd name="T0" fmla="*/ 0 w 26"/>
                <a:gd name="T1" fmla="*/ 0 h 42"/>
                <a:gd name="T2" fmla="*/ 9696997 w 26"/>
                <a:gd name="T3" fmla="*/ 38449406 h 42"/>
                <a:gd name="T4" fmla="*/ 9696997 w 26"/>
                <a:gd name="T5" fmla="*/ 49262852 h 42"/>
                <a:gd name="T6" fmla="*/ 20471438 w 26"/>
                <a:gd name="T7" fmla="*/ 38449406 h 42"/>
                <a:gd name="T8" fmla="*/ 26936100 w 26"/>
                <a:gd name="T9" fmla="*/ 10813450 h 42"/>
                <a:gd name="T10" fmla="*/ 20471438 w 26"/>
                <a:gd name="T11" fmla="*/ 0 h 42"/>
                <a:gd name="T12" fmla="*/ 0 w 26"/>
                <a:gd name="T13" fmla="*/ 0 h 42"/>
                <a:gd name="T14" fmla="*/ 0 60000 65536"/>
                <a:gd name="T15" fmla="*/ 0 60000 65536"/>
                <a:gd name="T16" fmla="*/ 0 60000 65536"/>
                <a:gd name="T17" fmla="*/ 0 60000 65536"/>
                <a:gd name="T18" fmla="*/ 0 60000 65536"/>
                <a:gd name="T19" fmla="*/ 0 60000 65536"/>
                <a:gd name="T20" fmla="*/ 0 60000 65536"/>
                <a:gd name="T21" fmla="*/ 0 w 26"/>
                <a:gd name="T22" fmla="*/ 0 h 42"/>
                <a:gd name="T23" fmla="*/ 26 w 26"/>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42">
                  <a:moveTo>
                    <a:pt x="0" y="0"/>
                  </a:moveTo>
                  <a:lnTo>
                    <a:pt x="9" y="32"/>
                  </a:lnTo>
                  <a:lnTo>
                    <a:pt x="9" y="41"/>
                  </a:lnTo>
                  <a:lnTo>
                    <a:pt x="19" y="32"/>
                  </a:lnTo>
                  <a:lnTo>
                    <a:pt x="25" y="9"/>
                  </a:lnTo>
                  <a:lnTo>
                    <a:pt x="19"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0" name="Freeform 259"/>
            <p:cNvSpPr>
              <a:spLocks/>
            </p:cNvSpPr>
            <p:nvPr/>
          </p:nvSpPr>
          <p:spPr bwMode="gray">
            <a:xfrm>
              <a:off x="4571912" y="3027231"/>
              <a:ext cx="73364" cy="54522"/>
            </a:xfrm>
            <a:custGeom>
              <a:avLst/>
              <a:gdLst>
                <a:gd name="T0" fmla="*/ 0 w 41"/>
                <a:gd name="T1" fmla="*/ 0 h 26"/>
                <a:gd name="T2" fmla="*/ 0 w 41"/>
                <a:gd name="T3" fmla="*/ 7634654 h 26"/>
                <a:gd name="T4" fmla="*/ 34972259 w 41"/>
                <a:gd name="T5" fmla="*/ 23859393 h 26"/>
                <a:gd name="T6" fmla="*/ 43716104 w 41"/>
                <a:gd name="T7" fmla="*/ 0 h 26"/>
                <a:gd name="T8" fmla="*/ 25136994 w 41"/>
                <a:gd name="T9" fmla="*/ 0 h 26"/>
                <a:gd name="T10" fmla="*/ 7650343 w 41"/>
                <a:gd name="T11" fmla="*/ 0 h 26"/>
                <a:gd name="T12" fmla="*/ 0 w 41"/>
                <a:gd name="T13" fmla="*/ 0 h 26"/>
                <a:gd name="T14" fmla="*/ 0 60000 65536"/>
                <a:gd name="T15" fmla="*/ 0 60000 65536"/>
                <a:gd name="T16" fmla="*/ 0 60000 65536"/>
                <a:gd name="T17" fmla="*/ 0 60000 65536"/>
                <a:gd name="T18" fmla="*/ 0 60000 65536"/>
                <a:gd name="T19" fmla="*/ 0 60000 65536"/>
                <a:gd name="T20" fmla="*/ 0 60000 65536"/>
                <a:gd name="T21" fmla="*/ 0 w 41"/>
                <a:gd name="T22" fmla="*/ 0 h 26"/>
                <a:gd name="T23" fmla="*/ 41 w 4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6">
                  <a:moveTo>
                    <a:pt x="0" y="0"/>
                  </a:moveTo>
                  <a:lnTo>
                    <a:pt x="0" y="8"/>
                  </a:lnTo>
                  <a:lnTo>
                    <a:pt x="32" y="25"/>
                  </a:lnTo>
                  <a:lnTo>
                    <a:pt x="40" y="0"/>
                  </a:lnTo>
                  <a:lnTo>
                    <a:pt x="23" y="0"/>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1" name="Freeform 260"/>
            <p:cNvSpPr>
              <a:spLocks/>
            </p:cNvSpPr>
            <p:nvPr/>
          </p:nvSpPr>
          <p:spPr bwMode="gray">
            <a:xfrm>
              <a:off x="4778422" y="3027231"/>
              <a:ext cx="51625" cy="54522"/>
            </a:xfrm>
            <a:custGeom>
              <a:avLst/>
              <a:gdLst>
                <a:gd name="T0" fmla="*/ 0 w 26"/>
                <a:gd name="T1" fmla="*/ 7634654 h 26"/>
                <a:gd name="T2" fmla="*/ 12112364 w 26"/>
                <a:gd name="T3" fmla="*/ 7634654 h 26"/>
                <a:gd name="T4" fmla="*/ 12112364 w 26"/>
                <a:gd name="T5" fmla="*/ 23859393 h 26"/>
                <a:gd name="T6" fmla="*/ 21532191 w 26"/>
                <a:gd name="T7" fmla="*/ 23859393 h 26"/>
                <a:gd name="T8" fmla="*/ 33644550 w 26"/>
                <a:gd name="T9" fmla="*/ 23859393 h 26"/>
                <a:gd name="T10" fmla="*/ 21532191 w 26"/>
                <a:gd name="T11" fmla="*/ 7634654 h 26"/>
                <a:gd name="T12" fmla="*/ 33644550 w 26"/>
                <a:gd name="T13" fmla="*/ 15270284 h 26"/>
                <a:gd name="T14" fmla="*/ 33644550 w 26"/>
                <a:gd name="T15" fmla="*/ 7634654 h 26"/>
                <a:gd name="T16" fmla="*/ 12112364 w 26"/>
                <a:gd name="T17" fmla="*/ 0 h 26"/>
                <a:gd name="T18" fmla="*/ 0 w 26"/>
                <a:gd name="T19" fmla="*/ 7634654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0" y="8"/>
                  </a:moveTo>
                  <a:lnTo>
                    <a:pt x="9" y="8"/>
                  </a:lnTo>
                  <a:lnTo>
                    <a:pt x="9" y="25"/>
                  </a:lnTo>
                  <a:lnTo>
                    <a:pt x="16" y="25"/>
                  </a:lnTo>
                  <a:lnTo>
                    <a:pt x="25" y="25"/>
                  </a:lnTo>
                  <a:lnTo>
                    <a:pt x="16" y="8"/>
                  </a:lnTo>
                  <a:lnTo>
                    <a:pt x="25" y="16"/>
                  </a:lnTo>
                  <a:lnTo>
                    <a:pt x="25" y="8"/>
                  </a:lnTo>
                  <a:lnTo>
                    <a:pt x="9"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2" name="Freeform 261"/>
            <p:cNvSpPr>
              <a:spLocks/>
            </p:cNvSpPr>
            <p:nvPr/>
          </p:nvSpPr>
          <p:spPr bwMode="gray">
            <a:xfrm>
              <a:off x="5039277" y="3112425"/>
              <a:ext cx="62493" cy="40890"/>
            </a:xfrm>
            <a:custGeom>
              <a:avLst/>
              <a:gdLst>
                <a:gd name="T0" fmla="*/ 0 w 35"/>
                <a:gd name="T1" fmla="*/ 8960909 h 18"/>
                <a:gd name="T2" fmla="*/ 10882662 w 35"/>
                <a:gd name="T3" fmla="*/ 19041534 h 18"/>
                <a:gd name="T4" fmla="*/ 19589209 w 35"/>
                <a:gd name="T5" fmla="*/ 19041534 h 18"/>
                <a:gd name="T6" fmla="*/ 27206652 w 35"/>
                <a:gd name="T7" fmla="*/ 8960909 h 18"/>
                <a:gd name="T8" fmla="*/ 37001261 w 35"/>
                <a:gd name="T9" fmla="*/ 0 h 18"/>
                <a:gd name="T10" fmla="*/ 0 w 35"/>
                <a:gd name="T11" fmla="*/ 8960909 h 18"/>
                <a:gd name="T12" fmla="*/ 0 60000 65536"/>
                <a:gd name="T13" fmla="*/ 0 60000 65536"/>
                <a:gd name="T14" fmla="*/ 0 60000 65536"/>
                <a:gd name="T15" fmla="*/ 0 60000 65536"/>
                <a:gd name="T16" fmla="*/ 0 60000 65536"/>
                <a:gd name="T17" fmla="*/ 0 60000 65536"/>
                <a:gd name="T18" fmla="*/ 0 w 35"/>
                <a:gd name="T19" fmla="*/ 0 h 18"/>
                <a:gd name="T20" fmla="*/ 35 w 35"/>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5" h="18">
                  <a:moveTo>
                    <a:pt x="0" y="8"/>
                  </a:moveTo>
                  <a:lnTo>
                    <a:pt x="10" y="17"/>
                  </a:lnTo>
                  <a:lnTo>
                    <a:pt x="18" y="17"/>
                  </a:lnTo>
                  <a:lnTo>
                    <a:pt x="25" y="8"/>
                  </a:lnTo>
                  <a:lnTo>
                    <a:pt x="34" y="0"/>
                  </a:lnTo>
                  <a:lnTo>
                    <a:pt x="0"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3" name="Freeform 262"/>
            <p:cNvSpPr>
              <a:spLocks/>
            </p:cNvSpPr>
            <p:nvPr/>
          </p:nvSpPr>
          <p:spPr bwMode="gray">
            <a:xfrm>
              <a:off x="4321928" y="2952266"/>
              <a:ext cx="35322" cy="37485"/>
            </a:xfrm>
            <a:custGeom>
              <a:avLst/>
              <a:gdLst>
                <a:gd name="T0" fmla="*/ 0 w 17"/>
                <a:gd name="T1" fmla="*/ 9496246 h 17"/>
                <a:gd name="T2" fmla="*/ 8842346 w 17"/>
                <a:gd name="T3" fmla="*/ 16881646 h 17"/>
                <a:gd name="T4" fmla="*/ 23578378 w 17"/>
                <a:gd name="T5" fmla="*/ 9496246 h 17"/>
                <a:gd name="T6" fmla="*/ 8842346 w 17"/>
                <a:gd name="T7" fmla="*/ 0 h 17"/>
                <a:gd name="T8" fmla="*/ 0 w 17"/>
                <a:gd name="T9" fmla="*/ 949624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9"/>
                  </a:moveTo>
                  <a:lnTo>
                    <a:pt x="6" y="16"/>
                  </a:lnTo>
                  <a:lnTo>
                    <a:pt x="16" y="9"/>
                  </a:lnTo>
                  <a:lnTo>
                    <a:pt x="6"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4" name="Freeform 263"/>
            <p:cNvSpPr>
              <a:spLocks/>
            </p:cNvSpPr>
            <p:nvPr/>
          </p:nvSpPr>
          <p:spPr bwMode="gray">
            <a:xfrm>
              <a:off x="6990245" y="4482310"/>
              <a:ext cx="986352" cy="892814"/>
            </a:xfrm>
            <a:custGeom>
              <a:avLst/>
              <a:gdLst>
                <a:gd name="T0" fmla="*/ 58722304 w 521"/>
                <a:gd name="T1" fmla="*/ 358924855 h 406"/>
                <a:gd name="T2" fmla="*/ 108881426 w 521"/>
                <a:gd name="T3" fmla="*/ 332687781 h 406"/>
                <a:gd name="T4" fmla="*/ 168828165 w 521"/>
                <a:gd name="T5" fmla="*/ 323242394 h 406"/>
                <a:gd name="T6" fmla="*/ 286272739 w 521"/>
                <a:gd name="T7" fmla="*/ 297005320 h 406"/>
                <a:gd name="T8" fmla="*/ 327868729 w 521"/>
                <a:gd name="T9" fmla="*/ 323242394 h 406"/>
                <a:gd name="T10" fmla="*/ 358452631 w 521"/>
                <a:gd name="T11" fmla="*/ 358924855 h 406"/>
                <a:gd name="T12" fmla="*/ 386591016 w 521"/>
                <a:gd name="T13" fmla="*/ 332687781 h 406"/>
                <a:gd name="T14" fmla="*/ 386591016 w 521"/>
                <a:gd name="T15" fmla="*/ 358924855 h 406"/>
                <a:gd name="T16" fmla="*/ 397600823 w 521"/>
                <a:gd name="T17" fmla="*/ 358924855 h 406"/>
                <a:gd name="T18" fmla="*/ 407388424 w 521"/>
                <a:gd name="T19" fmla="*/ 365222122 h 406"/>
                <a:gd name="T20" fmla="*/ 415951607 w 521"/>
                <a:gd name="T21" fmla="*/ 391459195 h 406"/>
                <a:gd name="T22" fmla="*/ 446536615 w 521"/>
                <a:gd name="T23" fmla="*/ 408250882 h 406"/>
                <a:gd name="T24" fmla="*/ 477121623 w 521"/>
                <a:gd name="T25" fmla="*/ 417696269 h 406"/>
                <a:gd name="T26" fmla="*/ 495472407 w 521"/>
                <a:gd name="T27" fmla="*/ 408250882 h 406"/>
                <a:gd name="T28" fmla="*/ 507706632 w 521"/>
                <a:gd name="T29" fmla="*/ 417696269 h 406"/>
                <a:gd name="T30" fmla="*/ 545631511 w 521"/>
                <a:gd name="T31" fmla="*/ 400904583 h 406"/>
                <a:gd name="T32" fmla="*/ 587226464 w 521"/>
                <a:gd name="T33" fmla="*/ 365222122 h 406"/>
                <a:gd name="T34" fmla="*/ 636162256 w 521"/>
                <a:gd name="T35" fmla="*/ 255025528 h 406"/>
                <a:gd name="T36" fmla="*/ 605577248 w 521"/>
                <a:gd name="T37" fmla="*/ 188907815 h 406"/>
                <a:gd name="T38" fmla="*/ 587226464 w 521"/>
                <a:gd name="T39" fmla="*/ 163720798 h 406"/>
                <a:gd name="T40" fmla="*/ 574992101 w 521"/>
                <a:gd name="T41" fmla="*/ 163720798 h 406"/>
                <a:gd name="T42" fmla="*/ 526057415 w 521"/>
                <a:gd name="T43" fmla="*/ 111245594 h 406"/>
                <a:gd name="T44" fmla="*/ 507706632 w 521"/>
                <a:gd name="T45" fmla="*/ 77662221 h 406"/>
                <a:gd name="T46" fmla="*/ 495472407 w 521"/>
                <a:gd name="T47" fmla="*/ 51425131 h 406"/>
                <a:gd name="T48" fmla="*/ 466110711 w 521"/>
                <a:gd name="T49" fmla="*/ 0 h 406"/>
                <a:gd name="T50" fmla="*/ 446536615 w 521"/>
                <a:gd name="T51" fmla="*/ 17841751 h 406"/>
                <a:gd name="T52" fmla="*/ 437973432 w 521"/>
                <a:gd name="T53" fmla="*/ 94453908 h 406"/>
                <a:gd name="T54" fmla="*/ 376803415 w 521"/>
                <a:gd name="T55" fmla="*/ 69265866 h 406"/>
                <a:gd name="T56" fmla="*/ 367016920 w 521"/>
                <a:gd name="T57" fmla="*/ 59820462 h 406"/>
                <a:gd name="T58" fmla="*/ 358452631 w 521"/>
                <a:gd name="T59" fmla="*/ 35682477 h 406"/>
                <a:gd name="T60" fmla="*/ 376803415 w 521"/>
                <a:gd name="T61" fmla="*/ 17841751 h 406"/>
                <a:gd name="T62" fmla="*/ 358452631 w 521"/>
                <a:gd name="T63" fmla="*/ 26237082 h 406"/>
                <a:gd name="T64" fmla="*/ 347442825 w 521"/>
                <a:gd name="T65" fmla="*/ 17841751 h 406"/>
                <a:gd name="T66" fmla="*/ 309516839 w 521"/>
                <a:gd name="T67" fmla="*/ 17841751 h 406"/>
                <a:gd name="T68" fmla="*/ 278932868 w 521"/>
                <a:gd name="T69" fmla="*/ 17841751 h 406"/>
                <a:gd name="T70" fmla="*/ 267921955 w 521"/>
                <a:gd name="T71" fmla="*/ 35682477 h 406"/>
                <a:gd name="T72" fmla="*/ 259358772 w 521"/>
                <a:gd name="T73" fmla="*/ 51425131 h 406"/>
                <a:gd name="T74" fmla="*/ 237336947 w 521"/>
                <a:gd name="T75" fmla="*/ 51425131 h 406"/>
                <a:gd name="T76" fmla="*/ 237336947 w 521"/>
                <a:gd name="T77" fmla="*/ 51425131 h 406"/>
                <a:gd name="T78" fmla="*/ 218986163 w 521"/>
                <a:gd name="T79" fmla="*/ 43028776 h 406"/>
                <a:gd name="T80" fmla="*/ 188402261 w 521"/>
                <a:gd name="T81" fmla="*/ 51425131 h 406"/>
                <a:gd name="T82" fmla="*/ 168828165 w 521"/>
                <a:gd name="T83" fmla="*/ 77662221 h 406"/>
                <a:gd name="T84" fmla="*/ 168828165 w 521"/>
                <a:gd name="T85" fmla="*/ 85008520 h 406"/>
                <a:gd name="T86" fmla="*/ 157817252 w 521"/>
                <a:gd name="T87" fmla="*/ 77662221 h 406"/>
                <a:gd name="T88" fmla="*/ 149252963 w 521"/>
                <a:gd name="T89" fmla="*/ 101800206 h 406"/>
                <a:gd name="T90" fmla="*/ 50159121 w 521"/>
                <a:gd name="T91" fmla="*/ 137482700 h 406"/>
                <a:gd name="T92" fmla="*/ 9787605 w 521"/>
                <a:gd name="T93" fmla="*/ 153225354 h 406"/>
                <a:gd name="T94" fmla="*/ 9787605 w 521"/>
                <a:gd name="T95" fmla="*/ 179462428 h 406"/>
                <a:gd name="T96" fmla="*/ 20797416 w 521"/>
                <a:gd name="T97" fmla="*/ 221442155 h 406"/>
                <a:gd name="T98" fmla="*/ 9787605 w 521"/>
                <a:gd name="T99" fmla="*/ 221442155 h 406"/>
                <a:gd name="T100" fmla="*/ 28138393 w 521"/>
                <a:gd name="T101" fmla="*/ 263421883 h 406"/>
                <a:gd name="T102" fmla="*/ 39148209 w 521"/>
                <a:gd name="T103" fmla="*/ 323242394 h 406"/>
                <a:gd name="T104" fmla="*/ 28138393 w 521"/>
                <a:gd name="T105" fmla="*/ 340034080 h 4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21"/>
                <a:gd name="T160" fmla="*/ 0 h 406"/>
                <a:gd name="T161" fmla="*/ 521 w 521"/>
                <a:gd name="T162" fmla="*/ 406 h 40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21" h="406">
                  <a:moveTo>
                    <a:pt x="23" y="324"/>
                  </a:moveTo>
                  <a:lnTo>
                    <a:pt x="48" y="342"/>
                  </a:lnTo>
                  <a:lnTo>
                    <a:pt x="64" y="342"/>
                  </a:lnTo>
                  <a:lnTo>
                    <a:pt x="89" y="317"/>
                  </a:lnTo>
                  <a:lnTo>
                    <a:pt x="129" y="317"/>
                  </a:lnTo>
                  <a:lnTo>
                    <a:pt x="138" y="308"/>
                  </a:lnTo>
                  <a:lnTo>
                    <a:pt x="169" y="293"/>
                  </a:lnTo>
                  <a:lnTo>
                    <a:pt x="234" y="283"/>
                  </a:lnTo>
                  <a:lnTo>
                    <a:pt x="268" y="299"/>
                  </a:lnTo>
                  <a:lnTo>
                    <a:pt x="268" y="308"/>
                  </a:lnTo>
                  <a:lnTo>
                    <a:pt x="276" y="308"/>
                  </a:lnTo>
                  <a:lnTo>
                    <a:pt x="293" y="342"/>
                  </a:lnTo>
                  <a:lnTo>
                    <a:pt x="316" y="299"/>
                  </a:lnTo>
                  <a:lnTo>
                    <a:pt x="316" y="317"/>
                  </a:lnTo>
                  <a:lnTo>
                    <a:pt x="308" y="342"/>
                  </a:lnTo>
                  <a:lnTo>
                    <a:pt x="316" y="342"/>
                  </a:lnTo>
                  <a:lnTo>
                    <a:pt x="316" y="324"/>
                  </a:lnTo>
                  <a:lnTo>
                    <a:pt x="325" y="342"/>
                  </a:lnTo>
                  <a:lnTo>
                    <a:pt x="316" y="348"/>
                  </a:lnTo>
                  <a:lnTo>
                    <a:pt x="333" y="348"/>
                  </a:lnTo>
                  <a:lnTo>
                    <a:pt x="340" y="365"/>
                  </a:lnTo>
                  <a:lnTo>
                    <a:pt x="340" y="373"/>
                  </a:lnTo>
                  <a:lnTo>
                    <a:pt x="349" y="382"/>
                  </a:lnTo>
                  <a:lnTo>
                    <a:pt x="365" y="389"/>
                  </a:lnTo>
                  <a:lnTo>
                    <a:pt x="381" y="389"/>
                  </a:lnTo>
                  <a:lnTo>
                    <a:pt x="390" y="398"/>
                  </a:lnTo>
                  <a:lnTo>
                    <a:pt x="405" y="382"/>
                  </a:lnTo>
                  <a:lnTo>
                    <a:pt x="405" y="389"/>
                  </a:lnTo>
                  <a:lnTo>
                    <a:pt x="415" y="389"/>
                  </a:lnTo>
                  <a:lnTo>
                    <a:pt x="415" y="398"/>
                  </a:lnTo>
                  <a:lnTo>
                    <a:pt x="430" y="405"/>
                  </a:lnTo>
                  <a:lnTo>
                    <a:pt x="446" y="382"/>
                  </a:lnTo>
                  <a:lnTo>
                    <a:pt x="470" y="382"/>
                  </a:lnTo>
                  <a:lnTo>
                    <a:pt x="480" y="348"/>
                  </a:lnTo>
                  <a:lnTo>
                    <a:pt x="511" y="276"/>
                  </a:lnTo>
                  <a:lnTo>
                    <a:pt x="520" y="243"/>
                  </a:lnTo>
                  <a:lnTo>
                    <a:pt x="511" y="203"/>
                  </a:lnTo>
                  <a:lnTo>
                    <a:pt x="495" y="180"/>
                  </a:lnTo>
                  <a:lnTo>
                    <a:pt x="487" y="171"/>
                  </a:lnTo>
                  <a:lnTo>
                    <a:pt x="480" y="156"/>
                  </a:lnTo>
                  <a:lnTo>
                    <a:pt x="470" y="146"/>
                  </a:lnTo>
                  <a:lnTo>
                    <a:pt x="470" y="156"/>
                  </a:lnTo>
                  <a:lnTo>
                    <a:pt x="455" y="131"/>
                  </a:lnTo>
                  <a:lnTo>
                    <a:pt x="430" y="106"/>
                  </a:lnTo>
                  <a:lnTo>
                    <a:pt x="421" y="81"/>
                  </a:lnTo>
                  <a:lnTo>
                    <a:pt x="415" y="74"/>
                  </a:lnTo>
                  <a:lnTo>
                    <a:pt x="415" y="57"/>
                  </a:lnTo>
                  <a:lnTo>
                    <a:pt x="405" y="49"/>
                  </a:lnTo>
                  <a:lnTo>
                    <a:pt x="390" y="49"/>
                  </a:lnTo>
                  <a:lnTo>
                    <a:pt x="381" y="0"/>
                  </a:lnTo>
                  <a:lnTo>
                    <a:pt x="373" y="0"/>
                  </a:lnTo>
                  <a:lnTo>
                    <a:pt x="365" y="17"/>
                  </a:lnTo>
                  <a:lnTo>
                    <a:pt x="365" y="57"/>
                  </a:lnTo>
                  <a:lnTo>
                    <a:pt x="358" y="90"/>
                  </a:lnTo>
                  <a:lnTo>
                    <a:pt x="340" y="90"/>
                  </a:lnTo>
                  <a:lnTo>
                    <a:pt x="308" y="66"/>
                  </a:lnTo>
                  <a:lnTo>
                    <a:pt x="300" y="66"/>
                  </a:lnTo>
                  <a:lnTo>
                    <a:pt x="300" y="57"/>
                  </a:lnTo>
                  <a:lnTo>
                    <a:pt x="284" y="57"/>
                  </a:lnTo>
                  <a:lnTo>
                    <a:pt x="293" y="34"/>
                  </a:lnTo>
                  <a:lnTo>
                    <a:pt x="300" y="34"/>
                  </a:lnTo>
                  <a:lnTo>
                    <a:pt x="308" y="17"/>
                  </a:lnTo>
                  <a:lnTo>
                    <a:pt x="300" y="17"/>
                  </a:lnTo>
                  <a:lnTo>
                    <a:pt x="293" y="25"/>
                  </a:lnTo>
                  <a:lnTo>
                    <a:pt x="293" y="17"/>
                  </a:lnTo>
                  <a:lnTo>
                    <a:pt x="284" y="17"/>
                  </a:lnTo>
                  <a:lnTo>
                    <a:pt x="244" y="9"/>
                  </a:lnTo>
                  <a:lnTo>
                    <a:pt x="253" y="17"/>
                  </a:lnTo>
                  <a:lnTo>
                    <a:pt x="244" y="17"/>
                  </a:lnTo>
                  <a:lnTo>
                    <a:pt x="228" y="17"/>
                  </a:lnTo>
                  <a:lnTo>
                    <a:pt x="219" y="25"/>
                  </a:lnTo>
                  <a:lnTo>
                    <a:pt x="219" y="34"/>
                  </a:lnTo>
                  <a:lnTo>
                    <a:pt x="212" y="34"/>
                  </a:lnTo>
                  <a:lnTo>
                    <a:pt x="212" y="49"/>
                  </a:lnTo>
                  <a:lnTo>
                    <a:pt x="212" y="57"/>
                  </a:lnTo>
                  <a:lnTo>
                    <a:pt x="194" y="49"/>
                  </a:lnTo>
                  <a:lnTo>
                    <a:pt x="194" y="57"/>
                  </a:lnTo>
                  <a:lnTo>
                    <a:pt x="194" y="49"/>
                  </a:lnTo>
                  <a:lnTo>
                    <a:pt x="187" y="41"/>
                  </a:lnTo>
                  <a:lnTo>
                    <a:pt x="179" y="41"/>
                  </a:lnTo>
                  <a:lnTo>
                    <a:pt x="163" y="49"/>
                  </a:lnTo>
                  <a:lnTo>
                    <a:pt x="154" y="49"/>
                  </a:lnTo>
                  <a:lnTo>
                    <a:pt x="147" y="74"/>
                  </a:lnTo>
                  <a:lnTo>
                    <a:pt x="138" y="74"/>
                  </a:lnTo>
                  <a:lnTo>
                    <a:pt x="129" y="74"/>
                  </a:lnTo>
                  <a:lnTo>
                    <a:pt x="138" y="81"/>
                  </a:lnTo>
                  <a:lnTo>
                    <a:pt x="129" y="90"/>
                  </a:lnTo>
                  <a:lnTo>
                    <a:pt x="129" y="74"/>
                  </a:lnTo>
                  <a:lnTo>
                    <a:pt x="114" y="90"/>
                  </a:lnTo>
                  <a:lnTo>
                    <a:pt x="122" y="97"/>
                  </a:lnTo>
                  <a:lnTo>
                    <a:pt x="97" y="114"/>
                  </a:lnTo>
                  <a:lnTo>
                    <a:pt x="41" y="131"/>
                  </a:lnTo>
                  <a:lnTo>
                    <a:pt x="17" y="156"/>
                  </a:lnTo>
                  <a:lnTo>
                    <a:pt x="8" y="146"/>
                  </a:lnTo>
                  <a:lnTo>
                    <a:pt x="8" y="156"/>
                  </a:lnTo>
                  <a:lnTo>
                    <a:pt x="8" y="171"/>
                  </a:lnTo>
                  <a:lnTo>
                    <a:pt x="0" y="171"/>
                  </a:lnTo>
                  <a:lnTo>
                    <a:pt x="17" y="211"/>
                  </a:lnTo>
                  <a:lnTo>
                    <a:pt x="8" y="196"/>
                  </a:lnTo>
                  <a:lnTo>
                    <a:pt x="8" y="211"/>
                  </a:lnTo>
                  <a:lnTo>
                    <a:pt x="0" y="203"/>
                  </a:lnTo>
                  <a:lnTo>
                    <a:pt x="23" y="251"/>
                  </a:lnTo>
                  <a:lnTo>
                    <a:pt x="32" y="283"/>
                  </a:lnTo>
                  <a:lnTo>
                    <a:pt x="32" y="308"/>
                  </a:lnTo>
                  <a:lnTo>
                    <a:pt x="23" y="317"/>
                  </a:lnTo>
                  <a:lnTo>
                    <a:pt x="23" y="32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5" name="Freeform 264"/>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6" name="Freeform 265"/>
            <p:cNvSpPr>
              <a:spLocks/>
            </p:cNvSpPr>
            <p:nvPr/>
          </p:nvSpPr>
          <p:spPr bwMode="gray">
            <a:xfrm>
              <a:off x="7405978" y="4506166"/>
              <a:ext cx="32609" cy="34080"/>
            </a:xfrm>
            <a:custGeom>
              <a:avLst/>
              <a:gdLst>
                <a:gd name="T0" fmla="*/ 0 w 17"/>
                <a:gd name="T1" fmla="*/ 13952255 h 17"/>
                <a:gd name="T2" fmla="*/ 11301132 w 17"/>
                <a:gd name="T3" fmla="*/ 13952255 h 17"/>
                <a:gd name="T4" fmla="*/ 20091026 w 17"/>
                <a:gd name="T5" fmla="*/ 0 h 17"/>
                <a:gd name="T6" fmla="*/ 0 w 17"/>
                <a:gd name="T7" fmla="*/ 0 h 17"/>
                <a:gd name="T8" fmla="*/ 0 w 17"/>
                <a:gd name="T9" fmla="*/ 13952255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9" y="16"/>
                  </a:lnTo>
                  <a:lnTo>
                    <a:pt x="16"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7" name="Freeform 266"/>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8" name="Freeform 267"/>
            <p:cNvSpPr>
              <a:spLocks/>
            </p:cNvSpPr>
            <p:nvPr/>
          </p:nvSpPr>
          <p:spPr bwMode="gray">
            <a:xfrm>
              <a:off x="7560860" y="5245630"/>
              <a:ext cx="29889" cy="40890"/>
            </a:xfrm>
            <a:custGeom>
              <a:avLst/>
              <a:gdLst>
                <a:gd name="T0" fmla="*/ 0 w 17"/>
                <a:gd name="T1" fmla="*/ 0 h 17"/>
                <a:gd name="T2" fmla="*/ 16881646 w 17"/>
                <a:gd name="T3" fmla="*/ 20091026 h 17"/>
                <a:gd name="T4" fmla="*/ 16881646 w 17"/>
                <a:gd name="T5" fmla="*/ 0 h 17"/>
                <a:gd name="T6" fmla="*/ 8440309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16"/>
                  </a:lnTo>
                  <a:lnTo>
                    <a:pt x="16" y="0"/>
                  </a:lnTo>
                  <a:lnTo>
                    <a:pt x="8"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69" name="Freeform 268"/>
            <p:cNvSpPr>
              <a:spLocks/>
            </p:cNvSpPr>
            <p:nvPr/>
          </p:nvSpPr>
          <p:spPr bwMode="gray">
            <a:xfrm>
              <a:off x="7756504" y="5429647"/>
              <a:ext cx="95104" cy="109047"/>
            </a:xfrm>
            <a:custGeom>
              <a:avLst/>
              <a:gdLst>
                <a:gd name="T0" fmla="*/ 0 w 51"/>
                <a:gd name="T1" fmla="*/ 0 h 50"/>
                <a:gd name="T2" fmla="*/ 11869569 w 51"/>
                <a:gd name="T3" fmla="*/ 41290243 h 50"/>
                <a:gd name="T4" fmla="*/ 29672287 w 51"/>
                <a:gd name="T5" fmla="*/ 50580544 h 50"/>
                <a:gd name="T6" fmla="*/ 40354359 w 51"/>
                <a:gd name="T7" fmla="*/ 34064453 h 50"/>
                <a:gd name="T8" fmla="*/ 48662509 w 51"/>
                <a:gd name="T9" fmla="*/ 41290243 h 50"/>
                <a:gd name="T10" fmla="*/ 59345663 w 51"/>
                <a:gd name="T11" fmla="*/ 0 h 50"/>
                <a:gd name="T12" fmla="*/ 48662509 w 51"/>
                <a:gd name="T13" fmla="*/ 0 h 50"/>
                <a:gd name="T14" fmla="*/ 18990223 w 51"/>
                <a:gd name="T15" fmla="*/ 8258047 h 50"/>
                <a:gd name="T16" fmla="*/ 0 w 51"/>
                <a:gd name="T17" fmla="*/ 0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50"/>
                <a:gd name="T29" fmla="*/ 51 w 51"/>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50">
                  <a:moveTo>
                    <a:pt x="0" y="0"/>
                  </a:moveTo>
                  <a:lnTo>
                    <a:pt x="10" y="40"/>
                  </a:lnTo>
                  <a:lnTo>
                    <a:pt x="25" y="49"/>
                  </a:lnTo>
                  <a:lnTo>
                    <a:pt x="34" y="33"/>
                  </a:lnTo>
                  <a:lnTo>
                    <a:pt x="41" y="40"/>
                  </a:lnTo>
                  <a:lnTo>
                    <a:pt x="50" y="0"/>
                  </a:lnTo>
                  <a:lnTo>
                    <a:pt x="41" y="0"/>
                  </a:lnTo>
                  <a:lnTo>
                    <a:pt x="16"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0" name="Freeform 269"/>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1" name="Freeform 270"/>
            <p:cNvSpPr>
              <a:spLocks/>
            </p:cNvSpPr>
            <p:nvPr/>
          </p:nvSpPr>
          <p:spPr bwMode="gray">
            <a:xfrm>
              <a:off x="8430377" y="5211555"/>
              <a:ext cx="138577" cy="252169"/>
            </a:xfrm>
            <a:custGeom>
              <a:avLst/>
              <a:gdLst>
                <a:gd name="T0" fmla="*/ 19680421 w 73"/>
                <a:gd name="T1" fmla="*/ 75132936 h 115"/>
                <a:gd name="T2" fmla="*/ 38130885 w 73"/>
                <a:gd name="T3" fmla="*/ 83480809 h 115"/>
                <a:gd name="T4" fmla="*/ 30751138 w 73"/>
                <a:gd name="T5" fmla="*/ 109568425 h 115"/>
                <a:gd name="T6" fmla="*/ 38130885 w 73"/>
                <a:gd name="T7" fmla="*/ 118959271 h 115"/>
                <a:gd name="T8" fmla="*/ 49201602 w 73"/>
                <a:gd name="T9" fmla="*/ 109568425 h 115"/>
                <a:gd name="T10" fmla="*/ 68882015 w 73"/>
                <a:gd name="T11" fmla="*/ 75132936 h 115"/>
                <a:gd name="T12" fmla="*/ 79951640 w 73"/>
                <a:gd name="T13" fmla="*/ 75132936 h 115"/>
                <a:gd name="T14" fmla="*/ 88562444 w 73"/>
                <a:gd name="T15" fmla="*/ 67828036 h 115"/>
                <a:gd name="T16" fmla="*/ 88562444 w 73"/>
                <a:gd name="T17" fmla="*/ 51132273 h 115"/>
                <a:gd name="T18" fmla="*/ 79951640 w 73"/>
                <a:gd name="T19" fmla="*/ 41740405 h 115"/>
                <a:gd name="T20" fmla="*/ 68882015 w 73"/>
                <a:gd name="T21" fmla="*/ 51132273 h 115"/>
                <a:gd name="T22" fmla="*/ 49201602 w 73"/>
                <a:gd name="T23" fmla="*/ 51132273 h 115"/>
                <a:gd name="T24" fmla="*/ 49201602 w 73"/>
                <a:gd name="T25" fmla="*/ 33392523 h 115"/>
                <a:gd name="T26" fmla="*/ 38130885 w 73"/>
                <a:gd name="T27" fmla="*/ 33392523 h 115"/>
                <a:gd name="T28" fmla="*/ 38130885 w 73"/>
                <a:gd name="T29" fmla="*/ 41740405 h 115"/>
                <a:gd name="T30" fmla="*/ 30751138 w 73"/>
                <a:gd name="T31" fmla="*/ 33392523 h 115"/>
                <a:gd name="T32" fmla="*/ 30751138 w 73"/>
                <a:gd name="T33" fmla="*/ 9391872 h 115"/>
                <a:gd name="T34" fmla="*/ 0 w 73"/>
                <a:gd name="T35" fmla="*/ 0 h 115"/>
                <a:gd name="T36" fmla="*/ 30751138 w 73"/>
                <a:gd name="T37" fmla="*/ 33392523 h 115"/>
                <a:gd name="T38" fmla="*/ 30751138 w 73"/>
                <a:gd name="T39" fmla="*/ 67828036 h 115"/>
                <a:gd name="T40" fmla="*/ 19680421 w 73"/>
                <a:gd name="T41" fmla="*/ 75132936 h 1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115"/>
                <a:gd name="T65" fmla="*/ 73 w 73"/>
                <a:gd name="T66" fmla="*/ 115 h 1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115">
                  <a:moveTo>
                    <a:pt x="16" y="72"/>
                  </a:moveTo>
                  <a:lnTo>
                    <a:pt x="31" y="80"/>
                  </a:lnTo>
                  <a:lnTo>
                    <a:pt x="25" y="105"/>
                  </a:lnTo>
                  <a:lnTo>
                    <a:pt x="31" y="114"/>
                  </a:lnTo>
                  <a:lnTo>
                    <a:pt x="40" y="105"/>
                  </a:lnTo>
                  <a:lnTo>
                    <a:pt x="56" y="72"/>
                  </a:lnTo>
                  <a:lnTo>
                    <a:pt x="65" y="72"/>
                  </a:lnTo>
                  <a:lnTo>
                    <a:pt x="72" y="65"/>
                  </a:lnTo>
                  <a:lnTo>
                    <a:pt x="72" y="49"/>
                  </a:lnTo>
                  <a:lnTo>
                    <a:pt x="65" y="40"/>
                  </a:lnTo>
                  <a:lnTo>
                    <a:pt x="56" y="49"/>
                  </a:lnTo>
                  <a:lnTo>
                    <a:pt x="40" y="49"/>
                  </a:lnTo>
                  <a:lnTo>
                    <a:pt x="40" y="32"/>
                  </a:lnTo>
                  <a:lnTo>
                    <a:pt x="31" y="32"/>
                  </a:lnTo>
                  <a:lnTo>
                    <a:pt x="31" y="40"/>
                  </a:lnTo>
                  <a:lnTo>
                    <a:pt x="25" y="32"/>
                  </a:lnTo>
                  <a:lnTo>
                    <a:pt x="25" y="9"/>
                  </a:lnTo>
                  <a:lnTo>
                    <a:pt x="0" y="0"/>
                  </a:lnTo>
                  <a:lnTo>
                    <a:pt x="25" y="32"/>
                  </a:lnTo>
                  <a:lnTo>
                    <a:pt x="25" y="65"/>
                  </a:lnTo>
                  <a:lnTo>
                    <a:pt x="16" y="72"/>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2" name="Freeform 271"/>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3" name="Freeform 272"/>
            <p:cNvSpPr>
              <a:spLocks/>
            </p:cNvSpPr>
            <p:nvPr/>
          </p:nvSpPr>
          <p:spPr bwMode="gray">
            <a:xfrm>
              <a:off x="8278209" y="5429647"/>
              <a:ext cx="201075" cy="231721"/>
            </a:xfrm>
            <a:custGeom>
              <a:avLst/>
              <a:gdLst>
                <a:gd name="T0" fmla="*/ 0 w 107"/>
                <a:gd name="T1" fmla="*/ 92304384 h 106"/>
                <a:gd name="T2" fmla="*/ 10848323 w 107"/>
                <a:gd name="T3" fmla="*/ 100601256 h 106"/>
                <a:gd name="T4" fmla="*/ 18080174 w 107"/>
                <a:gd name="T5" fmla="*/ 100601256 h 106"/>
                <a:gd name="T6" fmla="*/ 38572428 w 107"/>
                <a:gd name="T7" fmla="*/ 108899146 h 106"/>
                <a:gd name="T8" fmla="*/ 59063576 w 107"/>
                <a:gd name="T9" fmla="*/ 100601256 h 106"/>
                <a:gd name="T10" fmla="*/ 67500913 w 107"/>
                <a:gd name="T11" fmla="*/ 82970785 h 106"/>
                <a:gd name="T12" fmla="*/ 78349250 w 107"/>
                <a:gd name="T13" fmla="*/ 67413769 h 106"/>
                <a:gd name="T14" fmla="*/ 97636004 w 107"/>
                <a:gd name="T15" fmla="*/ 50818991 h 106"/>
                <a:gd name="T16" fmla="*/ 107278832 w 107"/>
                <a:gd name="T17" fmla="*/ 50818991 h 106"/>
                <a:gd name="T18" fmla="*/ 97636004 w 107"/>
                <a:gd name="T19" fmla="*/ 41485393 h 106"/>
                <a:gd name="T20" fmla="*/ 127769980 w 107"/>
                <a:gd name="T21" fmla="*/ 17631497 h 106"/>
                <a:gd name="T22" fmla="*/ 127769980 w 107"/>
                <a:gd name="T23" fmla="*/ 8296874 h 106"/>
                <a:gd name="T24" fmla="*/ 116921661 w 107"/>
                <a:gd name="T25" fmla="*/ 8296874 h 106"/>
                <a:gd name="T26" fmla="*/ 116921661 w 107"/>
                <a:gd name="T27" fmla="*/ 0 h 106"/>
                <a:gd name="T28" fmla="*/ 107278832 w 107"/>
                <a:gd name="T29" fmla="*/ 8296874 h 106"/>
                <a:gd name="T30" fmla="*/ 107278832 w 107"/>
                <a:gd name="T31" fmla="*/ 0 h 106"/>
                <a:gd name="T32" fmla="*/ 97636004 w 107"/>
                <a:gd name="T33" fmla="*/ 0 h 106"/>
                <a:gd name="T34" fmla="*/ 86787685 w 107"/>
                <a:gd name="T35" fmla="*/ 0 h 106"/>
                <a:gd name="T36" fmla="*/ 86787685 w 107"/>
                <a:gd name="T37" fmla="*/ 17631497 h 106"/>
                <a:gd name="T38" fmla="*/ 78349250 w 107"/>
                <a:gd name="T39" fmla="*/ 17631497 h 106"/>
                <a:gd name="T40" fmla="*/ 67500913 w 107"/>
                <a:gd name="T41" fmla="*/ 34225248 h 106"/>
                <a:gd name="T42" fmla="*/ 28929591 w 107"/>
                <a:gd name="T43" fmla="*/ 57042409 h 106"/>
                <a:gd name="T44" fmla="*/ 0 w 107"/>
                <a:gd name="T45" fmla="*/ 92304384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7"/>
                <a:gd name="T70" fmla="*/ 0 h 106"/>
                <a:gd name="T71" fmla="*/ 107 w 107"/>
                <a:gd name="T72" fmla="*/ 106 h 10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7" h="106">
                  <a:moveTo>
                    <a:pt x="0" y="89"/>
                  </a:moveTo>
                  <a:lnTo>
                    <a:pt x="9" y="97"/>
                  </a:lnTo>
                  <a:lnTo>
                    <a:pt x="15" y="97"/>
                  </a:lnTo>
                  <a:lnTo>
                    <a:pt x="32" y="105"/>
                  </a:lnTo>
                  <a:lnTo>
                    <a:pt x="49" y="97"/>
                  </a:lnTo>
                  <a:lnTo>
                    <a:pt x="56" y="80"/>
                  </a:lnTo>
                  <a:lnTo>
                    <a:pt x="65" y="65"/>
                  </a:lnTo>
                  <a:lnTo>
                    <a:pt x="81" y="49"/>
                  </a:lnTo>
                  <a:lnTo>
                    <a:pt x="89" y="49"/>
                  </a:lnTo>
                  <a:lnTo>
                    <a:pt x="81" y="40"/>
                  </a:lnTo>
                  <a:lnTo>
                    <a:pt x="106" y="17"/>
                  </a:lnTo>
                  <a:lnTo>
                    <a:pt x="106" y="8"/>
                  </a:lnTo>
                  <a:lnTo>
                    <a:pt x="97" y="8"/>
                  </a:lnTo>
                  <a:lnTo>
                    <a:pt x="97" y="0"/>
                  </a:lnTo>
                  <a:lnTo>
                    <a:pt x="89" y="8"/>
                  </a:lnTo>
                  <a:lnTo>
                    <a:pt x="89" y="0"/>
                  </a:lnTo>
                  <a:lnTo>
                    <a:pt x="81" y="0"/>
                  </a:lnTo>
                  <a:lnTo>
                    <a:pt x="72" y="0"/>
                  </a:lnTo>
                  <a:lnTo>
                    <a:pt x="72" y="17"/>
                  </a:lnTo>
                  <a:lnTo>
                    <a:pt x="65" y="17"/>
                  </a:lnTo>
                  <a:lnTo>
                    <a:pt x="56" y="33"/>
                  </a:lnTo>
                  <a:lnTo>
                    <a:pt x="24" y="55"/>
                  </a:lnTo>
                  <a:lnTo>
                    <a:pt x="0" y="8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4" name="Freeform 273"/>
            <p:cNvSpPr>
              <a:spLocks/>
            </p:cNvSpPr>
            <p:nvPr/>
          </p:nvSpPr>
          <p:spPr bwMode="gray">
            <a:xfrm>
              <a:off x="6566357" y="4022271"/>
              <a:ext cx="260853" cy="316912"/>
            </a:xfrm>
            <a:custGeom>
              <a:avLst/>
              <a:gdLst>
                <a:gd name="T0" fmla="*/ 0 w 140"/>
                <a:gd name="T1" fmla="*/ 0 h 145"/>
                <a:gd name="T2" fmla="*/ 0 w 140"/>
                <a:gd name="T3" fmla="*/ 7256612 h 145"/>
                <a:gd name="T4" fmla="*/ 21329468 w 140"/>
                <a:gd name="T5" fmla="*/ 23843883 h 145"/>
                <a:gd name="T6" fmla="*/ 39104751 w 140"/>
                <a:gd name="T7" fmla="*/ 42505199 h 145"/>
                <a:gd name="T8" fmla="*/ 49769481 w 140"/>
                <a:gd name="T9" fmla="*/ 48725296 h 145"/>
                <a:gd name="T10" fmla="*/ 58064392 w 140"/>
                <a:gd name="T11" fmla="*/ 66349074 h 145"/>
                <a:gd name="T12" fmla="*/ 77024049 w 140"/>
                <a:gd name="T13" fmla="*/ 83972868 h 145"/>
                <a:gd name="T14" fmla="*/ 98353508 w 140"/>
                <a:gd name="T15" fmla="*/ 117147397 h 145"/>
                <a:gd name="T16" fmla="*/ 135088424 w 140"/>
                <a:gd name="T17" fmla="*/ 149285444 h 145"/>
                <a:gd name="T18" fmla="*/ 154048098 w 140"/>
                <a:gd name="T19" fmla="*/ 149285444 h 145"/>
                <a:gd name="T20" fmla="*/ 164712828 w 140"/>
                <a:gd name="T21" fmla="*/ 117147397 h 145"/>
                <a:gd name="T22" fmla="*/ 154048098 w 140"/>
                <a:gd name="T23" fmla="*/ 100560132 h 145"/>
                <a:gd name="T24" fmla="*/ 145753187 w 140"/>
                <a:gd name="T25" fmla="*/ 100560132 h 145"/>
                <a:gd name="T26" fmla="*/ 135088424 w 140"/>
                <a:gd name="T27" fmla="*/ 83972868 h 145"/>
                <a:gd name="T28" fmla="*/ 127978967 w 140"/>
                <a:gd name="T29" fmla="*/ 83972868 h 145"/>
                <a:gd name="T30" fmla="*/ 127978967 w 140"/>
                <a:gd name="T31" fmla="*/ 74642213 h 145"/>
                <a:gd name="T32" fmla="*/ 116128783 w 140"/>
                <a:gd name="T33" fmla="*/ 66349074 h 145"/>
                <a:gd name="T34" fmla="*/ 116128783 w 140"/>
                <a:gd name="T35" fmla="*/ 58054933 h 145"/>
                <a:gd name="T36" fmla="*/ 87688779 w 140"/>
                <a:gd name="T37" fmla="*/ 42505199 h 145"/>
                <a:gd name="T38" fmla="*/ 77024049 w 140"/>
                <a:gd name="T39" fmla="*/ 42505199 h 145"/>
                <a:gd name="T40" fmla="*/ 28440013 w 140"/>
                <a:gd name="T41" fmla="*/ 7256612 h 145"/>
                <a:gd name="T42" fmla="*/ 0 w 140"/>
                <a:gd name="T43" fmla="*/ 0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0"/>
                <a:gd name="T67" fmla="*/ 0 h 145"/>
                <a:gd name="T68" fmla="*/ 140 w 140"/>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0" h="145">
                  <a:moveTo>
                    <a:pt x="0" y="0"/>
                  </a:moveTo>
                  <a:lnTo>
                    <a:pt x="0" y="7"/>
                  </a:lnTo>
                  <a:lnTo>
                    <a:pt x="18" y="23"/>
                  </a:lnTo>
                  <a:lnTo>
                    <a:pt x="33" y="41"/>
                  </a:lnTo>
                  <a:lnTo>
                    <a:pt x="42" y="47"/>
                  </a:lnTo>
                  <a:lnTo>
                    <a:pt x="49" y="64"/>
                  </a:lnTo>
                  <a:lnTo>
                    <a:pt x="65" y="81"/>
                  </a:lnTo>
                  <a:lnTo>
                    <a:pt x="83" y="113"/>
                  </a:lnTo>
                  <a:lnTo>
                    <a:pt x="114" y="144"/>
                  </a:lnTo>
                  <a:lnTo>
                    <a:pt x="130" y="144"/>
                  </a:lnTo>
                  <a:lnTo>
                    <a:pt x="139" y="113"/>
                  </a:lnTo>
                  <a:lnTo>
                    <a:pt x="130" y="97"/>
                  </a:lnTo>
                  <a:lnTo>
                    <a:pt x="123" y="97"/>
                  </a:lnTo>
                  <a:lnTo>
                    <a:pt x="114" y="81"/>
                  </a:lnTo>
                  <a:lnTo>
                    <a:pt x="108" y="81"/>
                  </a:lnTo>
                  <a:lnTo>
                    <a:pt x="108" y="72"/>
                  </a:lnTo>
                  <a:lnTo>
                    <a:pt x="98" y="64"/>
                  </a:lnTo>
                  <a:lnTo>
                    <a:pt x="98" y="56"/>
                  </a:lnTo>
                  <a:lnTo>
                    <a:pt x="74" y="41"/>
                  </a:lnTo>
                  <a:lnTo>
                    <a:pt x="65" y="41"/>
                  </a:lnTo>
                  <a:lnTo>
                    <a:pt x="24" y="7"/>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5" name="Freeform 274"/>
            <p:cNvSpPr>
              <a:spLocks/>
            </p:cNvSpPr>
            <p:nvPr/>
          </p:nvSpPr>
          <p:spPr bwMode="gray">
            <a:xfrm>
              <a:off x="6808189" y="4339189"/>
              <a:ext cx="222813" cy="78380"/>
            </a:xfrm>
            <a:custGeom>
              <a:avLst/>
              <a:gdLst>
                <a:gd name="T0" fmla="*/ 0 w 116"/>
                <a:gd name="T1" fmla="*/ 9794873 h 35"/>
                <a:gd name="T2" fmla="*/ 41558375 w 116"/>
                <a:gd name="T3" fmla="*/ 27208441 h 35"/>
                <a:gd name="T4" fmla="*/ 144823051 w 116"/>
                <a:gd name="T5" fmla="*/ 37003318 h 35"/>
                <a:gd name="T6" fmla="*/ 144823051 w 116"/>
                <a:gd name="T7" fmla="*/ 27208441 h 35"/>
                <a:gd name="T8" fmla="*/ 123413758 w 116"/>
                <a:gd name="T9" fmla="*/ 27208441 h 35"/>
                <a:gd name="T10" fmla="*/ 113339787 w 116"/>
                <a:gd name="T11" fmla="*/ 18501659 h 35"/>
                <a:gd name="T12" fmla="*/ 81856522 w 116"/>
                <a:gd name="T13" fmla="*/ 9794873 h 35"/>
                <a:gd name="T14" fmla="*/ 81856522 w 116"/>
                <a:gd name="T15" fmla="*/ 18501659 h 35"/>
                <a:gd name="T16" fmla="*/ 62966546 w 116"/>
                <a:gd name="T17" fmla="*/ 9794873 h 35"/>
                <a:gd name="T18" fmla="*/ 31483273 w 116"/>
                <a:gd name="T19" fmla="*/ 0 h 35"/>
                <a:gd name="T20" fmla="*/ 11334204 w 116"/>
                <a:gd name="T21" fmla="*/ 0 h 35"/>
                <a:gd name="T22" fmla="*/ 0 w 116"/>
                <a:gd name="T23" fmla="*/ 979487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35"/>
                <a:gd name="T38" fmla="*/ 116 w 116"/>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35">
                  <a:moveTo>
                    <a:pt x="0" y="9"/>
                  </a:moveTo>
                  <a:lnTo>
                    <a:pt x="33" y="25"/>
                  </a:lnTo>
                  <a:lnTo>
                    <a:pt x="115" y="34"/>
                  </a:lnTo>
                  <a:lnTo>
                    <a:pt x="115" y="25"/>
                  </a:lnTo>
                  <a:lnTo>
                    <a:pt x="98" y="25"/>
                  </a:lnTo>
                  <a:lnTo>
                    <a:pt x="90" y="17"/>
                  </a:lnTo>
                  <a:lnTo>
                    <a:pt x="65" y="9"/>
                  </a:lnTo>
                  <a:lnTo>
                    <a:pt x="65" y="17"/>
                  </a:lnTo>
                  <a:lnTo>
                    <a:pt x="50" y="9"/>
                  </a:lnTo>
                  <a:lnTo>
                    <a:pt x="25" y="0"/>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6" name="Freeform 275"/>
            <p:cNvSpPr>
              <a:spLocks/>
            </p:cNvSpPr>
            <p:nvPr/>
          </p:nvSpPr>
          <p:spPr bwMode="gray">
            <a:xfrm>
              <a:off x="7025567" y="4417567"/>
              <a:ext cx="32609" cy="0"/>
            </a:xfrm>
            <a:custGeom>
              <a:avLst/>
              <a:gdLst>
                <a:gd name="T0" fmla="*/ 0 w 17"/>
                <a:gd name="T1" fmla="*/ 0 h 1"/>
                <a:gd name="T2" fmla="*/ 7534834 w 17"/>
                <a:gd name="T3" fmla="*/ 0 h 1"/>
                <a:gd name="T4" fmla="*/ 20091026 w 17"/>
                <a:gd name="T5" fmla="*/ 0 h 1"/>
                <a:gd name="T6" fmla="*/ 0 w 17"/>
                <a:gd name="T7" fmla="*/ 0 h 1"/>
                <a:gd name="T8" fmla="*/ 0 60000 65536"/>
                <a:gd name="T9" fmla="*/ 0 60000 65536"/>
                <a:gd name="T10" fmla="*/ 0 60000 65536"/>
                <a:gd name="T11" fmla="*/ 0 60000 65536"/>
                <a:gd name="T12" fmla="*/ 0 w 17"/>
                <a:gd name="T13" fmla="*/ 0 h 1"/>
                <a:gd name="T14" fmla="*/ 17 w 17"/>
                <a:gd name="T15" fmla="*/ 0 h 1"/>
              </a:gdLst>
              <a:ahLst/>
              <a:cxnLst>
                <a:cxn ang="T8">
                  <a:pos x="T0" y="T1"/>
                </a:cxn>
                <a:cxn ang="T9">
                  <a:pos x="T2" y="T3"/>
                </a:cxn>
                <a:cxn ang="T10">
                  <a:pos x="T4" y="T5"/>
                </a:cxn>
                <a:cxn ang="T11">
                  <a:pos x="T6" y="T7"/>
                </a:cxn>
              </a:cxnLst>
              <a:rect l="T12" t="T13" r="T14" b="T15"/>
              <a:pathLst>
                <a:path w="17" h="1">
                  <a:moveTo>
                    <a:pt x="0" y="0"/>
                  </a:moveTo>
                  <a:lnTo>
                    <a:pt x="6" y="0"/>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7" name="Freeform 276"/>
            <p:cNvSpPr>
              <a:spLocks/>
            </p:cNvSpPr>
            <p:nvPr/>
          </p:nvSpPr>
          <p:spPr bwMode="gray">
            <a:xfrm>
              <a:off x="7069044" y="4417567"/>
              <a:ext cx="187489" cy="34080"/>
            </a:xfrm>
            <a:custGeom>
              <a:avLst/>
              <a:gdLst>
                <a:gd name="T0" fmla="*/ 0 w 98"/>
                <a:gd name="T1" fmla="*/ 13952255 h 17"/>
                <a:gd name="T2" fmla="*/ 8745156 w 98"/>
                <a:gd name="T3" fmla="*/ 13952255 h 17"/>
                <a:gd name="T4" fmla="*/ 51222429 w 98"/>
                <a:gd name="T5" fmla="*/ 0 h 17"/>
                <a:gd name="T6" fmla="*/ 91201569 w 98"/>
                <a:gd name="T7" fmla="*/ 13952255 h 17"/>
                <a:gd name="T8" fmla="*/ 121184793 w 98"/>
                <a:gd name="T9" fmla="*/ 0 h 17"/>
                <a:gd name="T10" fmla="*/ 101196349 w 98"/>
                <a:gd name="T11" fmla="*/ 0 h 17"/>
                <a:gd name="T12" fmla="*/ 69962363 w 98"/>
                <a:gd name="T13" fmla="*/ 0 h 17"/>
                <a:gd name="T14" fmla="*/ 51222429 w 98"/>
                <a:gd name="T15" fmla="*/ 0 h 17"/>
                <a:gd name="T16" fmla="*/ 19989570 w 98"/>
                <a:gd name="T17" fmla="*/ 0 h 17"/>
                <a:gd name="T18" fmla="*/ 28734723 w 98"/>
                <a:gd name="T19" fmla="*/ 0 h 17"/>
                <a:gd name="T20" fmla="*/ 0 w 98"/>
                <a:gd name="T21" fmla="*/ 0 h 17"/>
                <a:gd name="T22" fmla="*/ 0 w 98"/>
                <a:gd name="T23" fmla="*/ 13952255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8"/>
                <a:gd name="T37" fmla="*/ 0 h 17"/>
                <a:gd name="T38" fmla="*/ 98 w 98"/>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8" h="17">
                  <a:moveTo>
                    <a:pt x="0" y="16"/>
                  </a:moveTo>
                  <a:lnTo>
                    <a:pt x="7" y="16"/>
                  </a:lnTo>
                  <a:lnTo>
                    <a:pt x="41" y="0"/>
                  </a:lnTo>
                  <a:lnTo>
                    <a:pt x="73" y="16"/>
                  </a:lnTo>
                  <a:lnTo>
                    <a:pt x="97" y="0"/>
                  </a:lnTo>
                  <a:lnTo>
                    <a:pt x="81" y="0"/>
                  </a:lnTo>
                  <a:lnTo>
                    <a:pt x="56" y="0"/>
                  </a:lnTo>
                  <a:lnTo>
                    <a:pt x="41" y="0"/>
                  </a:lnTo>
                  <a:lnTo>
                    <a:pt x="16" y="0"/>
                  </a:lnTo>
                  <a:lnTo>
                    <a:pt x="23" y="0"/>
                  </a:lnTo>
                  <a:lnTo>
                    <a:pt x="0" y="0"/>
                  </a:lnTo>
                  <a:lnTo>
                    <a:pt x="0" y="1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8" name="Freeform 277"/>
            <p:cNvSpPr>
              <a:spLocks/>
            </p:cNvSpPr>
            <p:nvPr/>
          </p:nvSpPr>
          <p:spPr bwMode="gray">
            <a:xfrm>
              <a:off x="7128822" y="4448233"/>
              <a:ext cx="51627" cy="37485"/>
            </a:xfrm>
            <a:custGeom>
              <a:avLst/>
              <a:gdLst>
                <a:gd name="T0" fmla="*/ 0 w 26"/>
                <a:gd name="T1" fmla="*/ 0 h 17"/>
                <a:gd name="T2" fmla="*/ 22879798 w 26"/>
                <a:gd name="T3" fmla="*/ 16883640 h 17"/>
                <a:gd name="T4" fmla="*/ 33646826 w 26"/>
                <a:gd name="T5" fmla="*/ 16883640 h 17"/>
                <a:gd name="T6" fmla="*/ 22879798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7" y="16"/>
                  </a:lnTo>
                  <a:lnTo>
                    <a:pt x="25" y="16"/>
                  </a:lnTo>
                  <a:lnTo>
                    <a:pt x="17" y="0"/>
                  </a:lnTo>
                  <a:lnTo>
                    <a:pt x="0" y="0"/>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79" name="Freeform 278"/>
            <p:cNvSpPr>
              <a:spLocks/>
            </p:cNvSpPr>
            <p:nvPr/>
          </p:nvSpPr>
          <p:spPr bwMode="gray">
            <a:xfrm>
              <a:off x="7240230" y="4417567"/>
              <a:ext cx="89667" cy="57928"/>
            </a:xfrm>
            <a:custGeom>
              <a:avLst/>
              <a:gdLst>
                <a:gd name="T0" fmla="*/ 0 w 51"/>
                <a:gd name="T1" fmla="*/ 26934064 h 26"/>
                <a:gd name="T2" fmla="*/ 18992858 w 51"/>
                <a:gd name="T3" fmla="*/ 26934064 h 26"/>
                <a:gd name="T4" fmla="*/ 52756791 w 51"/>
                <a:gd name="T5" fmla="*/ 0 h 26"/>
                <a:gd name="T6" fmla="*/ 26378395 w 51"/>
                <a:gd name="T7" fmla="*/ 0 h 26"/>
                <a:gd name="T8" fmla="*/ 9496429 w 51"/>
                <a:gd name="T9" fmla="*/ 17237430 h 26"/>
                <a:gd name="T10" fmla="*/ 0 w 51"/>
                <a:gd name="T11" fmla="*/ 26934064 h 26"/>
                <a:gd name="T12" fmla="*/ 0 60000 65536"/>
                <a:gd name="T13" fmla="*/ 0 60000 65536"/>
                <a:gd name="T14" fmla="*/ 0 60000 65536"/>
                <a:gd name="T15" fmla="*/ 0 60000 65536"/>
                <a:gd name="T16" fmla="*/ 0 60000 65536"/>
                <a:gd name="T17" fmla="*/ 0 60000 65536"/>
                <a:gd name="T18" fmla="*/ 0 w 51"/>
                <a:gd name="T19" fmla="*/ 0 h 26"/>
                <a:gd name="T20" fmla="*/ 51 w 51"/>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51" h="26">
                  <a:moveTo>
                    <a:pt x="0" y="25"/>
                  </a:moveTo>
                  <a:lnTo>
                    <a:pt x="18" y="25"/>
                  </a:lnTo>
                  <a:lnTo>
                    <a:pt x="50" y="0"/>
                  </a:lnTo>
                  <a:lnTo>
                    <a:pt x="25" y="0"/>
                  </a:lnTo>
                  <a:lnTo>
                    <a:pt x="9" y="16"/>
                  </a:lnTo>
                  <a:lnTo>
                    <a:pt x="0"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0" name="Freeform 279"/>
            <p:cNvSpPr>
              <a:spLocks/>
            </p:cNvSpPr>
            <p:nvPr/>
          </p:nvSpPr>
          <p:spPr bwMode="gray">
            <a:xfrm>
              <a:off x="7498365" y="4325559"/>
              <a:ext cx="32609" cy="54522"/>
            </a:xfrm>
            <a:custGeom>
              <a:avLst/>
              <a:gdLst>
                <a:gd name="T0" fmla="*/ 0 w 17"/>
                <a:gd name="T1" fmla="*/ 24774144 h 25"/>
                <a:gd name="T2" fmla="*/ 20091026 w 17"/>
                <a:gd name="T3" fmla="*/ 7225792 h 25"/>
                <a:gd name="T4" fmla="*/ 20091026 w 17"/>
                <a:gd name="T5" fmla="*/ 0 h 25"/>
                <a:gd name="T6" fmla="*/ 0 w 17"/>
                <a:gd name="T7" fmla="*/ 24774144 h 25"/>
                <a:gd name="T8" fmla="*/ 0 60000 65536"/>
                <a:gd name="T9" fmla="*/ 0 60000 65536"/>
                <a:gd name="T10" fmla="*/ 0 60000 65536"/>
                <a:gd name="T11" fmla="*/ 0 60000 65536"/>
                <a:gd name="T12" fmla="*/ 0 w 17"/>
                <a:gd name="T13" fmla="*/ 0 h 25"/>
                <a:gd name="T14" fmla="*/ 17 w 17"/>
                <a:gd name="T15" fmla="*/ 25 h 25"/>
              </a:gdLst>
              <a:ahLst/>
              <a:cxnLst>
                <a:cxn ang="T8">
                  <a:pos x="T0" y="T1"/>
                </a:cxn>
                <a:cxn ang="T9">
                  <a:pos x="T2" y="T3"/>
                </a:cxn>
                <a:cxn ang="T10">
                  <a:pos x="T4" y="T5"/>
                </a:cxn>
                <a:cxn ang="T11">
                  <a:pos x="T6" y="T7"/>
                </a:cxn>
              </a:cxnLst>
              <a:rect l="T12" t="T13" r="T14" b="T15"/>
              <a:pathLst>
                <a:path w="17" h="25">
                  <a:moveTo>
                    <a:pt x="0" y="24"/>
                  </a:moveTo>
                  <a:lnTo>
                    <a:pt x="16" y="7"/>
                  </a:lnTo>
                  <a:lnTo>
                    <a:pt x="16" y="0"/>
                  </a:lnTo>
                  <a:lnTo>
                    <a:pt x="0" y="24"/>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1" name="Freeform 280"/>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2" name="Freeform 281"/>
            <p:cNvSpPr>
              <a:spLocks/>
            </p:cNvSpPr>
            <p:nvPr/>
          </p:nvSpPr>
          <p:spPr bwMode="gray">
            <a:xfrm>
              <a:off x="6808189" y="4213104"/>
              <a:ext cx="38039" cy="64746"/>
            </a:xfrm>
            <a:custGeom>
              <a:avLst/>
              <a:gdLst>
                <a:gd name="T0" fmla="*/ 0 w 19"/>
                <a:gd name="T1" fmla="*/ 12112364 h 26"/>
                <a:gd name="T2" fmla="*/ 12314989 w 19"/>
                <a:gd name="T3" fmla="*/ 21532191 h 26"/>
                <a:gd name="T4" fmla="*/ 24628808 w 19"/>
                <a:gd name="T5" fmla="*/ 33644550 h 26"/>
                <a:gd name="T6" fmla="*/ 24628808 w 19"/>
                <a:gd name="T7" fmla="*/ 21532191 h 26"/>
                <a:gd name="T8" fmla="*/ 12314989 w 19"/>
                <a:gd name="T9" fmla="*/ 0 h 26"/>
                <a:gd name="T10" fmla="*/ 0 w 19"/>
                <a:gd name="T11" fmla="*/ 12112364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9"/>
                  </a:moveTo>
                  <a:lnTo>
                    <a:pt x="9" y="16"/>
                  </a:lnTo>
                  <a:lnTo>
                    <a:pt x="18" y="25"/>
                  </a:lnTo>
                  <a:lnTo>
                    <a:pt x="18" y="16"/>
                  </a:lnTo>
                  <a:lnTo>
                    <a:pt x="9"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3" name="Freeform 282"/>
            <p:cNvSpPr>
              <a:spLocks/>
            </p:cNvSpPr>
            <p:nvPr/>
          </p:nvSpPr>
          <p:spPr bwMode="gray">
            <a:xfrm>
              <a:off x="6857101" y="4250589"/>
              <a:ext cx="32609" cy="40890"/>
            </a:xfrm>
            <a:custGeom>
              <a:avLst/>
              <a:gdLst>
                <a:gd name="T0" fmla="*/ 0 w 17"/>
                <a:gd name="T1" fmla="*/ 20091026 h 17"/>
                <a:gd name="T2" fmla="*/ 20091026 w 17"/>
                <a:gd name="T3" fmla="*/ 20091026 h 17"/>
                <a:gd name="T4" fmla="*/ 20091026 w 17"/>
                <a:gd name="T5" fmla="*/ 0 h 17"/>
                <a:gd name="T6" fmla="*/ 0 w 17"/>
                <a:gd name="T7" fmla="*/ 0 h 17"/>
                <a:gd name="T8" fmla="*/ 0 w 17"/>
                <a:gd name="T9" fmla="*/ 2009102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4" name="Freeform 283"/>
            <p:cNvSpPr>
              <a:spLocks/>
            </p:cNvSpPr>
            <p:nvPr/>
          </p:nvSpPr>
          <p:spPr bwMode="gray">
            <a:xfrm>
              <a:off x="7128822" y="4124505"/>
              <a:ext cx="157600" cy="214684"/>
            </a:xfrm>
            <a:custGeom>
              <a:avLst/>
              <a:gdLst>
                <a:gd name="T0" fmla="*/ 0 w 83"/>
                <a:gd name="T1" fmla="*/ 59364263 h 98"/>
                <a:gd name="T2" fmla="*/ 0 w 83"/>
                <a:gd name="T3" fmla="*/ 68737850 h 98"/>
                <a:gd name="T4" fmla="*/ 12305879 w 83"/>
                <a:gd name="T5" fmla="*/ 68737850 h 98"/>
                <a:gd name="T6" fmla="*/ 12305879 w 83"/>
                <a:gd name="T7" fmla="*/ 77069459 h 98"/>
                <a:gd name="T8" fmla="*/ 12305879 w 83"/>
                <a:gd name="T9" fmla="*/ 101023346 h 98"/>
                <a:gd name="T10" fmla="*/ 20920994 w 83"/>
                <a:gd name="T11" fmla="*/ 93733698 h 98"/>
                <a:gd name="T12" fmla="*/ 20920994 w 83"/>
                <a:gd name="T13" fmla="*/ 68737850 h 98"/>
                <a:gd name="T14" fmla="*/ 30765250 w 83"/>
                <a:gd name="T15" fmla="*/ 59364263 h 98"/>
                <a:gd name="T16" fmla="*/ 41840879 w 83"/>
                <a:gd name="T17" fmla="*/ 59364263 h 98"/>
                <a:gd name="T18" fmla="*/ 30765250 w 83"/>
                <a:gd name="T19" fmla="*/ 68737850 h 98"/>
                <a:gd name="T20" fmla="*/ 41840879 w 83"/>
                <a:gd name="T21" fmla="*/ 77069459 h 98"/>
                <a:gd name="T22" fmla="*/ 41840879 w 83"/>
                <a:gd name="T23" fmla="*/ 85402089 h 98"/>
                <a:gd name="T24" fmla="*/ 61531609 w 83"/>
                <a:gd name="T25" fmla="*/ 85402089 h 98"/>
                <a:gd name="T26" fmla="*/ 61531609 w 83"/>
                <a:gd name="T27" fmla="*/ 101023346 h 98"/>
                <a:gd name="T28" fmla="*/ 70145611 w 83"/>
                <a:gd name="T29" fmla="*/ 93733698 h 98"/>
                <a:gd name="T30" fmla="*/ 70145611 w 83"/>
                <a:gd name="T31" fmla="*/ 85402089 h 98"/>
                <a:gd name="T32" fmla="*/ 51686244 w 83"/>
                <a:gd name="T33" fmla="*/ 68737850 h 98"/>
                <a:gd name="T34" fmla="*/ 61531609 w 83"/>
                <a:gd name="T35" fmla="*/ 68737850 h 98"/>
                <a:gd name="T36" fmla="*/ 41840879 w 83"/>
                <a:gd name="T37" fmla="*/ 52074615 h 98"/>
                <a:gd name="T38" fmla="*/ 61531609 w 83"/>
                <a:gd name="T39" fmla="*/ 35410376 h 98"/>
                <a:gd name="T40" fmla="*/ 70145611 w 83"/>
                <a:gd name="T41" fmla="*/ 35410376 h 98"/>
                <a:gd name="T42" fmla="*/ 30765250 w 83"/>
                <a:gd name="T43" fmla="*/ 42701045 h 98"/>
                <a:gd name="T44" fmla="*/ 20920994 w 83"/>
                <a:gd name="T45" fmla="*/ 35410376 h 98"/>
                <a:gd name="T46" fmla="*/ 20920994 w 83"/>
                <a:gd name="T47" fmla="*/ 26036797 h 98"/>
                <a:gd name="T48" fmla="*/ 30765250 w 83"/>
                <a:gd name="T49" fmla="*/ 17705188 h 98"/>
                <a:gd name="T50" fmla="*/ 92296868 w 83"/>
                <a:gd name="T51" fmla="*/ 17705188 h 98"/>
                <a:gd name="T52" fmla="*/ 100911979 w 83"/>
                <a:gd name="T53" fmla="*/ 0 h 98"/>
                <a:gd name="T54" fmla="*/ 81221248 w 83"/>
                <a:gd name="T55" fmla="*/ 9373575 h 98"/>
                <a:gd name="T56" fmla="*/ 61531609 w 83"/>
                <a:gd name="T57" fmla="*/ 17705188 h 98"/>
                <a:gd name="T58" fmla="*/ 30765250 w 83"/>
                <a:gd name="T59" fmla="*/ 9373575 h 98"/>
                <a:gd name="T60" fmla="*/ 30765250 w 83"/>
                <a:gd name="T61" fmla="*/ 17705188 h 98"/>
                <a:gd name="T62" fmla="*/ 20920994 w 83"/>
                <a:gd name="T63" fmla="*/ 17705188 h 98"/>
                <a:gd name="T64" fmla="*/ 20920994 w 83"/>
                <a:gd name="T65" fmla="*/ 35410376 h 98"/>
                <a:gd name="T66" fmla="*/ 0 w 83"/>
                <a:gd name="T67" fmla="*/ 59364263 h 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8"/>
                <a:gd name="T104" fmla="*/ 83 w 83"/>
                <a:gd name="T105" fmla="*/ 98 h 9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8">
                  <a:moveTo>
                    <a:pt x="0" y="57"/>
                  </a:moveTo>
                  <a:lnTo>
                    <a:pt x="0" y="66"/>
                  </a:lnTo>
                  <a:lnTo>
                    <a:pt x="10" y="66"/>
                  </a:lnTo>
                  <a:lnTo>
                    <a:pt x="10" y="74"/>
                  </a:lnTo>
                  <a:lnTo>
                    <a:pt x="10" y="97"/>
                  </a:lnTo>
                  <a:lnTo>
                    <a:pt x="17" y="90"/>
                  </a:lnTo>
                  <a:lnTo>
                    <a:pt x="17" y="66"/>
                  </a:lnTo>
                  <a:lnTo>
                    <a:pt x="25" y="57"/>
                  </a:lnTo>
                  <a:lnTo>
                    <a:pt x="34" y="57"/>
                  </a:lnTo>
                  <a:lnTo>
                    <a:pt x="25" y="66"/>
                  </a:lnTo>
                  <a:lnTo>
                    <a:pt x="34" y="74"/>
                  </a:lnTo>
                  <a:lnTo>
                    <a:pt x="34" y="82"/>
                  </a:lnTo>
                  <a:lnTo>
                    <a:pt x="50" y="82"/>
                  </a:lnTo>
                  <a:lnTo>
                    <a:pt x="50" y="97"/>
                  </a:lnTo>
                  <a:lnTo>
                    <a:pt x="57" y="90"/>
                  </a:lnTo>
                  <a:lnTo>
                    <a:pt x="57" y="82"/>
                  </a:lnTo>
                  <a:lnTo>
                    <a:pt x="42" y="66"/>
                  </a:lnTo>
                  <a:lnTo>
                    <a:pt x="50" y="66"/>
                  </a:lnTo>
                  <a:lnTo>
                    <a:pt x="34" y="50"/>
                  </a:lnTo>
                  <a:lnTo>
                    <a:pt x="50" y="34"/>
                  </a:lnTo>
                  <a:lnTo>
                    <a:pt x="57" y="34"/>
                  </a:lnTo>
                  <a:lnTo>
                    <a:pt x="25" y="41"/>
                  </a:lnTo>
                  <a:lnTo>
                    <a:pt x="17" y="34"/>
                  </a:lnTo>
                  <a:lnTo>
                    <a:pt x="17" y="25"/>
                  </a:lnTo>
                  <a:lnTo>
                    <a:pt x="25" y="17"/>
                  </a:lnTo>
                  <a:lnTo>
                    <a:pt x="75" y="17"/>
                  </a:lnTo>
                  <a:lnTo>
                    <a:pt x="82" y="0"/>
                  </a:lnTo>
                  <a:lnTo>
                    <a:pt x="66" y="9"/>
                  </a:lnTo>
                  <a:lnTo>
                    <a:pt x="50" y="17"/>
                  </a:lnTo>
                  <a:lnTo>
                    <a:pt x="25" y="9"/>
                  </a:lnTo>
                  <a:lnTo>
                    <a:pt x="25" y="17"/>
                  </a:lnTo>
                  <a:lnTo>
                    <a:pt x="17" y="17"/>
                  </a:lnTo>
                  <a:lnTo>
                    <a:pt x="17" y="34"/>
                  </a:lnTo>
                  <a:lnTo>
                    <a:pt x="0" y="5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5" name="Freeform 284"/>
            <p:cNvSpPr>
              <a:spLocks/>
            </p:cNvSpPr>
            <p:nvPr/>
          </p:nvSpPr>
          <p:spPr bwMode="gray">
            <a:xfrm>
              <a:off x="7329897" y="4110876"/>
              <a:ext cx="35324" cy="88599"/>
            </a:xfrm>
            <a:custGeom>
              <a:avLst/>
              <a:gdLst>
                <a:gd name="T0" fmla="*/ 0 w 17"/>
                <a:gd name="T1" fmla="*/ 15202285 h 41"/>
                <a:gd name="T2" fmla="*/ 11790367 w 17"/>
                <a:gd name="T3" fmla="*/ 31417318 h 41"/>
                <a:gd name="T4" fmla="*/ 23580735 w 17"/>
                <a:gd name="T5" fmla="*/ 40538091 h 41"/>
                <a:gd name="T6" fmla="*/ 11790367 w 17"/>
                <a:gd name="T7" fmla="*/ 31417318 h 41"/>
                <a:gd name="T8" fmla="*/ 11790367 w 17"/>
                <a:gd name="T9" fmla="*/ 23309300 h 41"/>
                <a:gd name="T10" fmla="*/ 23580735 w 17"/>
                <a:gd name="T11" fmla="*/ 23309300 h 41"/>
                <a:gd name="T12" fmla="*/ 23580735 w 17"/>
                <a:gd name="T13" fmla="*/ 15202285 h 41"/>
                <a:gd name="T14" fmla="*/ 23580735 w 17"/>
                <a:gd name="T15" fmla="*/ 6080512 h 41"/>
                <a:gd name="T16" fmla="*/ 23580735 w 17"/>
                <a:gd name="T17" fmla="*/ 15202285 h 41"/>
                <a:gd name="T18" fmla="*/ 11790367 w 17"/>
                <a:gd name="T19" fmla="*/ 0 h 41"/>
                <a:gd name="T20" fmla="*/ 0 w 17"/>
                <a:gd name="T21" fmla="*/ 15202285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1"/>
                <a:gd name="T35" fmla="*/ 17 w 1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1">
                  <a:moveTo>
                    <a:pt x="0" y="15"/>
                  </a:moveTo>
                  <a:lnTo>
                    <a:pt x="8" y="31"/>
                  </a:lnTo>
                  <a:lnTo>
                    <a:pt x="16" y="40"/>
                  </a:lnTo>
                  <a:lnTo>
                    <a:pt x="8" y="31"/>
                  </a:lnTo>
                  <a:lnTo>
                    <a:pt x="8" y="23"/>
                  </a:lnTo>
                  <a:lnTo>
                    <a:pt x="16" y="23"/>
                  </a:lnTo>
                  <a:lnTo>
                    <a:pt x="16" y="15"/>
                  </a:lnTo>
                  <a:lnTo>
                    <a:pt x="16" y="6"/>
                  </a:lnTo>
                  <a:lnTo>
                    <a:pt x="16" y="15"/>
                  </a:lnTo>
                  <a:lnTo>
                    <a:pt x="8" y="0"/>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6" name="Freeform 285"/>
            <p:cNvSpPr>
              <a:spLocks/>
            </p:cNvSpPr>
            <p:nvPr/>
          </p:nvSpPr>
          <p:spPr bwMode="gray">
            <a:xfrm>
              <a:off x="7300008" y="4274445"/>
              <a:ext cx="29889" cy="30667"/>
            </a:xfrm>
            <a:custGeom>
              <a:avLst/>
              <a:gdLst>
                <a:gd name="T0" fmla="*/ 0 w 17"/>
                <a:gd name="T1" fmla="*/ 0 h 17"/>
                <a:gd name="T2" fmla="*/ 16881646 w 17"/>
                <a:gd name="T3" fmla="*/ 11301015 h 17"/>
                <a:gd name="T4" fmla="*/ 16881646 w 17"/>
                <a:gd name="T5" fmla="*/ 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7" name="Freeform 286"/>
            <p:cNvSpPr>
              <a:spLocks/>
            </p:cNvSpPr>
            <p:nvPr/>
          </p:nvSpPr>
          <p:spPr bwMode="gray">
            <a:xfrm>
              <a:off x="7348920" y="4250589"/>
              <a:ext cx="76081" cy="40890"/>
            </a:xfrm>
            <a:custGeom>
              <a:avLst/>
              <a:gdLst>
                <a:gd name="T0" fmla="*/ 0 w 42"/>
                <a:gd name="T1" fmla="*/ 10080625 h 18"/>
                <a:gd name="T2" fmla="*/ 45923200 w 42"/>
                <a:gd name="T3" fmla="*/ 19041534 h 18"/>
                <a:gd name="T4" fmla="*/ 35842579 w 42"/>
                <a:gd name="T5" fmla="*/ 10080625 h 18"/>
                <a:gd name="T6" fmla="*/ 28001381 w 42"/>
                <a:gd name="T7" fmla="*/ 0 h 18"/>
                <a:gd name="T8" fmla="*/ 7840133 w 42"/>
                <a:gd name="T9" fmla="*/ 0 h 18"/>
                <a:gd name="T10" fmla="*/ 0 w 42"/>
                <a:gd name="T11" fmla="*/ 10080625 h 18"/>
                <a:gd name="T12" fmla="*/ 0 60000 65536"/>
                <a:gd name="T13" fmla="*/ 0 60000 65536"/>
                <a:gd name="T14" fmla="*/ 0 60000 65536"/>
                <a:gd name="T15" fmla="*/ 0 60000 65536"/>
                <a:gd name="T16" fmla="*/ 0 60000 65536"/>
                <a:gd name="T17" fmla="*/ 0 60000 65536"/>
                <a:gd name="T18" fmla="*/ 0 w 42"/>
                <a:gd name="T19" fmla="*/ 0 h 18"/>
                <a:gd name="T20" fmla="*/ 42 w 4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42" h="18">
                  <a:moveTo>
                    <a:pt x="0" y="9"/>
                  </a:moveTo>
                  <a:lnTo>
                    <a:pt x="41" y="17"/>
                  </a:lnTo>
                  <a:lnTo>
                    <a:pt x="32" y="9"/>
                  </a:lnTo>
                  <a:lnTo>
                    <a:pt x="25" y="0"/>
                  </a:lnTo>
                  <a:lnTo>
                    <a:pt x="7" y="0"/>
                  </a:lnTo>
                  <a:lnTo>
                    <a:pt x="0" y="9"/>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8" name="Freeform 287"/>
            <p:cNvSpPr>
              <a:spLocks/>
            </p:cNvSpPr>
            <p:nvPr/>
          </p:nvSpPr>
          <p:spPr bwMode="gray">
            <a:xfrm>
              <a:off x="7161429" y="3647429"/>
              <a:ext cx="95104" cy="160156"/>
            </a:xfrm>
            <a:custGeom>
              <a:avLst/>
              <a:gdLst>
                <a:gd name="T0" fmla="*/ 0 w 50"/>
                <a:gd name="T1" fmla="*/ 32384669 h 73"/>
                <a:gd name="T2" fmla="*/ 0 w 50"/>
                <a:gd name="T3" fmla="*/ 49098780 h 73"/>
                <a:gd name="T4" fmla="*/ 9879103 w 50"/>
                <a:gd name="T5" fmla="*/ 57456342 h 73"/>
                <a:gd name="T6" fmla="*/ 9879103 w 50"/>
                <a:gd name="T7" fmla="*/ 67902034 h 73"/>
                <a:gd name="T8" fmla="*/ 20992815 w 50"/>
                <a:gd name="T9" fmla="*/ 67902034 h 73"/>
                <a:gd name="T10" fmla="*/ 30873025 w 50"/>
                <a:gd name="T11" fmla="*/ 67902034 h 73"/>
                <a:gd name="T12" fmla="*/ 40752132 w 50"/>
                <a:gd name="T13" fmla="*/ 75215029 h 73"/>
                <a:gd name="T14" fmla="*/ 40752132 w 50"/>
                <a:gd name="T15" fmla="*/ 67902034 h 73"/>
                <a:gd name="T16" fmla="*/ 49395509 w 50"/>
                <a:gd name="T17" fmla="*/ 75215029 h 73"/>
                <a:gd name="T18" fmla="*/ 60510328 w 50"/>
                <a:gd name="T19" fmla="*/ 75215029 h 73"/>
                <a:gd name="T20" fmla="*/ 49395509 w 50"/>
                <a:gd name="T21" fmla="*/ 67902034 h 73"/>
                <a:gd name="T22" fmla="*/ 60510328 w 50"/>
                <a:gd name="T23" fmla="*/ 67902034 h 73"/>
                <a:gd name="T24" fmla="*/ 40752132 w 50"/>
                <a:gd name="T25" fmla="*/ 57456342 h 73"/>
                <a:gd name="T26" fmla="*/ 30873025 w 50"/>
                <a:gd name="T27" fmla="*/ 67902034 h 73"/>
                <a:gd name="T28" fmla="*/ 20992815 w 50"/>
                <a:gd name="T29" fmla="*/ 49098780 h 73"/>
                <a:gd name="T30" fmla="*/ 40752132 w 50"/>
                <a:gd name="T31" fmla="*/ 25071674 h 73"/>
                <a:gd name="T32" fmla="*/ 30873025 w 50"/>
                <a:gd name="T33" fmla="*/ 15669540 h 73"/>
                <a:gd name="T34" fmla="*/ 40752132 w 50"/>
                <a:gd name="T35" fmla="*/ 0 h 73"/>
                <a:gd name="T36" fmla="*/ 30873025 w 50"/>
                <a:gd name="T37" fmla="*/ 7312997 h 73"/>
                <a:gd name="T38" fmla="*/ 9879103 w 50"/>
                <a:gd name="T39" fmla="*/ 0 h 73"/>
                <a:gd name="T40" fmla="*/ 0 w 50"/>
                <a:gd name="T41" fmla="*/ 32384669 h 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73"/>
                <a:gd name="T65" fmla="*/ 50 w 50"/>
                <a:gd name="T66" fmla="*/ 73 h 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73">
                  <a:moveTo>
                    <a:pt x="0" y="31"/>
                  </a:moveTo>
                  <a:lnTo>
                    <a:pt x="0" y="47"/>
                  </a:lnTo>
                  <a:lnTo>
                    <a:pt x="8" y="55"/>
                  </a:lnTo>
                  <a:lnTo>
                    <a:pt x="8" y="65"/>
                  </a:lnTo>
                  <a:lnTo>
                    <a:pt x="17" y="65"/>
                  </a:lnTo>
                  <a:lnTo>
                    <a:pt x="25" y="65"/>
                  </a:lnTo>
                  <a:lnTo>
                    <a:pt x="33" y="72"/>
                  </a:lnTo>
                  <a:lnTo>
                    <a:pt x="33" y="65"/>
                  </a:lnTo>
                  <a:lnTo>
                    <a:pt x="40" y="72"/>
                  </a:lnTo>
                  <a:lnTo>
                    <a:pt x="49" y="72"/>
                  </a:lnTo>
                  <a:lnTo>
                    <a:pt x="40" y="65"/>
                  </a:lnTo>
                  <a:lnTo>
                    <a:pt x="49" y="65"/>
                  </a:lnTo>
                  <a:lnTo>
                    <a:pt x="33" y="55"/>
                  </a:lnTo>
                  <a:lnTo>
                    <a:pt x="25" y="65"/>
                  </a:lnTo>
                  <a:lnTo>
                    <a:pt x="17" y="47"/>
                  </a:lnTo>
                  <a:lnTo>
                    <a:pt x="33" y="24"/>
                  </a:lnTo>
                  <a:lnTo>
                    <a:pt x="25" y="15"/>
                  </a:lnTo>
                  <a:lnTo>
                    <a:pt x="33" y="0"/>
                  </a:lnTo>
                  <a:lnTo>
                    <a:pt x="25" y="7"/>
                  </a:lnTo>
                  <a:lnTo>
                    <a:pt x="8" y="0"/>
                  </a:lnTo>
                  <a:lnTo>
                    <a:pt x="0" y="31"/>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89" name="Freeform 288"/>
            <p:cNvSpPr>
              <a:spLocks/>
            </p:cNvSpPr>
            <p:nvPr/>
          </p:nvSpPr>
          <p:spPr bwMode="gray">
            <a:xfrm>
              <a:off x="7082630" y="3865520"/>
              <a:ext cx="73364" cy="85189"/>
            </a:xfrm>
            <a:custGeom>
              <a:avLst/>
              <a:gdLst>
                <a:gd name="T0" fmla="*/ 0 w 35"/>
                <a:gd name="T1" fmla="*/ 37479049 h 41"/>
                <a:gd name="T2" fmla="*/ 50989857 w 35"/>
                <a:gd name="T3" fmla="*/ 7496002 h 41"/>
                <a:gd name="T4" fmla="*/ 50989857 w 35"/>
                <a:gd name="T5" fmla="*/ 0 h 41"/>
                <a:gd name="T6" fmla="*/ 0 w 35"/>
                <a:gd name="T7" fmla="*/ 37479049 h 41"/>
                <a:gd name="T8" fmla="*/ 0 60000 65536"/>
                <a:gd name="T9" fmla="*/ 0 60000 65536"/>
                <a:gd name="T10" fmla="*/ 0 60000 65536"/>
                <a:gd name="T11" fmla="*/ 0 60000 65536"/>
                <a:gd name="T12" fmla="*/ 0 w 35"/>
                <a:gd name="T13" fmla="*/ 0 h 41"/>
                <a:gd name="T14" fmla="*/ 35 w 35"/>
                <a:gd name="T15" fmla="*/ 41 h 41"/>
              </a:gdLst>
              <a:ahLst/>
              <a:cxnLst>
                <a:cxn ang="T8">
                  <a:pos x="T0" y="T1"/>
                </a:cxn>
                <a:cxn ang="T9">
                  <a:pos x="T2" y="T3"/>
                </a:cxn>
                <a:cxn ang="T10">
                  <a:pos x="T4" y="T5"/>
                </a:cxn>
                <a:cxn ang="T11">
                  <a:pos x="T6" y="T7"/>
                </a:cxn>
              </a:cxnLst>
              <a:rect l="T12" t="T13" r="T14" b="T15"/>
              <a:pathLst>
                <a:path w="35" h="41">
                  <a:moveTo>
                    <a:pt x="0" y="40"/>
                  </a:moveTo>
                  <a:lnTo>
                    <a:pt x="34" y="8"/>
                  </a:lnTo>
                  <a:lnTo>
                    <a:pt x="34" y="0"/>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0" name="Freeform 289"/>
            <p:cNvSpPr>
              <a:spLocks/>
            </p:cNvSpPr>
            <p:nvPr/>
          </p:nvSpPr>
          <p:spPr bwMode="gray">
            <a:xfrm>
              <a:off x="7161429" y="3807590"/>
              <a:ext cx="32609" cy="40890"/>
            </a:xfrm>
            <a:custGeom>
              <a:avLst/>
              <a:gdLst>
                <a:gd name="T0" fmla="*/ 0 w 18"/>
                <a:gd name="T1" fmla="*/ 0 h 17"/>
                <a:gd name="T2" fmla="*/ 19041534 w 18"/>
                <a:gd name="T3" fmla="*/ 20091026 h 17"/>
                <a:gd name="T4" fmla="*/ 19041534 w 18"/>
                <a:gd name="T5" fmla="*/ 10046073 h 17"/>
                <a:gd name="T6" fmla="*/ 19041534 w 18"/>
                <a:gd name="T7" fmla="*/ 0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16"/>
                  </a:lnTo>
                  <a:lnTo>
                    <a:pt x="17" y="8"/>
                  </a:lnTo>
                  <a:lnTo>
                    <a:pt x="1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1" name="Freeform 290"/>
            <p:cNvSpPr>
              <a:spLocks/>
            </p:cNvSpPr>
            <p:nvPr/>
          </p:nvSpPr>
          <p:spPr bwMode="gray">
            <a:xfrm>
              <a:off x="7272834" y="3824630"/>
              <a:ext cx="32609" cy="74970"/>
            </a:xfrm>
            <a:custGeom>
              <a:avLst/>
              <a:gdLst>
                <a:gd name="T0" fmla="*/ 0 w 17"/>
                <a:gd name="T1" fmla="*/ 0 h 33"/>
                <a:gd name="T2" fmla="*/ 8789892 w 17"/>
                <a:gd name="T3" fmla="*/ 7840132 h 33"/>
                <a:gd name="T4" fmla="*/ 0 w 17"/>
                <a:gd name="T5" fmla="*/ 19041533 h 33"/>
                <a:gd name="T6" fmla="*/ 0 w 17"/>
                <a:gd name="T7" fmla="*/ 28001379 h 33"/>
                <a:gd name="T8" fmla="*/ 0 w 17"/>
                <a:gd name="T9" fmla="*/ 35842575 h 33"/>
                <a:gd name="T10" fmla="*/ 8789892 w 17"/>
                <a:gd name="T11" fmla="*/ 35842575 h 33"/>
                <a:gd name="T12" fmla="*/ 8789892 w 17"/>
                <a:gd name="T13" fmla="*/ 19041533 h 33"/>
                <a:gd name="T14" fmla="*/ 20091026 w 17"/>
                <a:gd name="T15" fmla="*/ 19041533 h 33"/>
                <a:gd name="T16" fmla="*/ 8789892 w 17"/>
                <a:gd name="T17" fmla="*/ 7840132 h 33"/>
                <a:gd name="T18" fmla="*/ 8789892 w 17"/>
                <a:gd name="T19" fmla="*/ 0 h 33"/>
                <a:gd name="T20" fmla="*/ 0 w 17"/>
                <a:gd name="T21" fmla="*/ 0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33"/>
                <a:gd name="T35" fmla="*/ 17 w 1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33">
                  <a:moveTo>
                    <a:pt x="0" y="0"/>
                  </a:moveTo>
                  <a:lnTo>
                    <a:pt x="7" y="7"/>
                  </a:lnTo>
                  <a:lnTo>
                    <a:pt x="0" y="17"/>
                  </a:lnTo>
                  <a:lnTo>
                    <a:pt x="0" y="25"/>
                  </a:lnTo>
                  <a:lnTo>
                    <a:pt x="0" y="32"/>
                  </a:lnTo>
                  <a:lnTo>
                    <a:pt x="7" y="32"/>
                  </a:lnTo>
                  <a:lnTo>
                    <a:pt x="7" y="17"/>
                  </a:lnTo>
                  <a:lnTo>
                    <a:pt x="16" y="17"/>
                  </a:lnTo>
                  <a:lnTo>
                    <a:pt x="7" y="7"/>
                  </a:lnTo>
                  <a:lnTo>
                    <a:pt x="7" y="0"/>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2" name="Freeform 291"/>
            <p:cNvSpPr>
              <a:spLocks/>
            </p:cNvSpPr>
            <p:nvPr/>
          </p:nvSpPr>
          <p:spPr bwMode="gray">
            <a:xfrm>
              <a:off x="7210338" y="3841670"/>
              <a:ext cx="62496" cy="92007"/>
            </a:xfrm>
            <a:custGeom>
              <a:avLst/>
              <a:gdLst>
                <a:gd name="T0" fmla="*/ 0 w 34"/>
                <a:gd name="T1" fmla="*/ 18747461 h 42"/>
                <a:gd name="T2" fmla="*/ 9225976 w 34"/>
                <a:gd name="T3" fmla="*/ 18747461 h 42"/>
                <a:gd name="T4" fmla="*/ 9225976 w 34"/>
                <a:gd name="T5" fmla="*/ 26038250 h 42"/>
                <a:gd name="T6" fmla="*/ 17299641 w 34"/>
                <a:gd name="T7" fmla="*/ 42701754 h 42"/>
                <a:gd name="T8" fmla="*/ 17299641 w 34"/>
                <a:gd name="T9" fmla="*/ 35411985 h 42"/>
                <a:gd name="T10" fmla="*/ 17299641 w 34"/>
                <a:gd name="T11" fmla="*/ 26038250 h 42"/>
                <a:gd name="T12" fmla="*/ 38058359 w 34"/>
                <a:gd name="T13" fmla="*/ 35411985 h 42"/>
                <a:gd name="T14" fmla="*/ 38058359 w 34"/>
                <a:gd name="T15" fmla="*/ 26038250 h 42"/>
                <a:gd name="T16" fmla="*/ 27678998 w 34"/>
                <a:gd name="T17" fmla="*/ 26038250 h 42"/>
                <a:gd name="T18" fmla="*/ 27678998 w 34"/>
                <a:gd name="T19" fmla="*/ 10414689 h 42"/>
                <a:gd name="T20" fmla="*/ 17299641 w 34"/>
                <a:gd name="T21" fmla="*/ 18747461 h 42"/>
                <a:gd name="T22" fmla="*/ 17299641 w 34"/>
                <a:gd name="T23" fmla="*/ 10414689 h 42"/>
                <a:gd name="T24" fmla="*/ 9225976 w 34"/>
                <a:gd name="T25" fmla="*/ 0 h 42"/>
                <a:gd name="T26" fmla="*/ 0 w 34"/>
                <a:gd name="T27" fmla="*/ 0 h 42"/>
                <a:gd name="T28" fmla="*/ 0 w 34"/>
                <a:gd name="T29" fmla="*/ 18747461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42"/>
                <a:gd name="T47" fmla="*/ 34 w 34"/>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42">
                  <a:moveTo>
                    <a:pt x="0" y="18"/>
                  </a:moveTo>
                  <a:lnTo>
                    <a:pt x="8" y="18"/>
                  </a:lnTo>
                  <a:lnTo>
                    <a:pt x="8" y="25"/>
                  </a:lnTo>
                  <a:lnTo>
                    <a:pt x="15" y="41"/>
                  </a:lnTo>
                  <a:lnTo>
                    <a:pt x="15" y="34"/>
                  </a:lnTo>
                  <a:lnTo>
                    <a:pt x="15" y="25"/>
                  </a:lnTo>
                  <a:lnTo>
                    <a:pt x="33" y="34"/>
                  </a:lnTo>
                  <a:lnTo>
                    <a:pt x="33" y="25"/>
                  </a:lnTo>
                  <a:lnTo>
                    <a:pt x="24" y="25"/>
                  </a:lnTo>
                  <a:lnTo>
                    <a:pt x="24" y="10"/>
                  </a:lnTo>
                  <a:lnTo>
                    <a:pt x="15" y="18"/>
                  </a:lnTo>
                  <a:lnTo>
                    <a:pt x="15" y="10"/>
                  </a:lnTo>
                  <a:lnTo>
                    <a:pt x="8" y="0"/>
                  </a:lnTo>
                  <a:lnTo>
                    <a:pt x="0" y="0"/>
                  </a:lnTo>
                  <a:lnTo>
                    <a:pt x="0" y="1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3" name="Freeform 292"/>
            <p:cNvSpPr>
              <a:spLocks/>
            </p:cNvSpPr>
            <p:nvPr/>
          </p:nvSpPr>
          <p:spPr bwMode="gray">
            <a:xfrm>
              <a:off x="7210338" y="3896192"/>
              <a:ext cx="103253" cy="126084"/>
            </a:xfrm>
            <a:custGeom>
              <a:avLst/>
              <a:gdLst>
                <a:gd name="T0" fmla="*/ 0 w 56"/>
                <a:gd name="T1" fmla="*/ 39645169 h 59"/>
                <a:gd name="T2" fmla="*/ 9283588 w 56"/>
                <a:gd name="T3" fmla="*/ 33698694 h 59"/>
                <a:gd name="T4" fmla="*/ 17405916 w 56"/>
                <a:gd name="T5" fmla="*/ 33698694 h 59"/>
                <a:gd name="T6" fmla="*/ 27850761 w 56"/>
                <a:gd name="T7" fmla="*/ 33698694 h 59"/>
                <a:gd name="T8" fmla="*/ 38294532 w 56"/>
                <a:gd name="T9" fmla="*/ 33698694 h 59"/>
                <a:gd name="T10" fmla="*/ 27850761 w 56"/>
                <a:gd name="T11" fmla="*/ 48565378 h 59"/>
                <a:gd name="T12" fmla="*/ 46416860 w 56"/>
                <a:gd name="T13" fmla="*/ 57485587 h 59"/>
                <a:gd name="T14" fmla="*/ 56860623 w 56"/>
                <a:gd name="T15" fmla="*/ 48565378 h 59"/>
                <a:gd name="T16" fmla="*/ 46416860 w 56"/>
                <a:gd name="T17" fmla="*/ 39645169 h 59"/>
                <a:gd name="T18" fmla="*/ 56860623 w 56"/>
                <a:gd name="T19" fmla="*/ 33698694 h 59"/>
                <a:gd name="T20" fmla="*/ 63823849 w 56"/>
                <a:gd name="T21" fmla="*/ 48565378 h 59"/>
                <a:gd name="T22" fmla="*/ 63823849 w 56"/>
                <a:gd name="T23" fmla="*/ 33698694 h 59"/>
                <a:gd name="T24" fmla="*/ 63823849 w 56"/>
                <a:gd name="T25" fmla="*/ 15858264 h 59"/>
                <a:gd name="T26" fmla="*/ 46416860 w 56"/>
                <a:gd name="T27" fmla="*/ 0 h 59"/>
                <a:gd name="T28" fmla="*/ 46416860 w 56"/>
                <a:gd name="T29" fmla="*/ 15858264 h 59"/>
                <a:gd name="T30" fmla="*/ 38294532 w 56"/>
                <a:gd name="T31" fmla="*/ 15858264 h 59"/>
                <a:gd name="T32" fmla="*/ 27850761 w 56"/>
                <a:gd name="T33" fmla="*/ 24778477 h 59"/>
                <a:gd name="T34" fmla="*/ 17405916 w 56"/>
                <a:gd name="T35" fmla="*/ 15858264 h 59"/>
                <a:gd name="T36" fmla="*/ 0 w 56"/>
                <a:gd name="T37" fmla="*/ 33698694 h 59"/>
                <a:gd name="T38" fmla="*/ 0 w 56"/>
                <a:gd name="T39" fmla="*/ 39645169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
                <a:gd name="T61" fmla="*/ 0 h 59"/>
                <a:gd name="T62" fmla="*/ 56 w 56"/>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 h="59">
                  <a:moveTo>
                    <a:pt x="0" y="40"/>
                  </a:moveTo>
                  <a:lnTo>
                    <a:pt x="8" y="34"/>
                  </a:lnTo>
                  <a:lnTo>
                    <a:pt x="15" y="34"/>
                  </a:lnTo>
                  <a:lnTo>
                    <a:pt x="24" y="34"/>
                  </a:lnTo>
                  <a:lnTo>
                    <a:pt x="33" y="34"/>
                  </a:lnTo>
                  <a:lnTo>
                    <a:pt x="24" y="49"/>
                  </a:lnTo>
                  <a:lnTo>
                    <a:pt x="40" y="58"/>
                  </a:lnTo>
                  <a:lnTo>
                    <a:pt x="49" y="49"/>
                  </a:lnTo>
                  <a:lnTo>
                    <a:pt x="40" y="40"/>
                  </a:lnTo>
                  <a:lnTo>
                    <a:pt x="49" y="34"/>
                  </a:lnTo>
                  <a:lnTo>
                    <a:pt x="55" y="49"/>
                  </a:lnTo>
                  <a:lnTo>
                    <a:pt x="55" y="34"/>
                  </a:lnTo>
                  <a:lnTo>
                    <a:pt x="55" y="16"/>
                  </a:lnTo>
                  <a:lnTo>
                    <a:pt x="40" y="0"/>
                  </a:lnTo>
                  <a:lnTo>
                    <a:pt x="40" y="16"/>
                  </a:lnTo>
                  <a:lnTo>
                    <a:pt x="33" y="16"/>
                  </a:lnTo>
                  <a:lnTo>
                    <a:pt x="24" y="25"/>
                  </a:lnTo>
                  <a:lnTo>
                    <a:pt x="15" y="16"/>
                  </a:lnTo>
                  <a:lnTo>
                    <a:pt x="0" y="34"/>
                  </a:lnTo>
                  <a:lnTo>
                    <a:pt x="0" y="4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4" name="Freeform 293"/>
            <p:cNvSpPr>
              <a:spLocks/>
            </p:cNvSpPr>
            <p:nvPr/>
          </p:nvSpPr>
          <p:spPr bwMode="gray">
            <a:xfrm>
              <a:off x="7835299" y="4291480"/>
              <a:ext cx="108690" cy="71565"/>
            </a:xfrm>
            <a:custGeom>
              <a:avLst/>
              <a:gdLst>
                <a:gd name="T0" fmla="*/ 0 w 57"/>
                <a:gd name="T1" fmla="*/ 16329555 h 33"/>
                <a:gd name="T2" fmla="*/ 19857679 w 57"/>
                <a:gd name="T3" fmla="*/ 32659110 h 33"/>
                <a:gd name="T4" fmla="*/ 42196313 w 57"/>
                <a:gd name="T5" fmla="*/ 32659110 h 33"/>
                <a:gd name="T6" fmla="*/ 60812948 w 57"/>
                <a:gd name="T7" fmla="*/ 23473990 h 33"/>
                <a:gd name="T8" fmla="*/ 69500192 w 57"/>
                <a:gd name="T9" fmla="*/ 8164777 h 33"/>
                <a:gd name="T10" fmla="*/ 69500192 w 57"/>
                <a:gd name="T11" fmla="*/ 0 h 33"/>
                <a:gd name="T12" fmla="*/ 60812948 w 57"/>
                <a:gd name="T13" fmla="*/ 0 h 33"/>
                <a:gd name="T14" fmla="*/ 60812948 w 57"/>
                <a:gd name="T15" fmla="*/ 16329555 h 33"/>
                <a:gd name="T16" fmla="*/ 50883556 w 57"/>
                <a:gd name="T17" fmla="*/ 16329555 h 33"/>
                <a:gd name="T18" fmla="*/ 42196313 w 57"/>
                <a:gd name="T19" fmla="*/ 16329555 h 33"/>
                <a:gd name="T20" fmla="*/ 0 w 57"/>
                <a:gd name="T21" fmla="*/ 16329555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33"/>
                <a:gd name="T35" fmla="*/ 57 w 57"/>
                <a:gd name="T36" fmla="*/ 33 h 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33">
                  <a:moveTo>
                    <a:pt x="0" y="16"/>
                  </a:moveTo>
                  <a:lnTo>
                    <a:pt x="16" y="32"/>
                  </a:lnTo>
                  <a:lnTo>
                    <a:pt x="34" y="32"/>
                  </a:lnTo>
                  <a:lnTo>
                    <a:pt x="49" y="23"/>
                  </a:lnTo>
                  <a:lnTo>
                    <a:pt x="56" y="8"/>
                  </a:lnTo>
                  <a:lnTo>
                    <a:pt x="56" y="0"/>
                  </a:lnTo>
                  <a:lnTo>
                    <a:pt x="49" y="0"/>
                  </a:lnTo>
                  <a:lnTo>
                    <a:pt x="49" y="16"/>
                  </a:lnTo>
                  <a:lnTo>
                    <a:pt x="41" y="16"/>
                  </a:lnTo>
                  <a:lnTo>
                    <a:pt x="34" y="16"/>
                  </a:lnTo>
                  <a:lnTo>
                    <a:pt x="0"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5" name="Freeform 294"/>
            <p:cNvSpPr>
              <a:spLocks/>
            </p:cNvSpPr>
            <p:nvPr/>
          </p:nvSpPr>
          <p:spPr bwMode="gray">
            <a:xfrm>
              <a:off x="7911384" y="4274445"/>
              <a:ext cx="43477" cy="30667"/>
            </a:xfrm>
            <a:custGeom>
              <a:avLst/>
              <a:gdLst>
                <a:gd name="T0" fmla="*/ 0 w 25"/>
                <a:gd name="T1" fmla="*/ 0 h 17"/>
                <a:gd name="T2" fmla="*/ 15483839 w 25"/>
                <a:gd name="T3" fmla="*/ 5650087 h 17"/>
                <a:gd name="T4" fmla="*/ 24774144 w 25"/>
                <a:gd name="T5" fmla="*/ 11301015 h 17"/>
                <a:gd name="T6" fmla="*/ 24774144 w 25"/>
                <a:gd name="T7" fmla="*/ 5650087 h 17"/>
                <a:gd name="T8" fmla="*/ 0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0" y="0"/>
                  </a:moveTo>
                  <a:lnTo>
                    <a:pt x="15" y="8"/>
                  </a:lnTo>
                  <a:lnTo>
                    <a:pt x="24" y="16"/>
                  </a:lnTo>
                  <a:lnTo>
                    <a:pt x="24" y="8"/>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6" name="Freeform 295"/>
            <p:cNvSpPr>
              <a:spLocks/>
            </p:cNvSpPr>
            <p:nvPr/>
          </p:nvSpPr>
          <p:spPr bwMode="gray">
            <a:xfrm>
              <a:off x="8001054" y="4325559"/>
              <a:ext cx="32609" cy="54522"/>
            </a:xfrm>
            <a:custGeom>
              <a:avLst/>
              <a:gdLst>
                <a:gd name="T0" fmla="*/ 0 w 18"/>
                <a:gd name="T1" fmla="*/ 0 h 25"/>
                <a:gd name="T2" fmla="*/ 8960909 w 18"/>
                <a:gd name="T3" fmla="*/ 24774144 h 25"/>
                <a:gd name="T4" fmla="*/ 19041534 w 18"/>
                <a:gd name="T5" fmla="*/ 16516095 h 25"/>
                <a:gd name="T6" fmla="*/ 0 w 18"/>
                <a:gd name="T7" fmla="*/ 0 h 25"/>
                <a:gd name="T8" fmla="*/ 0 60000 65536"/>
                <a:gd name="T9" fmla="*/ 0 60000 65536"/>
                <a:gd name="T10" fmla="*/ 0 60000 65536"/>
                <a:gd name="T11" fmla="*/ 0 60000 65536"/>
                <a:gd name="T12" fmla="*/ 0 w 18"/>
                <a:gd name="T13" fmla="*/ 0 h 25"/>
                <a:gd name="T14" fmla="*/ 18 w 18"/>
                <a:gd name="T15" fmla="*/ 25 h 25"/>
              </a:gdLst>
              <a:ahLst/>
              <a:cxnLst>
                <a:cxn ang="T8">
                  <a:pos x="T0" y="T1"/>
                </a:cxn>
                <a:cxn ang="T9">
                  <a:pos x="T2" y="T3"/>
                </a:cxn>
                <a:cxn ang="T10">
                  <a:pos x="T4" y="T5"/>
                </a:cxn>
                <a:cxn ang="T11">
                  <a:pos x="T6" y="T7"/>
                </a:cxn>
              </a:cxnLst>
              <a:rect l="T12" t="T13" r="T14" b="T15"/>
              <a:pathLst>
                <a:path w="18" h="25">
                  <a:moveTo>
                    <a:pt x="0" y="0"/>
                  </a:moveTo>
                  <a:lnTo>
                    <a:pt x="8" y="24"/>
                  </a:lnTo>
                  <a:lnTo>
                    <a:pt x="17"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7" name="Freeform 296"/>
            <p:cNvSpPr>
              <a:spLocks/>
            </p:cNvSpPr>
            <p:nvPr/>
          </p:nvSpPr>
          <p:spPr bwMode="gray">
            <a:xfrm>
              <a:off x="8107024" y="4427785"/>
              <a:ext cx="35324" cy="37485"/>
            </a:xfrm>
            <a:custGeom>
              <a:avLst/>
              <a:gdLst>
                <a:gd name="T0" fmla="*/ 0 w 17"/>
                <a:gd name="T1" fmla="*/ 0 h 17"/>
                <a:gd name="T2" fmla="*/ 0 w 17"/>
                <a:gd name="T3" fmla="*/ 16883640 h 17"/>
                <a:gd name="T4" fmla="*/ 23580735 w 17"/>
                <a:gd name="T5" fmla="*/ 16883640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16"/>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8" name="Freeform 297"/>
            <p:cNvSpPr>
              <a:spLocks/>
            </p:cNvSpPr>
            <p:nvPr/>
          </p:nvSpPr>
          <p:spPr bwMode="gray">
            <a:xfrm>
              <a:off x="4916999" y="5003685"/>
              <a:ext cx="67931" cy="68152"/>
            </a:xfrm>
            <a:custGeom>
              <a:avLst/>
              <a:gdLst>
                <a:gd name="T0" fmla="*/ 46284624 w 33"/>
                <a:gd name="T1" fmla="*/ 13885331 h 33"/>
                <a:gd name="T2" fmla="*/ 33266957 w 33"/>
                <a:gd name="T3" fmla="*/ 23141898 h 33"/>
                <a:gd name="T4" fmla="*/ 11570855 w 33"/>
                <a:gd name="T5" fmla="*/ 29621782 h 33"/>
                <a:gd name="T6" fmla="*/ 0 w 33"/>
                <a:gd name="T7" fmla="*/ 23141898 h 33"/>
                <a:gd name="T8" fmla="*/ 23142913 w 33"/>
                <a:gd name="T9" fmla="*/ 0 h 33"/>
                <a:gd name="T10" fmla="*/ 33266957 w 33"/>
                <a:gd name="T11" fmla="*/ 6479885 h 33"/>
                <a:gd name="T12" fmla="*/ 46284624 w 33"/>
                <a:gd name="T13" fmla="*/ 13885331 h 33"/>
                <a:gd name="T14" fmla="*/ 0 60000 65536"/>
                <a:gd name="T15" fmla="*/ 0 60000 65536"/>
                <a:gd name="T16" fmla="*/ 0 60000 65536"/>
                <a:gd name="T17" fmla="*/ 0 60000 65536"/>
                <a:gd name="T18" fmla="*/ 0 60000 65536"/>
                <a:gd name="T19" fmla="*/ 0 60000 65536"/>
                <a:gd name="T20" fmla="*/ 0 60000 65536"/>
                <a:gd name="T21" fmla="*/ 0 w 33"/>
                <a:gd name="T22" fmla="*/ 0 h 33"/>
                <a:gd name="T23" fmla="*/ 33 w 33"/>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3">
                  <a:moveTo>
                    <a:pt x="32" y="15"/>
                  </a:moveTo>
                  <a:lnTo>
                    <a:pt x="23" y="25"/>
                  </a:lnTo>
                  <a:lnTo>
                    <a:pt x="8" y="32"/>
                  </a:lnTo>
                  <a:lnTo>
                    <a:pt x="0" y="25"/>
                  </a:lnTo>
                  <a:lnTo>
                    <a:pt x="16" y="0"/>
                  </a:lnTo>
                  <a:lnTo>
                    <a:pt x="23" y="7"/>
                  </a:lnTo>
                  <a:lnTo>
                    <a:pt x="32"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299" name="Line 302"/>
            <p:cNvSpPr>
              <a:spLocks noChangeShapeType="1"/>
            </p:cNvSpPr>
            <p:nvPr/>
          </p:nvSpPr>
          <p:spPr bwMode="gray">
            <a:xfrm>
              <a:off x="7011981" y="3538384"/>
              <a:ext cx="13586" cy="0"/>
            </a:xfrm>
            <a:prstGeom prst="line">
              <a:avLst/>
            </a:prstGeom>
            <a:grpFill/>
            <a:ln w="3175">
              <a:solidFill>
                <a:schemeClr val="bg1"/>
              </a:solidFill>
              <a:round/>
              <a:headEnd type="none" w="sm" len="sm"/>
              <a:tailEnd type="none" w="sm" len="sm"/>
            </a:ln>
          </p:spPr>
          <p:txBody>
            <a:bodyPr wrap="none" anchor="ct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0" name="Freeform 299"/>
            <p:cNvSpPr>
              <a:spLocks/>
            </p:cNvSpPr>
            <p:nvPr/>
          </p:nvSpPr>
          <p:spPr bwMode="gray">
            <a:xfrm>
              <a:off x="4734943" y="2860256"/>
              <a:ext cx="46195" cy="112455"/>
            </a:xfrm>
            <a:custGeom>
              <a:avLst/>
              <a:gdLst>
                <a:gd name="T0" fmla="*/ 0 w 25"/>
                <a:gd name="T1" fmla="*/ 0 h 51"/>
                <a:gd name="T2" fmla="*/ 10487149 w 25"/>
                <a:gd name="T3" fmla="*/ 0 h 51"/>
                <a:gd name="T4" fmla="*/ 17478939 w 25"/>
                <a:gd name="T5" fmla="*/ 9496610 h 51"/>
                <a:gd name="T6" fmla="*/ 17478939 w 25"/>
                <a:gd name="T7" fmla="*/ 17938270 h 51"/>
                <a:gd name="T8" fmla="*/ 27967168 w 25"/>
                <a:gd name="T9" fmla="*/ 26378899 h 51"/>
                <a:gd name="T10" fmla="*/ 27967168 w 25"/>
                <a:gd name="T11" fmla="*/ 35875513 h 51"/>
                <a:gd name="T12" fmla="*/ 10487149 w 25"/>
                <a:gd name="T13" fmla="*/ 52758825 h 51"/>
                <a:gd name="T14" fmla="*/ 0 w 25"/>
                <a:gd name="T15" fmla="*/ 43262219 h 51"/>
                <a:gd name="T16" fmla="*/ 0 w 25"/>
                <a:gd name="T17" fmla="*/ 9496610 h 51"/>
                <a:gd name="T18" fmla="*/ 0 w 25"/>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51"/>
                <a:gd name="T32" fmla="*/ 25 w 25"/>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51">
                  <a:moveTo>
                    <a:pt x="0" y="0"/>
                  </a:moveTo>
                  <a:lnTo>
                    <a:pt x="9" y="0"/>
                  </a:lnTo>
                  <a:lnTo>
                    <a:pt x="15" y="9"/>
                  </a:lnTo>
                  <a:lnTo>
                    <a:pt x="15" y="17"/>
                  </a:lnTo>
                  <a:lnTo>
                    <a:pt x="24" y="25"/>
                  </a:lnTo>
                  <a:lnTo>
                    <a:pt x="24" y="34"/>
                  </a:lnTo>
                  <a:lnTo>
                    <a:pt x="9" y="50"/>
                  </a:lnTo>
                  <a:lnTo>
                    <a:pt x="0" y="41"/>
                  </a:lnTo>
                  <a:lnTo>
                    <a:pt x="0" y="9"/>
                  </a:lnTo>
                  <a:lnTo>
                    <a:pt x="0"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1" name="Freeform 300"/>
            <p:cNvSpPr>
              <a:spLocks/>
            </p:cNvSpPr>
            <p:nvPr/>
          </p:nvSpPr>
          <p:spPr bwMode="gray">
            <a:xfrm>
              <a:off x="4813746" y="2792105"/>
              <a:ext cx="152162" cy="126084"/>
            </a:xfrm>
            <a:custGeom>
              <a:avLst/>
              <a:gdLst>
                <a:gd name="T0" fmla="*/ 95205394 w 82"/>
                <a:gd name="T1" fmla="*/ 6371528 h 57"/>
                <a:gd name="T2" fmla="*/ 95205394 w 82"/>
                <a:gd name="T3" fmla="*/ 16990743 h 57"/>
                <a:gd name="T4" fmla="*/ 86977810 w 82"/>
                <a:gd name="T5" fmla="*/ 16990743 h 57"/>
                <a:gd name="T6" fmla="*/ 77575012 w 82"/>
                <a:gd name="T7" fmla="*/ 32919042 h 57"/>
                <a:gd name="T8" fmla="*/ 86977810 w 82"/>
                <a:gd name="T9" fmla="*/ 42476853 h 57"/>
                <a:gd name="T10" fmla="*/ 68171114 w 82"/>
                <a:gd name="T11" fmla="*/ 42476853 h 57"/>
                <a:gd name="T12" fmla="*/ 57593102 w 82"/>
                <a:gd name="T13" fmla="*/ 50972221 h 57"/>
                <a:gd name="T14" fmla="*/ 48190304 w 82"/>
                <a:gd name="T15" fmla="*/ 59467588 h 57"/>
                <a:gd name="T16" fmla="*/ 28209486 w 82"/>
                <a:gd name="T17" fmla="*/ 50972221 h 57"/>
                <a:gd name="T18" fmla="*/ 10578016 w 82"/>
                <a:gd name="T19" fmla="*/ 50972221 h 57"/>
                <a:gd name="T20" fmla="*/ 10578016 w 82"/>
                <a:gd name="T21" fmla="*/ 42476853 h 57"/>
                <a:gd name="T22" fmla="*/ 0 w 82"/>
                <a:gd name="T23" fmla="*/ 32919042 h 57"/>
                <a:gd name="T24" fmla="*/ 10578016 w 82"/>
                <a:gd name="T25" fmla="*/ 26547516 h 57"/>
                <a:gd name="T26" fmla="*/ 0 w 82"/>
                <a:gd name="T27" fmla="*/ 6371528 h 57"/>
                <a:gd name="T28" fmla="*/ 0 w 82"/>
                <a:gd name="T29" fmla="*/ 0 h 57"/>
                <a:gd name="T30" fmla="*/ 10578016 w 82"/>
                <a:gd name="T31" fmla="*/ 6371528 h 57"/>
                <a:gd name="T32" fmla="*/ 18805604 w 82"/>
                <a:gd name="T33" fmla="*/ 6371528 h 57"/>
                <a:gd name="T34" fmla="*/ 48190304 w 82"/>
                <a:gd name="T35" fmla="*/ 16990743 h 57"/>
                <a:gd name="T36" fmla="*/ 68171114 w 82"/>
                <a:gd name="T37" fmla="*/ 0 h 57"/>
                <a:gd name="T38" fmla="*/ 95205394 w 82"/>
                <a:gd name="T39" fmla="*/ 6371528 h 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
                <a:gd name="T61" fmla="*/ 0 h 57"/>
                <a:gd name="T62" fmla="*/ 82 w 82"/>
                <a:gd name="T63" fmla="*/ 57 h 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 h="57">
                  <a:moveTo>
                    <a:pt x="81" y="6"/>
                  </a:moveTo>
                  <a:lnTo>
                    <a:pt x="81" y="16"/>
                  </a:lnTo>
                  <a:lnTo>
                    <a:pt x="74" y="16"/>
                  </a:lnTo>
                  <a:lnTo>
                    <a:pt x="66" y="31"/>
                  </a:lnTo>
                  <a:lnTo>
                    <a:pt x="74" y="40"/>
                  </a:lnTo>
                  <a:lnTo>
                    <a:pt x="58" y="40"/>
                  </a:lnTo>
                  <a:lnTo>
                    <a:pt x="49" y="48"/>
                  </a:lnTo>
                  <a:lnTo>
                    <a:pt x="41" y="56"/>
                  </a:lnTo>
                  <a:lnTo>
                    <a:pt x="24" y="48"/>
                  </a:lnTo>
                  <a:lnTo>
                    <a:pt x="9" y="48"/>
                  </a:lnTo>
                  <a:lnTo>
                    <a:pt x="9" y="40"/>
                  </a:lnTo>
                  <a:lnTo>
                    <a:pt x="0" y="31"/>
                  </a:lnTo>
                  <a:lnTo>
                    <a:pt x="9" y="25"/>
                  </a:lnTo>
                  <a:lnTo>
                    <a:pt x="0" y="6"/>
                  </a:lnTo>
                  <a:lnTo>
                    <a:pt x="0" y="0"/>
                  </a:lnTo>
                  <a:lnTo>
                    <a:pt x="9" y="6"/>
                  </a:lnTo>
                  <a:lnTo>
                    <a:pt x="16" y="6"/>
                  </a:lnTo>
                  <a:lnTo>
                    <a:pt x="41" y="16"/>
                  </a:lnTo>
                  <a:lnTo>
                    <a:pt x="58" y="0"/>
                  </a:lnTo>
                  <a:lnTo>
                    <a:pt x="81" y="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2" name="Freeform 301"/>
            <p:cNvSpPr>
              <a:spLocks/>
            </p:cNvSpPr>
            <p:nvPr/>
          </p:nvSpPr>
          <p:spPr bwMode="gray">
            <a:xfrm>
              <a:off x="4661579" y="2614904"/>
              <a:ext cx="152162" cy="126084"/>
            </a:xfrm>
            <a:custGeom>
              <a:avLst/>
              <a:gdLst>
                <a:gd name="T0" fmla="*/ 38787506 w 82"/>
                <a:gd name="T1" fmla="*/ 59467588 h 57"/>
                <a:gd name="T2" fmla="*/ 58768316 w 82"/>
                <a:gd name="T3" fmla="*/ 49909784 h 57"/>
                <a:gd name="T4" fmla="*/ 76399798 w 82"/>
                <a:gd name="T5" fmla="*/ 49909784 h 57"/>
                <a:gd name="T6" fmla="*/ 86977810 w 82"/>
                <a:gd name="T7" fmla="*/ 16990743 h 57"/>
                <a:gd name="T8" fmla="*/ 95205394 w 82"/>
                <a:gd name="T9" fmla="*/ 16990743 h 57"/>
                <a:gd name="T10" fmla="*/ 86977810 w 82"/>
                <a:gd name="T11" fmla="*/ 7432933 h 57"/>
                <a:gd name="T12" fmla="*/ 65820685 w 82"/>
                <a:gd name="T13" fmla="*/ 0 h 57"/>
                <a:gd name="T14" fmla="*/ 29384700 w 82"/>
                <a:gd name="T15" fmla="*/ 16990743 h 57"/>
                <a:gd name="T16" fmla="*/ 11753230 w 82"/>
                <a:gd name="T17" fmla="*/ 16990743 h 57"/>
                <a:gd name="T18" fmla="*/ 0 w 82"/>
                <a:gd name="T19" fmla="*/ 33981486 h 57"/>
                <a:gd name="T20" fmla="*/ 0 w 82"/>
                <a:gd name="T21" fmla="*/ 42476853 h 57"/>
                <a:gd name="T22" fmla="*/ 29384700 w 82"/>
                <a:gd name="T23" fmla="*/ 59467588 h 57"/>
                <a:gd name="T24" fmla="*/ 38787506 w 82"/>
                <a:gd name="T25" fmla="*/ 5946758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2"/>
                <a:gd name="T40" fmla="*/ 0 h 57"/>
                <a:gd name="T41" fmla="*/ 82 w 82"/>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2" h="57">
                  <a:moveTo>
                    <a:pt x="33" y="56"/>
                  </a:moveTo>
                  <a:lnTo>
                    <a:pt x="50" y="47"/>
                  </a:lnTo>
                  <a:lnTo>
                    <a:pt x="65" y="47"/>
                  </a:lnTo>
                  <a:lnTo>
                    <a:pt x="74" y="16"/>
                  </a:lnTo>
                  <a:lnTo>
                    <a:pt x="81" y="16"/>
                  </a:lnTo>
                  <a:lnTo>
                    <a:pt x="74" y="7"/>
                  </a:lnTo>
                  <a:lnTo>
                    <a:pt x="56" y="0"/>
                  </a:lnTo>
                  <a:lnTo>
                    <a:pt x="25" y="16"/>
                  </a:lnTo>
                  <a:lnTo>
                    <a:pt x="10" y="16"/>
                  </a:lnTo>
                  <a:lnTo>
                    <a:pt x="0" y="32"/>
                  </a:lnTo>
                  <a:lnTo>
                    <a:pt x="0" y="40"/>
                  </a:lnTo>
                  <a:lnTo>
                    <a:pt x="25" y="56"/>
                  </a:lnTo>
                  <a:lnTo>
                    <a:pt x="33" y="56"/>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3" name="Freeform 302"/>
            <p:cNvSpPr>
              <a:spLocks/>
            </p:cNvSpPr>
            <p:nvPr/>
          </p:nvSpPr>
          <p:spPr bwMode="gray">
            <a:xfrm>
              <a:off x="4599084" y="2686468"/>
              <a:ext cx="62493" cy="54522"/>
            </a:xfrm>
            <a:custGeom>
              <a:avLst/>
              <a:gdLst>
                <a:gd name="T0" fmla="*/ 39174056 w 33"/>
                <a:gd name="T1" fmla="*/ 8258047 h 25"/>
                <a:gd name="T2" fmla="*/ 30604795 w 33"/>
                <a:gd name="T3" fmla="*/ 8258047 h 25"/>
                <a:gd name="T4" fmla="*/ 20810733 w 33"/>
                <a:gd name="T5" fmla="*/ 24774144 h 25"/>
                <a:gd name="T6" fmla="*/ 9792961 w 33"/>
                <a:gd name="T7" fmla="*/ 24774144 h 25"/>
                <a:gd name="T8" fmla="*/ 0 w 33"/>
                <a:gd name="T9" fmla="*/ 24774144 h 25"/>
                <a:gd name="T10" fmla="*/ 0 w 33"/>
                <a:gd name="T11" fmla="*/ 15483839 h 25"/>
                <a:gd name="T12" fmla="*/ 0 w 33"/>
                <a:gd name="T13" fmla="*/ 8258047 h 25"/>
                <a:gd name="T14" fmla="*/ 39174056 w 33"/>
                <a:gd name="T15" fmla="*/ 0 h 25"/>
                <a:gd name="T16" fmla="*/ 39174056 w 33"/>
                <a:gd name="T17" fmla="*/ 825804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25"/>
                <a:gd name="T29" fmla="*/ 33 w 3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25">
                  <a:moveTo>
                    <a:pt x="32" y="8"/>
                  </a:moveTo>
                  <a:lnTo>
                    <a:pt x="25" y="8"/>
                  </a:lnTo>
                  <a:lnTo>
                    <a:pt x="17" y="24"/>
                  </a:lnTo>
                  <a:lnTo>
                    <a:pt x="8" y="24"/>
                  </a:lnTo>
                  <a:lnTo>
                    <a:pt x="0" y="24"/>
                  </a:lnTo>
                  <a:lnTo>
                    <a:pt x="0" y="15"/>
                  </a:lnTo>
                  <a:lnTo>
                    <a:pt x="0" y="8"/>
                  </a:lnTo>
                  <a:lnTo>
                    <a:pt x="32" y="0"/>
                  </a:lnTo>
                  <a:lnTo>
                    <a:pt x="32" y="8"/>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4" name="Freeform 303"/>
            <p:cNvSpPr>
              <a:spLocks/>
            </p:cNvSpPr>
            <p:nvPr/>
          </p:nvSpPr>
          <p:spPr bwMode="gray">
            <a:xfrm>
              <a:off x="4599084" y="2703503"/>
              <a:ext cx="135861" cy="156751"/>
            </a:xfrm>
            <a:custGeom>
              <a:avLst/>
              <a:gdLst>
                <a:gd name="T0" fmla="*/ 36817130 w 74"/>
                <a:gd name="T1" fmla="*/ 0 h 73"/>
                <a:gd name="T2" fmla="*/ 65580902 w 74"/>
                <a:gd name="T3" fmla="*/ 16010478 h 73"/>
                <a:gd name="T4" fmla="*/ 74785197 w 74"/>
                <a:gd name="T5" fmla="*/ 16010478 h 73"/>
                <a:gd name="T6" fmla="*/ 83989475 w 74"/>
                <a:gd name="T7" fmla="*/ 25017562 h 73"/>
                <a:gd name="T8" fmla="*/ 83989475 w 74"/>
                <a:gd name="T9" fmla="*/ 32021957 h 73"/>
                <a:gd name="T10" fmla="*/ 74785197 w 74"/>
                <a:gd name="T11" fmla="*/ 32021957 h 73"/>
                <a:gd name="T12" fmla="*/ 74785197 w 74"/>
                <a:gd name="T13" fmla="*/ 25017562 h 73"/>
                <a:gd name="T14" fmla="*/ 48323282 w 74"/>
                <a:gd name="T15" fmla="*/ 16010478 h 73"/>
                <a:gd name="T16" fmla="*/ 36817130 w 74"/>
                <a:gd name="T17" fmla="*/ 25017562 h 73"/>
                <a:gd name="T18" fmla="*/ 36817130 w 74"/>
                <a:gd name="T19" fmla="*/ 16010478 h 73"/>
                <a:gd name="T20" fmla="*/ 28763780 w 74"/>
                <a:gd name="T21" fmla="*/ 25017562 h 73"/>
                <a:gd name="T22" fmla="*/ 36817130 w 74"/>
                <a:gd name="T23" fmla="*/ 32021957 h 73"/>
                <a:gd name="T24" fmla="*/ 55225687 w 74"/>
                <a:gd name="T25" fmla="*/ 57039519 h 73"/>
                <a:gd name="T26" fmla="*/ 65580902 w 74"/>
                <a:gd name="T27" fmla="*/ 66045614 h 73"/>
                <a:gd name="T28" fmla="*/ 65580902 w 74"/>
                <a:gd name="T29" fmla="*/ 72049667 h 73"/>
                <a:gd name="T30" fmla="*/ 48323282 w 74"/>
                <a:gd name="T31" fmla="*/ 57039519 h 73"/>
                <a:gd name="T32" fmla="*/ 36817130 w 74"/>
                <a:gd name="T33" fmla="*/ 57039519 h 73"/>
                <a:gd name="T34" fmla="*/ 19559502 w 74"/>
                <a:gd name="T35" fmla="*/ 41028044 h 73"/>
                <a:gd name="T36" fmla="*/ 19559502 w 74"/>
                <a:gd name="T37" fmla="*/ 25017562 h 73"/>
                <a:gd name="T38" fmla="*/ 9204282 w 74"/>
                <a:gd name="T39" fmla="*/ 25017562 h 73"/>
                <a:gd name="T40" fmla="*/ 0 w 74"/>
                <a:gd name="T41" fmla="*/ 32021957 h 73"/>
                <a:gd name="T42" fmla="*/ 0 w 74"/>
                <a:gd name="T43" fmla="*/ 16010478 h 73"/>
                <a:gd name="T44" fmla="*/ 19559502 w 74"/>
                <a:gd name="T45" fmla="*/ 16010478 h 73"/>
                <a:gd name="T46" fmla="*/ 28763780 w 74"/>
                <a:gd name="T47" fmla="*/ 0 h 73"/>
                <a:gd name="T48" fmla="*/ 36817130 w 74"/>
                <a:gd name="T49" fmla="*/ 0 h 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
                <a:gd name="T76" fmla="*/ 0 h 73"/>
                <a:gd name="T77" fmla="*/ 74 w 74"/>
                <a:gd name="T78" fmla="*/ 73 h 7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 h="73">
                  <a:moveTo>
                    <a:pt x="32" y="0"/>
                  </a:moveTo>
                  <a:lnTo>
                    <a:pt x="57" y="16"/>
                  </a:lnTo>
                  <a:lnTo>
                    <a:pt x="65" y="16"/>
                  </a:lnTo>
                  <a:lnTo>
                    <a:pt x="73" y="25"/>
                  </a:lnTo>
                  <a:lnTo>
                    <a:pt x="73" y="32"/>
                  </a:lnTo>
                  <a:lnTo>
                    <a:pt x="65" y="32"/>
                  </a:lnTo>
                  <a:lnTo>
                    <a:pt x="65" y="25"/>
                  </a:lnTo>
                  <a:lnTo>
                    <a:pt x="42" y="16"/>
                  </a:lnTo>
                  <a:lnTo>
                    <a:pt x="32" y="25"/>
                  </a:lnTo>
                  <a:lnTo>
                    <a:pt x="32" y="16"/>
                  </a:lnTo>
                  <a:lnTo>
                    <a:pt x="25" y="25"/>
                  </a:lnTo>
                  <a:lnTo>
                    <a:pt x="32" y="32"/>
                  </a:lnTo>
                  <a:lnTo>
                    <a:pt x="48" y="57"/>
                  </a:lnTo>
                  <a:lnTo>
                    <a:pt x="57" y="66"/>
                  </a:lnTo>
                  <a:lnTo>
                    <a:pt x="57" y="72"/>
                  </a:lnTo>
                  <a:lnTo>
                    <a:pt x="42" y="57"/>
                  </a:lnTo>
                  <a:lnTo>
                    <a:pt x="32" y="57"/>
                  </a:lnTo>
                  <a:lnTo>
                    <a:pt x="17" y="41"/>
                  </a:lnTo>
                  <a:lnTo>
                    <a:pt x="17" y="25"/>
                  </a:lnTo>
                  <a:lnTo>
                    <a:pt x="8" y="25"/>
                  </a:lnTo>
                  <a:lnTo>
                    <a:pt x="0" y="32"/>
                  </a:lnTo>
                  <a:lnTo>
                    <a:pt x="0" y="16"/>
                  </a:lnTo>
                  <a:lnTo>
                    <a:pt x="17" y="16"/>
                  </a:lnTo>
                  <a:lnTo>
                    <a:pt x="25" y="0"/>
                  </a:lnTo>
                  <a:lnTo>
                    <a:pt x="32" y="0"/>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5" name="Freeform 304"/>
            <p:cNvSpPr>
              <a:spLocks/>
            </p:cNvSpPr>
            <p:nvPr/>
          </p:nvSpPr>
          <p:spPr bwMode="gray">
            <a:xfrm>
              <a:off x="4705056" y="2829590"/>
              <a:ext cx="48910" cy="57928"/>
            </a:xfrm>
            <a:custGeom>
              <a:avLst/>
              <a:gdLst>
                <a:gd name="T0" fmla="*/ 0 w 26"/>
                <a:gd name="T1" fmla="*/ 17478939 h 25"/>
                <a:gd name="T2" fmla="*/ 19326594 w 26"/>
                <a:gd name="T3" fmla="*/ 27967168 h 25"/>
                <a:gd name="T4" fmla="*/ 19326594 w 26"/>
                <a:gd name="T5" fmla="*/ 17478939 h 25"/>
                <a:gd name="T6" fmla="*/ 30197180 w 26"/>
                <a:gd name="T7" fmla="*/ 17478939 h 25"/>
                <a:gd name="T8" fmla="*/ 30197180 w 26"/>
                <a:gd name="T9" fmla="*/ 10487149 h 25"/>
                <a:gd name="T10" fmla="*/ 19326594 w 26"/>
                <a:gd name="T11" fmla="*/ 0 h 25"/>
                <a:gd name="T12" fmla="*/ 9662748 w 26"/>
                <a:gd name="T13" fmla="*/ 0 h 25"/>
                <a:gd name="T14" fmla="*/ 0 w 26"/>
                <a:gd name="T15" fmla="*/ 10487149 h 25"/>
                <a:gd name="T16" fmla="*/ 0 w 26"/>
                <a:gd name="T17" fmla="*/ 17478939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25"/>
                <a:gd name="T29" fmla="*/ 26 w 26"/>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25">
                  <a:moveTo>
                    <a:pt x="0" y="15"/>
                  </a:moveTo>
                  <a:lnTo>
                    <a:pt x="16" y="24"/>
                  </a:lnTo>
                  <a:lnTo>
                    <a:pt x="16" y="15"/>
                  </a:lnTo>
                  <a:lnTo>
                    <a:pt x="25" y="15"/>
                  </a:lnTo>
                  <a:lnTo>
                    <a:pt x="25" y="9"/>
                  </a:lnTo>
                  <a:lnTo>
                    <a:pt x="16" y="0"/>
                  </a:lnTo>
                  <a:lnTo>
                    <a:pt x="8" y="0"/>
                  </a:lnTo>
                  <a:lnTo>
                    <a:pt x="0" y="9"/>
                  </a:lnTo>
                  <a:lnTo>
                    <a:pt x="0" y="1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6" name="Freeform 305"/>
            <p:cNvSpPr>
              <a:spLocks/>
            </p:cNvSpPr>
            <p:nvPr/>
          </p:nvSpPr>
          <p:spPr bwMode="gray">
            <a:xfrm>
              <a:off x="4718642" y="2713729"/>
              <a:ext cx="111403" cy="173788"/>
            </a:xfrm>
            <a:custGeom>
              <a:avLst/>
              <a:gdLst>
                <a:gd name="T0" fmla="*/ 10075020 w 58"/>
                <a:gd name="T1" fmla="*/ 29132283 h 75"/>
                <a:gd name="T2" fmla="*/ 10075020 w 58"/>
                <a:gd name="T3" fmla="*/ 20975635 h 75"/>
                <a:gd name="T4" fmla="*/ 0 w 58"/>
                <a:gd name="T5" fmla="*/ 10487278 h 75"/>
                <a:gd name="T6" fmla="*/ 21408015 w 58"/>
                <a:gd name="T7" fmla="*/ 0 h 75"/>
                <a:gd name="T8" fmla="*/ 40297837 w 58"/>
                <a:gd name="T9" fmla="*/ 29132283 h 75"/>
                <a:gd name="T10" fmla="*/ 60446747 w 58"/>
                <a:gd name="T11" fmla="*/ 29132283 h 75"/>
                <a:gd name="T12" fmla="*/ 60446747 w 58"/>
                <a:gd name="T13" fmla="*/ 39620645 h 75"/>
                <a:gd name="T14" fmla="*/ 60446747 w 58"/>
                <a:gd name="T15" fmla="*/ 46612520 h 75"/>
                <a:gd name="T16" fmla="*/ 71780860 w 58"/>
                <a:gd name="T17" fmla="*/ 68752919 h 75"/>
                <a:gd name="T18" fmla="*/ 60446747 w 58"/>
                <a:gd name="T19" fmla="*/ 75744812 h 75"/>
                <a:gd name="T20" fmla="*/ 40297837 w 58"/>
                <a:gd name="T21" fmla="*/ 75744812 h 75"/>
                <a:gd name="T22" fmla="*/ 28963716 w 58"/>
                <a:gd name="T23" fmla="*/ 86233165 h 75"/>
                <a:gd name="T24" fmla="*/ 21408015 w 58"/>
                <a:gd name="T25" fmla="*/ 75744812 h 75"/>
                <a:gd name="T26" fmla="*/ 21408015 w 58"/>
                <a:gd name="T27" fmla="*/ 68752919 h 75"/>
                <a:gd name="T28" fmla="*/ 10075020 w 58"/>
                <a:gd name="T29" fmla="*/ 58265646 h 75"/>
                <a:gd name="T30" fmla="*/ 10075020 w 58"/>
                <a:gd name="T31" fmla="*/ 29132283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75"/>
                <a:gd name="T50" fmla="*/ 58 w 58"/>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75">
                  <a:moveTo>
                    <a:pt x="8" y="25"/>
                  </a:moveTo>
                  <a:lnTo>
                    <a:pt x="8" y="18"/>
                  </a:lnTo>
                  <a:lnTo>
                    <a:pt x="0" y="9"/>
                  </a:lnTo>
                  <a:lnTo>
                    <a:pt x="17" y="0"/>
                  </a:lnTo>
                  <a:lnTo>
                    <a:pt x="32" y="25"/>
                  </a:lnTo>
                  <a:lnTo>
                    <a:pt x="48" y="25"/>
                  </a:lnTo>
                  <a:lnTo>
                    <a:pt x="48" y="34"/>
                  </a:lnTo>
                  <a:lnTo>
                    <a:pt x="48" y="40"/>
                  </a:lnTo>
                  <a:lnTo>
                    <a:pt x="57" y="59"/>
                  </a:lnTo>
                  <a:lnTo>
                    <a:pt x="48" y="65"/>
                  </a:lnTo>
                  <a:lnTo>
                    <a:pt x="32" y="65"/>
                  </a:lnTo>
                  <a:lnTo>
                    <a:pt x="23" y="74"/>
                  </a:lnTo>
                  <a:lnTo>
                    <a:pt x="17" y="65"/>
                  </a:lnTo>
                  <a:lnTo>
                    <a:pt x="17" y="59"/>
                  </a:lnTo>
                  <a:lnTo>
                    <a:pt x="8" y="50"/>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7" name="Freeform 306"/>
            <p:cNvSpPr>
              <a:spLocks/>
            </p:cNvSpPr>
            <p:nvPr/>
          </p:nvSpPr>
          <p:spPr bwMode="gray">
            <a:xfrm>
              <a:off x="4764834" y="2860256"/>
              <a:ext cx="65213" cy="57933"/>
            </a:xfrm>
            <a:custGeom>
              <a:avLst/>
              <a:gdLst>
                <a:gd name="T0" fmla="*/ 10664734 w 35"/>
                <a:gd name="T1" fmla="*/ 26936100 h 26"/>
                <a:gd name="T2" fmla="*/ 0 w 35"/>
                <a:gd name="T3" fmla="*/ 18316551 h 26"/>
                <a:gd name="T4" fmla="*/ 0 w 35"/>
                <a:gd name="T5" fmla="*/ 9696997 h 26"/>
                <a:gd name="T6" fmla="*/ 10664734 w 35"/>
                <a:gd name="T7" fmla="*/ 0 h 26"/>
                <a:gd name="T8" fmla="*/ 29624378 w 35"/>
                <a:gd name="T9" fmla="*/ 0 h 26"/>
                <a:gd name="T10" fmla="*/ 40289117 w 35"/>
                <a:gd name="T11" fmla="*/ 9696997 h 26"/>
                <a:gd name="T12" fmla="*/ 40289117 w 35"/>
                <a:gd name="T13" fmla="*/ 18316551 h 26"/>
                <a:gd name="T14" fmla="*/ 10664734 w 35"/>
                <a:gd name="T15" fmla="*/ 26936100 h 2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26"/>
                <a:gd name="T26" fmla="*/ 35 w 35"/>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26">
                  <a:moveTo>
                    <a:pt x="9" y="25"/>
                  </a:moveTo>
                  <a:lnTo>
                    <a:pt x="0" y="17"/>
                  </a:lnTo>
                  <a:lnTo>
                    <a:pt x="0" y="9"/>
                  </a:lnTo>
                  <a:lnTo>
                    <a:pt x="9" y="0"/>
                  </a:lnTo>
                  <a:lnTo>
                    <a:pt x="25" y="0"/>
                  </a:lnTo>
                  <a:lnTo>
                    <a:pt x="34" y="9"/>
                  </a:lnTo>
                  <a:lnTo>
                    <a:pt x="34" y="17"/>
                  </a:lnTo>
                  <a:lnTo>
                    <a:pt x="9"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8" name="Freeform 307"/>
            <p:cNvSpPr>
              <a:spLocks/>
            </p:cNvSpPr>
            <p:nvPr/>
          </p:nvSpPr>
          <p:spPr bwMode="gray">
            <a:xfrm>
              <a:off x="4645273" y="2740988"/>
              <a:ext cx="89667" cy="112452"/>
            </a:xfrm>
            <a:custGeom>
              <a:avLst/>
              <a:gdLst>
                <a:gd name="T0" fmla="*/ 8001465 w 49"/>
                <a:gd name="T1" fmla="*/ 16881971 h 51"/>
                <a:gd name="T2" fmla="*/ 26290223 w 49"/>
                <a:gd name="T3" fmla="*/ 43260366 h 51"/>
                <a:gd name="T4" fmla="*/ 36578590 w 49"/>
                <a:gd name="T5" fmla="*/ 52756791 h 51"/>
                <a:gd name="T6" fmla="*/ 45722966 w 49"/>
                <a:gd name="T7" fmla="*/ 43260366 h 51"/>
                <a:gd name="T8" fmla="*/ 54867342 w 49"/>
                <a:gd name="T9" fmla="*/ 43260366 h 51"/>
                <a:gd name="T10" fmla="*/ 54867342 w 49"/>
                <a:gd name="T11" fmla="*/ 16881971 h 51"/>
                <a:gd name="T12" fmla="*/ 45722966 w 49"/>
                <a:gd name="T13" fmla="*/ 16881971 h 51"/>
                <a:gd name="T14" fmla="*/ 45722966 w 49"/>
                <a:gd name="T15" fmla="*/ 9496429 h 51"/>
                <a:gd name="T16" fmla="*/ 19431674 w 49"/>
                <a:gd name="T17" fmla="*/ 0 h 51"/>
                <a:gd name="T18" fmla="*/ 8001465 w 49"/>
                <a:gd name="T19" fmla="*/ 9496429 h 51"/>
                <a:gd name="T20" fmla="*/ 8001465 w 49"/>
                <a:gd name="T21" fmla="*/ 0 h 51"/>
                <a:gd name="T22" fmla="*/ 0 w 49"/>
                <a:gd name="T23" fmla="*/ 9496429 h 51"/>
                <a:gd name="T24" fmla="*/ 8001465 w 49"/>
                <a:gd name="T25" fmla="*/ 16881971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51"/>
                <a:gd name="T41" fmla="*/ 49 w 49"/>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51">
                  <a:moveTo>
                    <a:pt x="7" y="16"/>
                  </a:moveTo>
                  <a:lnTo>
                    <a:pt x="23" y="41"/>
                  </a:lnTo>
                  <a:lnTo>
                    <a:pt x="32" y="50"/>
                  </a:lnTo>
                  <a:lnTo>
                    <a:pt x="40" y="41"/>
                  </a:lnTo>
                  <a:lnTo>
                    <a:pt x="48" y="41"/>
                  </a:lnTo>
                  <a:lnTo>
                    <a:pt x="48" y="16"/>
                  </a:lnTo>
                  <a:lnTo>
                    <a:pt x="40" y="16"/>
                  </a:lnTo>
                  <a:lnTo>
                    <a:pt x="40" y="9"/>
                  </a:lnTo>
                  <a:lnTo>
                    <a:pt x="17" y="0"/>
                  </a:lnTo>
                  <a:lnTo>
                    <a:pt x="7" y="9"/>
                  </a:lnTo>
                  <a:lnTo>
                    <a:pt x="7" y="0"/>
                  </a:lnTo>
                  <a:lnTo>
                    <a:pt x="0" y="9"/>
                  </a:lnTo>
                  <a:lnTo>
                    <a:pt x="7"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09" name="Freeform 308"/>
            <p:cNvSpPr>
              <a:spLocks/>
            </p:cNvSpPr>
            <p:nvPr/>
          </p:nvSpPr>
          <p:spPr bwMode="gray">
            <a:xfrm>
              <a:off x="4552889" y="2505857"/>
              <a:ext cx="168468" cy="112455"/>
            </a:xfrm>
            <a:custGeom>
              <a:avLst/>
              <a:gdLst>
                <a:gd name="T0" fmla="*/ 106442261 w 90"/>
                <a:gd name="T1" fmla="*/ 35875513 h 51"/>
                <a:gd name="T2" fmla="*/ 86110944 w 90"/>
                <a:gd name="T3" fmla="*/ 17938270 h 51"/>
                <a:gd name="T4" fmla="*/ 78934670 w 90"/>
                <a:gd name="T5" fmla="*/ 17938270 h 51"/>
                <a:gd name="T6" fmla="*/ 58603336 w 90"/>
                <a:gd name="T7" fmla="*/ 9496610 h 51"/>
                <a:gd name="T8" fmla="*/ 49035335 w 90"/>
                <a:gd name="T9" fmla="*/ 0 h 51"/>
                <a:gd name="T10" fmla="*/ 38272019 w 90"/>
                <a:gd name="T11" fmla="*/ 0 h 51"/>
                <a:gd name="T12" fmla="*/ 19136009 w 90"/>
                <a:gd name="T13" fmla="*/ 9496610 h 51"/>
                <a:gd name="T14" fmla="*/ 0 w 90"/>
                <a:gd name="T15" fmla="*/ 17938270 h 51"/>
                <a:gd name="T16" fmla="*/ 10764415 w 90"/>
                <a:gd name="T17" fmla="*/ 35875513 h 51"/>
                <a:gd name="T18" fmla="*/ 28704010 w 90"/>
                <a:gd name="T19" fmla="*/ 52758825 h 51"/>
                <a:gd name="T20" fmla="*/ 49035335 w 90"/>
                <a:gd name="T21" fmla="*/ 52758825 h 51"/>
                <a:gd name="T22" fmla="*/ 49035335 w 90"/>
                <a:gd name="T23" fmla="*/ 44317169 h 51"/>
                <a:gd name="T24" fmla="*/ 78934670 w 90"/>
                <a:gd name="T25" fmla="*/ 52758825 h 51"/>
                <a:gd name="T26" fmla="*/ 106442261 w 90"/>
                <a:gd name="T27" fmla="*/ 35875513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0"/>
                <a:gd name="T43" fmla="*/ 0 h 51"/>
                <a:gd name="T44" fmla="*/ 90 w 9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0" h="51">
                  <a:moveTo>
                    <a:pt x="89" y="34"/>
                  </a:moveTo>
                  <a:lnTo>
                    <a:pt x="72" y="17"/>
                  </a:lnTo>
                  <a:lnTo>
                    <a:pt x="66" y="17"/>
                  </a:lnTo>
                  <a:lnTo>
                    <a:pt x="49" y="9"/>
                  </a:lnTo>
                  <a:lnTo>
                    <a:pt x="41" y="0"/>
                  </a:lnTo>
                  <a:lnTo>
                    <a:pt x="32" y="0"/>
                  </a:lnTo>
                  <a:lnTo>
                    <a:pt x="16" y="9"/>
                  </a:lnTo>
                  <a:lnTo>
                    <a:pt x="0" y="17"/>
                  </a:lnTo>
                  <a:lnTo>
                    <a:pt x="9" y="34"/>
                  </a:lnTo>
                  <a:lnTo>
                    <a:pt x="24" y="50"/>
                  </a:lnTo>
                  <a:lnTo>
                    <a:pt x="41" y="50"/>
                  </a:lnTo>
                  <a:lnTo>
                    <a:pt x="41" y="42"/>
                  </a:lnTo>
                  <a:lnTo>
                    <a:pt x="66" y="50"/>
                  </a:lnTo>
                  <a:lnTo>
                    <a:pt x="89" y="34"/>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0" name="Freeform 309"/>
            <p:cNvSpPr>
              <a:spLocks/>
            </p:cNvSpPr>
            <p:nvPr/>
          </p:nvSpPr>
          <p:spPr bwMode="gray">
            <a:xfrm>
              <a:off x="4599084" y="3500899"/>
              <a:ext cx="244549" cy="466852"/>
            </a:xfrm>
            <a:custGeom>
              <a:avLst/>
              <a:gdLst>
                <a:gd name="T0" fmla="*/ 20534434 w 130"/>
                <a:gd name="T1" fmla="*/ 8419454 h 212"/>
                <a:gd name="T2" fmla="*/ 20534434 w 130"/>
                <a:gd name="T3" fmla="*/ 25258359 h 212"/>
                <a:gd name="T4" fmla="*/ 38652083 w 130"/>
                <a:gd name="T5" fmla="*/ 42097268 h 212"/>
                <a:gd name="T6" fmla="*/ 30197175 w 130"/>
                <a:gd name="T7" fmla="*/ 93667573 h 212"/>
                <a:gd name="T8" fmla="*/ 0 w 130"/>
                <a:gd name="T9" fmla="*/ 126292815 h 212"/>
                <a:gd name="T10" fmla="*/ 0 w 130"/>
                <a:gd name="T11" fmla="*/ 136817417 h 212"/>
                <a:gd name="T12" fmla="*/ 9662746 w 130"/>
                <a:gd name="T13" fmla="*/ 144185334 h 212"/>
                <a:gd name="T14" fmla="*/ 9662746 w 130"/>
                <a:gd name="T15" fmla="*/ 152604784 h 212"/>
                <a:gd name="T16" fmla="*/ 30197175 w 130"/>
                <a:gd name="T17" fmla="*/ 186282586 h 212"/>
                <a:gd name="T18" fmla="*/ 9662746 w 130"/>
                <a:gd name="T19" fmla="*/ 186282586 h 212"/>
                <a:gd name="T20" fmla="*/ 9662746 w 130"/>
                <a:gd name="T21" fmla="*/ 195754596 h 212"/>
                <a:gd name="T22" fmla="*/ 20534434 w 130"/>
                <a:gd name="T23" fmla="*/ 203121487 h 212"/>
                <a:gd name="T24" fmla="*/ 30197175 w 130"/>
                <a:gd name="T25" fmla="*/ 222065507 h 212"/>
                <a:gd name="T26" fmla="*/ 78513107 w 130"/>
                <a:gd name="T27" fmla="*/ 212593497 h 212"/>
                <a:gd name="T28" fmla="*/ 88175849 w 130"/>
                <a:gd name="T29" fmla="*/ 203121487 h 212"/>
                <a:gd name="T30" fmla="*/ 78513107 w 130"/>
                <a:gd name="T31" fmla="*/ 203121487 h 212"/>
                <a:gd name="T32" fmla="*/ 106293489 w 130"/>
                <a:gd name="T33" fmla="*/ 195754596 h 212"/>
                <a:gd name="T34" fmla="*/ 128035757 w 130"/>
                <a:gd name="T35" fmla="*/ 178915695 h 212"/>
                <a:gd name="T36" fmla="*/ 136490656 w 130"/>
                <a:gd name="T37" fmla="*/ 170496245 h 212"/>
                <a:gd name="T38" fmla="*/ 147362374 w 130"/>
                <a:gd name="T39" fmla="*/ 170496245 h 212"/>
                <a:gd name="T40" fmla="*/ 128035757 w 130"/>
                <a:gd name="T41" fmla="*/ 144185334 h 212"/>
                <a:gd name="T42" fmla="*/ 147362374 w 130"/>
                <a:gd name="T43" fmla="*/ 110506474 h 212"/>
                <a:gd name="T44" fmla="*/ 155817272 w 130"/>
                <a:gd name="T45" fmla="*/ 110506474 h 212"/>
                <a:gd name="T46" fmla="*/ 155817272 w 130"/>
                <a:gd name="T47" fmla="*/ 101034464 h 212"/>
                <a:gd name="T48" fmla="*/ 155817272 w 130"/>
                <a:gd name="T49" fmla="*/ 57884636 h 212"/>
                <a:gd name="T50" fmla="*/ 38652083 w 130"/>
                <a:gd name="T51" fmla="*/ 0 h 212"/>
                <a:gd name="T52" fmla="*/ 20534434 w 130"/>
                <a:gd name="T53" fmla="*/ 8419454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0"/>
                <a:gd name="T82" fmla="*/ 0 h 212"/>
                <a:gd name="T83" fmla="*/ 130 w 130"/>
                <a:gd name="T84" fmla="*/ 212 h 2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0" h="212">
                  <a:moveTo>
                    <a:pt x="17" y="8"/>
                  </a:moveTo>
                  <a:lnTo>
                    <a:pt x="17" y="24"/>
                  </a:lnTo>
                  <a:lnTo>
                    <a:pt x="32" y="40"/>
                  </a:lnTo>
                  <a:lnTo>
                    <a:pt x="25" y="89"/>
                  </a:lnTo>
                  <a:lnTo>
                    <a:pt x="0" y="120"/>
                  </a:lnTo>
                  <a:lnTo>
                    <a:pt x="0" y="130"/>
                  </a:lnTo>
                  <a:lnTo>
                    <a:pt x="8" y="137"/>
                  </a:lnTo>
                  <a:lnTo>
                    <a:pt x="8" y="145"/>
                  </a:lnTo>
                  <a:lnTo>
                    <a:pt x="25" y="177"/>
                  </a:lnTo>
                  <a:lnTo>
                    <a:pt x="8" y="177"/>
                  </a:lnTo>
                  <a:lnTo>
                    <a:pt x="8" y="186"/>
                  </a:lnTo>
                  <a:lnTo>
                    <a:pt x="17" y="193"/>
                  </a:lnTo>
                  <a:lnTo>
                    <a:pt x="25" y="211"/>
                  </a:lnTo>
                  <a:lnTo>
                    <a:pt x="65" y="202"/>
                  </a:lnTo>
                  <a:lnTo>
                    <a:pt x="73" y="193"/>
                  </a:lnTo>
                  <a:lnTo>
                    <a:pt x="65" y="193"/>
                  </a:lnTo>
                  <a:lnTo>
                    <a:pt x="88" y="186"/>
                  </a:lnTo>
                  <a:lnTo>
                    <a:pt x="106" y="170"/>
                  </a:lnTo>
                  <a:lnTo>
                    <a:pt x="113" y="162"/>
                  </a:lnTo>
                  <a:lnTo>
                    <a:pt x="122" y="162"/>
                  </a:lnTo>
                  <a:lnTo>
                    <a:pt x="106" y="137"/>
                  </a:lnTo>
                  <a:lnTo>
                    <a:pt x="122" y="105"/>
                  </a:lnTo>
                  <a:lnTo>
                    <a:pt x="129" y="105"/>
                  </a:lnTo>
                  <a:lnTo>
                    <a:pt x="129" y="96"/>
                  </a:lnTo>
                  <a:lnTo>
                    <a:pt x="129" y="55"/>
                  </a:lnTo>
                  <a:lnTo>
                    <a:pt x="32" y="0"/>
                  </a:lnTo>
                  <a:lnTo>
                    <a:pt x="17" y="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1" name="Freeform 310"/>
            <p:cNvSpPr>
              <a:spLocks/>
            </p:cNvSpPr>
            <p:nvPr/>
          </p:nvSpPr>
          <p:spPr bwMode="gray">
            <a:xfrm>
              <a:off x="4139872" y="3739439"/>
              <a:ext cx="182056" cy="170383"/>
            </a:xfrm>
            <a:custGeom>
              <a:avLst/>
              <a:gdLst>
                <a:gd name="T0" fmla="*/ 0 w 98"/>
                <a:gd name="T1" fmla="*/ 64963665 h 75"/>
                <a:gd name="T2" fmla="*/ 7067713 w 98"/>
                <a:gd name="T3" fmla="*/ 56003819 h 75"/>
                <a:gd name="T4" fmla="*/ 27093261 w 98"/>
                <a:gd name="T5" fmla="*/ 28001380 h 75"/>
                <a:gd name="T6" fmla="*/ 47117726 w 98"/>
                <a:gd name="T7" fmla="*/ 20161250 h 75"/>
                <a:gd name="T8" fmla="*/ 65965678 w 98"/>
                <a:gd name="T9" fmla="*/ 0 h 75"/>
                <a:gd name="T10" fmla="*/ 84812561 w 98"/>
                <a:gd name="T11" fmla="*/ 0 h 75"/>
                <a:gd name="T12" fmla="*/ 84812561 w 98"/>
                <a:gd name="T13" fmla="*/ 20161250 h 75"/>
                <a:gd name="T14" fmla="*/ 103660513 w 98"/>
                <a:gd name="T15" fmla="*/ 36962293 h 75"/>
                <a:gd name="T16" fmla="*/ 114262079 w 98"/>
                <a:gd name="T17" fmla="*/ 36962293 h 75"/>
                <a:gd name="T18" fmla="*/ 114262079 w 98"/>
                <a:gd name="T19" fmla="*/ 44802423 h 75"/>
                <a:gd name="T20" fmla="*/ 94236537 w 98"/>
                <a:gd name="T21" fmla="*/ 56003819 h 75"/>
                <a:gd name="T22" fmla="*/ 74210995 w 98"/>
                <a:gd name="T23" fmla="*/ 56003819 h 75"/>
                <a:gd name="T24" fmla="*/ 36516160 w 98"/>
                <a:gd name="T25" fmla="*/ 56003819 h 75"/>
                <a:gd name="T26" fmla="*/ 36516160 w 98"/>
                <a:gd name="T27" fmla="*/ 64963665 h 75"/>
                <a:gd name="T28" fmla="*/ 36516160 w 98"/>
                <a:gd name="T29" fmla="*/ 82885491 h 75"/>
                <a:gd name="T30" fmla="*/ 27093261 w 98"/>
                <a:gd name="T31" fmla="*/ 72804870 h 75"/>
                <a:gd name="T32" fmla="*/ 7067713 w 98"/>
                <a:gd name="T33" fmla="*/ 72804870 h 75"/>
                <a:gd name="T34" fmla="*/ 0 w 98"/>
                <a:gd name="T35" fmla="*/ 64963665 h 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8"/>
                <a:gd name="T55" fmla="*/ 0 h 75"/>
                <a:gd name="T56" fmla="*/ 98 w 98"/>
                <a:gd name="T57" fmla="*/ 75 h 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8" h="75">
                  <a:moveTo>
                    <a:pt x="0" y="58"/>
                  </a:moveTo>
                  <a:lnTo>
                    <a:pt x="6" y="50"/>
                  </a:lnTo>
                  <a:lnTo>
                    <a:pt x="23" y="25"/>
                  </a:lnTo>
                  <a:lnTo>
                    <a:pt x="40" y="18"/>
                  </a:lnTo>
                  <a:lnTo>
                    <a:pt x="56" y="0"/>
                  </a:lnTo>
                  <a:lnTo>
                    <a:pt x="72" y="0"/>
                  </a:lnTo>
                  <a:lnTo>
                    <a:pt x="72" y="18"/>
                  </a:lnTo>
                  <a:lnTo>
                    <a:pt x="88" y="33"/>
                  </a:lnTo>
                  <a:lnTo>
                    <a:pt x="97" y="33"/>
                  </a:lnTo>
                  <a:lnTo>
                    <a:pt x="97" y="40"/>
                  </a:lnTo>
                  <a:lnTo>
                    <a:pt x="80" y="50"/>
                  </a:lnTo>
                  <a:lnTo>
                    <a:pt x="63" y="50"/>
                  </a:lnTo>
                  <a:lnTo>
                    <a:pt x="31" y="50"/>
                  </a:lnTo>
                  <a:lnTo>
                    <a:pt x="31" y="58"/>
                  </a:lnTo>
                  <a:lnTo>
                    <a:pt x="31" y="74"/>
                  </a:lnTo>
                  <a:lnTo>
                    <a:pt x="23" y="65"/>
                  </a:lnTo>
                  <a:lnTo>
                    <a:pt x="6" y="65"/>
                  </a:lnTo>
                  <a:lnTo>
                    <a:pt x="0" y="5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2" name="Freeform 311"/>
            <p:cNvSpPr>
              <a:spLocks/>
            </p:cNvSpPr>
            <p:nvPr/>
          </p:nvSpPr>
          <p:spPr bwMode="gray">
            <a:xfrm>
              <a:off x="4292034" y="3821222"/>
              <a:ext cx="65213" cy="177199"/>
            </a:xfrm>
            <a:custGeom>
              <a:avLst/>
              <a:gdLst>
                <a:gd name="T0" fmla="*/ 22660262 w 33"/>
                <a:gd name="T1" fmla="*/ 7094266 h 82"/>
                <a:gd name="T2" fmla="*/ 0 w 33"/>
                <a:gd name="T3" fmla="*/ 17228790 h 82"/>
                <a:gd name="T4" fmla="*/ 0 w 33"/>
                <a:gd name="T5" fmla="*/ 25336808 h 82"/>
                <a:gd name="T6" fmla="*/ 10663381 w 33"/>
                <a:gd name="T7" fmla="*/ 32431072 h 82"/>
                <a:gd name="T8" fmla="*/ 10663381 w 33"/>
                <a:gd name="T9" fmla="*/ 48646109 h 82"/>
                <a:gd name="T10" fmla="*/ 10663381 w 33"/>
                <a:gd name="T11" fmla="*/ 82089936 h 82"/>
                <a:gd name="T12" fmla="*/ 30658949 w 33"/>
                <a:gd name="T13" fmla="*/ 82089936 h 82"/>
                <a:gd name="T14" fmla="*/ 30658949 w 33"/>
                <a:gd name="T15" fmla="*/ 57766873 h 82"/>
                <a:gd name="T16" fmla="*/ 42654680 w 33"/>
                <a:gd name="T17" fmla="*/ 25336808 h 82"/>
                <a:gd name="T18" fmla="*/ 42654680 w 33"/>
                <a:gd name="T19" fmla="*/ 7094266 h 82"/>
                <a:gd name="T20" fmla="*/ 30658949 w 33"/>
                <a:gd name="T21" fmla="*/ 0 h 82"/>
                <a:gd name="T22" fmla="*/ 22660262 w 33"/>
                <a:gd name="T23" fmla="*/ 0 h 82"/>
                <a:gd name="T24" fmla="*/ 22660262 w 33"/>
                <a:gd name="T25" fmla="*/ 7094266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82"/>
                <a:gd name="T41" fmla="*/ 33 w 33"/>
                <a:gd name="T42" fmla="*/ 82 h 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82">
                  <a:moveTo>
                    <a:pt x="17" y="7"/>
                  </a:moveTo>
                  <a:lnTo>
                    <a:pt x="0" y="17"/>
                  </a:lnTo>
                  <a:lnTo>
                    <a:pt x="0" y="25"/>
                  </a:lnTo>
                  <a:lnTo>
                    <a:pt x="8" y="32"/>
                  </a:lnTo>
                  <a:lnTo>
                    <a:pt x="8" y="48"/>
                  </a:lnTo>
                  <a:lnTo>
                    <a:pt x="8" y="81"/>
                  </a:lnTo>
                  <a:lnTo>
                    <a:pt x="23" y="81"/>
                  </a:lnTo>
                  <a:lnTo>
                    <a:pt x="23" y="57"/>
                  </a:lnTo>
                  <a:lnTo>
                    <a:pt x="32" y="25"/>
                  </a:lnTo>
                  <a:lnTo>
                    <a:pt x="32" y="7"/>
                  </a:lnTo>
                  <a:lnTo>
                    <a:pt x="23" y="0"/>
                  </a:lnTo>
                  <a:lnTo>
                    <a:pt x="17" y="0"/>
                  </a:lnTo>
                  <a:lnTo>
                    <a:pt x="17" y="7"/>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3" name="Freeform 312"/>
            <p:cNvSpPr>
              <a:spLocks/>
            </p:cNvSpPr>
            <p:nvPr/>
          </p:nvSpPr>
          <p:spPr bwMode="gray">
            <a:xfrm>
              <a:off x="4897978" y="2614904"/>
              <a:ext cx="105973" cy="132903"/>
            </a:xfrm>
            <a:custGeom>
              <a:avLst/>
              <a:gdLst>
                <a:gd name="T0" fmla="*/ 49124256 w 53"/>
                <a:gd name="T1" fmla="*/ 43655893 h 60"/>
                <a:gd name="T2" fmla="*/ 72322559 w 53"/>
                <a:gd name="T3" fmla="*/ 41526087 h 60"/>
                <a:gd name="T4" fmla="*/ 60041791 w 53"/>
                <a:gd name="T5" fmla="*/ 19166204 h 60"/>
                <a:gd name="T6" fmla="*/ 61406191 w 53"/>
                <a:gd name="T7" fmla="*/ 5323487 h 60"/>
                <a:gd name="T8" fmla="*/ 24562712 w 53"/>
                <a:gd name="T9" fmla="*/ 0 h 60"/>
                <a:gd name="T10" fmla="*/ 0 w 53"/>
                <a:gd name="T11" fmla="*/ 9583102 h 60"/>
                <a:gd name="T12" fmla="*/ 16375140 w 53"/>
                <a:gd name="T13" fmla="*/ 11712909 h 60"/>
                <a:gd name="T14" fmla="*/ 35479079 w 53"/>
                <a:gd name="T15" fmla="*/ 38332408 h 60"/>
                <a:gd name="T16" fmla="*/ 36843479 w 53"/>
                <a:gd name="T17" fmla="*/ 63886993 h 60"/>
                <a:gd name="T18" fmla="*/ 49124256 w 53"/>
                <a:gd name="T19" fmla="*/ 4365589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60"/>
                <a:gd name="T32" fmla="*/ 53 w 53"/>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60">
                  <a:moveTo>
                    <a:pt x="36" y="41"/>
                  </a:moveTo>
                  <a:lnTo>
                    <a:pt x="53" y="39"/>
                  </a:lnTo>
                  <a:lnTo>
                    <a:pt x="44" y="18"/>
                  </a:lnTo>
                  <a:lnTo>
                    <a:pt x="45" y="5"/>
                  </a:lnTo>
                  <a:lnTo>
                    <a:pt x="18" y="0"/>
                  </a:lnTo>
                  <a:lnTo>
                    <a:pt x="0" y="9"/>
                  </a:lnTo>
                  <a:lnTo>
                    <a:pt x="12" y="11"/>
                  </a:lnTo>
                  <a:lnTo>
                    <a:pt x="26" y="36"/>
                  </a:lnTo>
                  <a:lnTo>
                    <a:pt x="27" y="60"/>
                  </a:lnTo>
                  <a:lnTo>
                    <a:pt x="36" y="41"/>
                  </a:lnTo>
                  <a:close/>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4" name="Freeform 313"/>
            <p:cNvSpPr>
              <a:spLocks/>
            </p:cNvSpPr>
            <p:nvPr/>
          </p:nvSpPr>
          <p:spPr bwMode="gray">
            <a:xfrm>
              <a:off x="5101770" y="3180574"/>
              <a:ext cx="108690" cy="146532"/>
            </a:xfrm>
            <a:custGeom>
              <a:avLst/>
              <a:gdLst>
                <a:gd name="T0" fmla="*/ 69500192 w 57"/>
                <a:gd name="T1" fmla="*/ 17116430 h 66"/>
                <a:gd name="T2" fmla="*/ 69500192 w 57"/>
                <a:gd name="T3" fmla="*/ 0 h 66"/>
                <a:gd name="T4" fmla="*/ 62053983 w 57"/>
                <a:gd name="T5" fmla="*/ 0 h 66"/>
                <a:gd name="T6" fmla="*/ 31026992 w 57"/>
                <a:gd name="T7" fmla="*/ 17116430 h 66"/>
                <a:gd name="T8" fmla="*/ 9928282 w 57"/>
                <a:gd name="T9" fmla="*/ 17116430 h 66"/>
                <a:gd name="T10" fmla="*/ 9928282 w 57"/>
                <a:gd name="T11" fmla="*/ 26743577 h 66"/>
                <a:gd name="T12" fmla="*/ 9928282 w 57"/>
                <a:gd name="T13" fmla="*/ 43860008 h 66"/>
                <a:gd name="T14" fmla="*/ 0 w 57"/>
                <a:gd name="T15" fmla="*/ 69534140 h 66"/>
                <a:gd name="T16" fmla="*/ 19857679 w 57"/>
                <a:gd name="T17" fmla="*/ 69534140 h 66"/>
                <a:gd name="T18" fmla="*/ 31026992 w 57"/>
                <a:gd name="T19" fmla="*/ 60975396 h 66"/>
                <a:gd name="T20" fmla="*/ 38473209 w 57"/>
                <a:gd name="T21" fmla="*/ 60975396 h 66"/>
                <a:gd name="T22" fmla="*/ 50883556 w 57"/>
                <a:gd name="T23" fmla="*/ 43860008 h 66"/>
                <a:gd name="T24" fmla="*/ 38473209 w 57"/>
                <a:gd name="T25" fmla="*/ 36371767 h 66"/>
                <a:gd name="T26" fmla="*/ 69500192 w 57"/>
                <a:gd name="T27" fmla="*/ 17116430 h 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66"/>
                <a:gd name="T44" fmla="*/ 57 w 57"/>
                <a:gd name="T45" fmla="*/ 66 h 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66">
                  <a:moveTo>
                    <a:pt x="56" y="16"/>
                  </a:moveTo>
                  <a:lnTo>
                    <a:pt x="56" y="0"/>
                  </a:lnTo>
                  <a:lnTo>
                    <a:pt x="50" y="0"/>
                  </a:lnTo>
                  <a:lnTo>
                    <a:pt x="25" y="16"/>
                  </a:lnTo>
                  <a:lnTo>
                    <a:pt x="8" y="16"/>
                  </a:lnTo>
                  <a:lnTo>
                    <a:pt x="8" y="25"/>
                  </a:lnTo>
                  <a:lnTo>
                    <a:pt x="8" y="41"/>
                  </a:lnTo>
                  <a:lnTo>
                    <a:pt x="0" y="65"/>
                  </a:lnTo>
                  <a:lnTo>
                    <a:pt x="16" y="65"/>
                  </a:lnTo>
                  <a:lnTo>
                    <a:pt x="25" y="57"/>
                  </a:lnTo>
                  <a:lnTo>
                    <a:pt x="31" y="57"/>
                  </a:lnTo>
                  <a:lnTo>
                    <a:pt x="41" y="41"/>
                  </a:lnTo>
                  <a:lnTo>
                    <a:pt x="31" y="34"/>
                  </a:lnTo>
                  <a:lnTo>
                    <a:pt x="56" y="16"/>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5" name="Freeform 314"/>
            <p:cNvSpPr>
              <a:spLocks/>
            </p:cNvSpPr>
            <p:nvPr/>
          </p:nvSpPr>
          <p:spPr bwMode="gray">
            <a:xfrm>
              <a:off x="5115356" y="3153308"/>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6" name="Freeform 315"/>
            <p:cNvSpPr>
              <a:spLocks/>
            </p:cNvSpPr>
            <p:nvPr/>
          </p:nvSpPr>
          <p:spPr bwMode="gray">
            <a:xfrm>
              <a:off x="5115356" y="3153303"/>
              <a:ext cx="35322" cy="57933"/>
            </a:xfrm>
            <a:custGeom>
              <a:avLst/>
              <a:gdLst>
                <a:gd name="T0" fmla="*/ 10515698 w 18"/>
                <a:gd name="T1" fmla="*/ 26936100 h 26"/>
                <a:gd name="T2" fmla="*/ 0 w 18"/>
                <a:gd name="T3" fmla="*/ 26936100 h 26"/>
                <a:gd name="T4" fmla="*/ 10515698 w 18"/>
                <a:gd name="T5" fmla="*/ 0 h 26"/>
                <a:gd name="T6" fmla="*/ 22346431 w 18"/>
                <a:gd name="T7" fmla="*/ 8619554 h 26"/>
                <a:gd name="T8" fmla="*/ 10515698 w 18"/>
                <a:gd name="T9" fmla="*/ 26936100 h 26"/>
                <a:gd name="T10" fmla="*/ 0 60000 65536"/>
                <a:gd name="T11" fmla="*/ 0 60000 65536"/>
                <a:gd name="T12" fmla="*/ 0 60000 65536"/>
                <a:gd name="T13" fmla="*/ 0 60000 65536"/>
                <a:gd name="T14" fmla="*/ 0 60000 65536"/>
                <a:gd name="T15" fmla="*/ 0 w 18"/>
                <a:gd name="T16" fmla="*/ 0 h 26"/>
                <a:gd name="T17" fmla="*/ 18 w 18"/>
                <a:gd name="T18" fmla="*/ 26 h 26"/>
              </a:gdLst>
              <a:ahLst/>
              <a:cxnLst>
                <a:cxn ang="T10">
                  <a:pos x="T0" y="T1"/>
                </a:cxn>
                <a:cxn ang="T11">
                  <a:pos x="T2" y="T3"/>
                </a:cxn>
                <a:cxn ang="T12">
                  <a:pos x="T4" y="T5"/>
                </a:cxn>
                <a:cxn ang="T13">
                  <a:pos x="T6" y="T7"/>
                </a:cxn>
                <a:cxn ang="T14">
                  <a:pos x="T8" y="T9"/>
                </a:cxn>
              </a:cxnLst>
              <a:rect l="T15" t="T16" r="T17" b="T18"/>
              <a:pathLst>
                <a:path w="18" h="26">
                  <a:moveTo>
                    <a:pt x="8" y="25"/>
                  </a:moveTo>
                  <a:lnTo>
                    <a:pt x="0" y="25"/>
                  </a:lnTo>
                  <a:lnTo>
                    <a:pt x="8" y="0"/>
                  </a:lnTo>
                  <a:lnTo>
                    <a:pt x="17" y="8"/>
                  </a:lnTo>
                  <a:lnTo>
                    <a:pt x="8" y="25"/>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17" name="Freeform 316"/>
            <p:cNvSpPr>
              <a:spLocks/>
            </p:cNvSpPr>
            <p:nvPr/>
          </p:nvSpPr>
          <p:spPr bwMode="gray">
            <a:xfrm>
              <a:off x="251518" y="1306349"/>
              <a:ext cx="874949" cy="1049562"/>
            </a:xfrm>
            <a:custGeom>
              <a:avLst/>
              <a:gdLst>
                <a:gd name="T0" fmla="*/ 543240577 w 480"/>
                <a:gd name="T1" fmla="*/ 443785485 h 494"/>
                <a:gd name="T2" fmla="*/ 489937817 w 480"/>
                <a:gd name="T3" fmla="*/ 380108176 h 494"/>
                <a:gd name="T4" fmla="*/ 469522771 w 480"/>
                <a:gd name="T5" fmla="*/ 357575901 h 494"/>
                <a:gd name="T6" fmla="*/ 441170670 w 480"/>
                <a:gd name="T7" fmla="*/ 373250011 h 494"/>
                <a:gd name="T8" fmla="*/ 415085842 w 480"/>
                <a:gd name="T9" fmla="*/ 340921912 h 494"/>
                <a:gd name="T10" fmla="*/ 386732676 w 480"/>
                <a:gd name="T11" fmla="*/ 340921912 h 494"/>
                <a:gd name="T12" fmla="*/ 359514744 w 480"/>
                <a:gd name="T13" fmla="*/ 48003214 h 494"/>
                <a:gd name="T14" fmla="*/ 313015935 w 480"/>
                <a:gd name="T15" fmla="*/ 48003214 h 494"/>
                <a:gd name="T16" fmla="*/ 267651228 w 480"/>
                <a:gd name="T17" fmla="*/ 32329097 h 494"/>
                <a:gd name="T18" fmla="*/ 222286589 w 480"/>
                <a:gd name="T19" fmla="*/ 16653997 h 494"/>
                <a:gd name="T20" fmla="*/ 183726964 w 480"/>
                <a:gd name="T21" fmla="*/ 7837057 h 494"/>
                <a:gd name="T22" fmla="*/ 148568783 w 480"/>
                <a:gd name="T23" fmla="*/ 16653997 h 494"/>
                <a:gd name="T24" fmla="*/ 102069940 w 480"/>
                <a:gd name="T25" fmla="*/ 41146039 h 494"/>
                <a:gd name="T26" fmla="*/ 73717839 w 480"/>
                <a:gd name="T27" fmla="*/ 55840269 h 494"/>
                <a:gd name="T28" fmla="*/ 28353174 w 480"/>
                <a:gd name="T29" fmla="*/ 96006428 h 494"/>
                <a:gd name="T30" fmla="*/ 56705284 w 480"/>
                <a:gd name="T31" fmla="*/ 136172603 h 494"/>
                <a:gd name="T32" fmla="*/ 83924297 w 480"/>
                <a:gd name="T33" fmla="*/ 175358868 h 494"/>
                <a:gd name="T34" fmla="*/ 56705284 w 480"/>
                <a:gd name="T35" fmla="*/ 182217033 h 494"/>
                <a:gd name="T36" fmla="*/ 45364656 w 480"/>
                <a:gd name="T37" fmla="*/ 166541933 h 494"/>
                <a:gd name="T38" fmla="*/ 0 w 480"/>
                <a:gd name="T39" fmla="*/ 197891143 h 494"/>
                <a:gd name="T40" fmla="*/ 20413990 w 480"/>
                <a:gd name="T41" fmla="*/ 214545132 h 494"/>
                <a:gd name="T42" fmla="*/ 38559641 w 480"/>
                <a:gd name="T43" fmla="*/ 230220232 h 494"/>
                <a:gd name="T44" fmla="*/ 73717839 w 480"/>
                <a:gd name="T45" fmla="*/ 230220232 h 494"/>
                <a:gd name="T46" fmla="*/ 92997651 w 480"/>
                <a:gd name="T47" fmla="*/ 230220232 h 494"/>
                <a:gd name="T48" fmla="*/ 92997651 w 480"/>
                <a:gd name="T49" fmla="*/ 261569503 h 494"/>
                <a:gd name="T50" fmla="*/ 66912807 w 480"/>
                <a:gd name="T51" fmla="*/ 270386438 h 494"/>
                <a:gd name="T52" fmla="*/ 45364656 w 480"/>
                <a:gd name="T53" fmla="*/ 270386438 h 494"/>
                <a:gd name="T54" fmla="*/ 56705284 w 480"/>
                <a:gd name="T55" fmla="*/ 357575901 h 494"/>
                <a:gd name="T56" fmla="*/ 83924297 w 480"/>
                <a:gd name="T57" fmla="*/ 348758967 h 494"/>
                <a:gd name="T58" fmla="*/ 83924297 w 480"/>
                <a:gd name="T59" fmla="*/ 373250011 h 494"/>
                <a:gd name="T60" fmla="*/ 120215583 w 480"/>
                <a:gd name="T61" fmla="*/ 380108176 h 494"/>
                <a:gd name="T62" fmla="*/ 129288937 w 480"/>
                <a:gd name="T63" fmla="*/ 380108176 h 494"/>
                <a:gd name="T64" fmla="*/ 148568783 w 480"/>
                <a:gd name="T65" fmla="*/ 397742045 h 494"/>
                <a:gd name="T66" fmla="*/ 102069940 w 480"/>
                <a:gd name="T67" fmla="*/ 443785485 h 494"/>
                <a:gd name="T68" fmla="*/ 66912807 w 480"/>
                <a:gd name="T69" fmla="*/ 461419353 h 494"/>
                <a:gd name="T70" fmla="*/ 45364656 w 480"/>
                <a:gd name="T71" fmla="*/ 482971749 h 494"/>
                <a:gd name="T72" fmla="*/ 129288937 w 480"/>
                <a:gd name="T73" fmla="*/ 443785485 h 494"/>
                <a:gd name="T74" fmla="*/ 157642137 w 480"/>
                <a:gd name="T75" fmla="*/ 420273330 h 494"/>
                <a:gd name="T76" fmla="*/ 212079065 w 480"/>
                <a:gd name="T77" fmla="*/ 380108176 h 494"/>
                <a:gd name="T78" fmla="*/ 203006776 w 480"/>
                <a:gd name="T79" fmla="*/ 364433076 h 494"/>
                <a:gd name="T80" fmla="*/ 222286589 w 480"/>
                <a:gd name="T81" fmla="*/ 334063746 h 494"/>
                <a:gd name="T82" fmla="*/ 257443705 w 480"/>
                <a:gd name="T83" fmla="*/ 318389636 h 494"/>
                <a:gd name="T84" fmla="*/ 239298062 w 480"/>
                <a:gd name="T85" fmla="*/ 334063746 h 494"/>
                <a:gd name="T86" fmla="*/ 239298062 w 480"/>
                <a:gd name="T87" fmla="*/ 364433076 h 494"/>
                <a:gd name="T88" fmla="*/ 239298062 w 480"/>
                <a:gd name="T89" fmla="*/ 373250011 h 494"/>
                <a:gd name="T90" fmla="*/ 275589348 w 480"/>
                <a:gd name="T91" fmla="*/ 357575901 h 494"/>
                <a:gd name="T92" fmla="*/ 275589348 w 480"/>
                <a:gd name="T93" fmla="*/ 325246812 h 494"/>
                <a:gd name="T94" fmla="*/ 341368036 w 480"/>
                <a:gd name="T95" fmla="*/ 348758967 h 494"/>
                <a:gd name="T96" fmla="*/ 395806030 w 480"/>
                <a:gd name="T97" fmla="*/ 357575901 h 494"/>
                <a:gd name="T98" fmla="*/ 406012488 w 480"/>
                <a:gd name="T99" fmla="*/ 364433076 h 494"/>
                <a:gd name="T100" fmla="*/ 479730294 w 480"/>
                <a:gd name="T101" fmla="*/ 443785485 h 494"/>
                <a:gd name="T102" fmla="*/ 461584651 w 480"/>
                <a:gd name="T103" fmla="*/ 397742045 h 494"/>
                <a:gd name="T104" fmla="*/ 469522771 w 480"/>
                <a:gd name="T105" fmla="*/ 380108176 h 494"/>
                <a:gd name="T106" fmla="*/ 489937817 w 480"/>
                <a:gd name="T107" fmla="*/ 412436275 h 494"/>
                <a:gd name="T108" fmla="*/ 489937817 w 480"/>
                <a:gd name="T109" fmla="*/ 420273330 h 494"/>
                <a:gd name="T110" fmla="*/ 489937817 w 480"/>
                <a:gd name="T111" fmla="*/ 443785485 h 494"/>
                <a:gd name="T112" fmla="*/ 496741768 w 480"/>
                <a:gd name="T113" fmla="*/ 452602419 h 494"/>
                <a:gd name="T114" fmla="*/ 516021580 w 480"/>
                <a:gd name="T115" fmla="*/ 461419353 h 494"/>
                <a:gd name="T116" fmla="*/ 516021580 w 480"/>
                <a:gd name="T117" fmla="*/ 443785485 h 494"/>
                <a:gd name="T118" fmla="*/ 525094934 w 480"/>
                <a:gd name="T119" fmla="*/ 468277519 h 494"/>
                <a:gd name="T120" fmla="*/ 543240577 w 480"/>
                <a:gd name="T121" fmla="*/ 468277519 h 4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80"/>
                <a:gd name="T184" fmla="*/ 0 h 494"/>
                <a:gd name="T185" fmla="*/ 480 w 480"/>
                <a:gd name="T186" fmla="*/ 494 h 4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80" h="494">
                  <a:moveTo>
                    <a:pt x="479" y="478"/>
                  </a:moveTo>
                  <a:lnTo>
                    <a:pt x="479" y="453"/>
                  </a:lnTo>
                  <a:lnTo>
                    <a:pt x="455" y="438"/>
                  </a:lnTo>
                  <a:lnTo>
                    <a:pt x="432" y="388"/>
                  </a:lnTo>
                  <a:lnTo>
                    <a:pt x="423" y="388"/>
                  </a:lnTo>
                  <a:lnTo>
                    <a:pt x="414" y="365"/>
                  </a:lnTo>
                  <a:lnTo>
                    <a:pt x="398" y="372"/>
                  </a:lnTo>
                  <a:lnTo>
                    <a:pt x="389" y="381"/>
                  </a:lnTo>
                  <a:lnTo>
                    <a:pt x="366" y="356"/>
                  </a:lnTo>
                  <a:lnTo>
                    <a:pt x="366" y="348"/>
                  </a:lnTo>
                  <a:lnTo>
                    <a:pt x="341" y="356"/>
                  </a:lnTo>
                  <a:lnTo>
                    <a:pt x="341" y="348"/>
                  </a:lnTo>
                  <a:lnTo>
                    <a:pt x="341" y="65"/>
                  </a:lnTo>
                  <a:lnTo>
                    <a:pt x="317" y="49"/>
                  </a:lnTo>
                  <a:lnTo>
                    <a:pt x="293" y="57"/>
                  </a:lnTo>
                  <a:lnTo>
                    <a:pt x="276" y="49"/>
                  </a:lnTo>
                  <a:lnTo>
                    <a:pt x="261" y="49"/>
                  </a:lnTo>
                  <a:lnTo>
                    <a:pt x="236" y="33"/>
                  </a:lnTo>
                  <a:lnTo>
                    <a:pt x="202" y="33"/>
                  </a:lnTo>
                  <a:lnTo>
                    <a:pt x="196" y="17"/>
                  </a:lnTo>
                  <a:lnTo>
                    <a:pt x="171" y="17"/>
                  </a:lnTo>
                  <a:lnTo>
                    <a:pt x="162" y="8"/>
                  </a:lnTo>
                  <a:lnTo>
                    <a:pt x="147" y="0"/>
                  </a:lnTo>
                  <a:lnTo>
                    <a:pt x="131" y="17"/>
                  </a:lnTo>
                  <a:lnTo>
                    <a:pt x="114" y="24"/>
                  </a:lnTo>
                  <a:lnTo>
                    <a:pt x="90" y="42"/>
                  </a:lnTo>
                  <a:lnTo>
                    <a:pt x="82" y="42"/>
                  </a:lnTo>
                  <a:lnTo>
                    <a:pt x="65" y="57"/>
                  </a:lnTo>
                  <a:lnTo>
                    <a:pt x="59" y="89"/>
                  </a:lnTo>
                  <a:lnTo>
                    <a:pt x="25" y="98"/>
                  </a:lnTo>
                  <a:lnTo>
                    <a:pt x="18" y="114"/>
                  </a:lnTo>
                  <a:lnTo>
                    <a:pt x="50" y="139"/>
                  </a:lnTo>
                  <a:lnTo>
                    <a:pt x="59" y="154"/>
                  </a:lnTo>
                  <a:lnTo>
                    <a:pt x="74" y="179"/>
                  </a:lnTo>
                  <a:lnTo>
                    <a:pt x="74" y="186"/>
                  </a:lnTo>
                  <a:lnTo>
                    <a:pt x="50" y="186"/>
                  </a:lnTo>
                  <a:lnTo>
                    <a:pt x="50" y="170"/>
                  </a:lnTo>
                  <a:lnTo>
                    <a:pt x="40" y="170"/>
                  </a:lnTo>
                  <a:lnTo>
                    <a:pt x="9" y="186"/>
                  </a:lnTo>
                  <a:lnTo>
                    <a:pt x="0" y="202"/>
                  </a:lnTo>
                  <a:lnTo>
                    <a:pt x="18" y="211"/>
                  </a:lnTo>
                  <a:lnTo>
                    <a:pt x="18" y="219"/>
                  </a:lnTo>
                  <a:lnTo>
                    <a:pt x="18" y="226"/>
                  </a:lnTo>
                  <a:lnTo>
                    <a:pt x="34" y="235"/>
                  </a:lnTo>
                  <a:lnTo>
                    <a:pt x="50" y="235"/>
                  </a:lnTo>
                  <a:lnTo>
                    <a:pt x="65" y="235"/>
                  </a:lnTo>
                  <a:lnTo>
                    <a:pt x="82" y="226"/>
                  </a:lnTo>
                  <a:lnTo>
                    <a:pt x="82" y="235"/>
                  </a:lnTo>
                  <a:lnTo>
                    <a:pt x="90" y="251"/>
                  </a:lnTo>
                  <a:lnTo>
                    <a:pt x="82" y="267"/>
                  </a:lnTo>
                  <a:lnTo>
                    <a:pt x="65" y="267"/>
                  </a:lnTo>
                  <a:lnTo>
                    <a:pt x="59" y="276"/>
                  </a:lnTo>
                  <a:lnTo>
                    <a:pt x="50" y="276"/>
                  </a:lnTo>
                  <a:lnTo>
                    <a:pt x="40" y="276"/>
                  </a:lnTo>
                  <a:lnTo>
                    <a:pt x="25" y="316"/>
                  </a:lnTo>
                  <a:lnTo>
                    <a:pt x="50" y="365"/>
                  </a:lnTo>
                  <a:lnTo>
                    <a:pt x="59" y="365"/>
                  </a:lnTo>
                  <a:lnTo>
                    <a:pt x="74" y="356"/>
                  </a:lnTo>
                  <a:lnTo>
                    <a:pt x="74" y="372"/>
                  </a:lnTo>
                  <a:lnTo>
                    <a:pt x="74" y="381"/>
                  </a:lnTo>
                  <a:lnTo>
                    <a:pt x="82" y="388"/>
                  </a:lnTo>
                  <a:lnTo>
                    <a:pt x="106" y="388"/>
                  </a:lnTo>
                  <a:lnTo>
                    <a:pt x="114" y="396"/>
                  </a:lnTo>
                  <a:lnTo>
                    <a:pt x="114" y="388"/>
                  </a:lnTo>
                  <a:lnTo>
                    <a:pt x="131" y="388"/>
                  </a:lnTo>
                  <a:lnTo>
                    <a:pt x="131" y="406"/>
                  </a:lnTo>
                  <a:lnTo>
                    <a:pt x="131" y="421"/>
                  </a:lnTo>
                  <a:lnTo>
                    <a:pt x="90" y="453"/>
                  </a:lnTo>
                  <a:lnTo>
                    <a:pt x="65" y="462"/>
                  </a:lnTo>
                  <a:lnTo>
                    <a:pt x="59" y="471"/>
                  </a:lnTo>
                  <a:lnTo>
                    <a:pt x="34" y="487"/>
                  </a:lnTo>
                  <a:lnTo>
                    <a:pt x="40" y="493"/>
                  </a:lnTo>
                  <a:lnTo>
                    <a:pt x="82" y="471"/>
                  </a:lnTo>
                  <a:lnTo>
                    <a:pt x="114" y="453"/>
                  </a:lnTo>
                  <a:lnTo>
                    <a:pt x="122" y="446"/>
                  </a:lnTo>
                  <a:lnTo>
                    <a:pt x="139" y="429"/>
                  </a:lnTo>
                  <a:lnTo>
                    <a:pt x="179" y="396"/>
                  </a:lnTo>
                  <a:lnTo>
                    <a:pt x="187" y="388"/>
                  </a:lnTo>
                  <a:lnTo>
                    <a:pt x="171" y="381"/>
                  </a:lnTo>
                  <a:lnTo>
                    <a:pt x="179" y="372"/>
                  </a:lnTo>
                  <a:lnTo>
                    <a:pt x="196" y="356"/>
                  </a:lnTo>
                  <a:lnTo>
                    <a:pt x="196" y="341"/>
                  </a:lnTo>
                  <a:lnTo>
                    <a:pt x="221" y="325"/>
                  </a:lnTo>
                  <a:lnTo>
                    <a:pt x="227" y="325"/>
                  </a:lnTo>
                  <a:lnTo>
                    <a:pt x="221" y="332"/>
                  </a:lnTo>
                  <a:lnTo>
                    <a:pt x="211" y="341"/>
                  </a:lnTo>
                  <a:lnTo>
                    <a:pt x="202" y="365"/>
                  </a:lnTo>
                  <a:lnTo>
                    <a:pt x="211" y="372"/>
                  </a:lnTo>
                  <a:lnTo>
                    <a:pt x="202" y="381"/>
                  </a:lnTo>
                  <a:lnTo>
                    <a:pt x="211" y="381"/>
                  </a:lnTo>
                  <a:lnTo>
                    <a:pt x="236" y="365"/>
                  </a:lnTo>
                  <a:lnTo>
                    <a:pt x="243" y="365"/>
                  </a:lnTo>
                  <a:lnTo>
                    <a:pt x="252" y="348"/>
                  </a:lnTo>
                  <a:lnTo>
                    <a:pt x="243" y="332"/>
                  </a:lnTo>
                  <a:lnTo>
                    <a:pt x="268" y="341"/>
                  </a:lnTo>
                  <a:lnTo>
                    <a:pt x="301" y="356"/>
                  </a:lnTo>
                  <a:lnTo>
                    <a:pt x="324" y="356"/>
                  </a:lnTo>
                  <a:lnTo>
                    <a:pt x="349" y="365"/>
                  </a:lnTo>
                  <a:lnTo>
                    <a:pt x="358" y="365"/>
                  </a:lnTo>
                  <a:lnTo>
                    <a:pt x="358" y="372"/>
                  </a:lnTo>
                  <a:lnTo>
                    <a:pt x="398" y="406"/>
                  </a:lnTo>
                  <a:lnTo>
                    <a:pt x="423" y="453"/>
                  </a:lnTo>
                  <a:lnTo>
                    <a:pt x="414" y="413"/>
                  </a:lnTo>
                  <a:lnTo>
                    <a:pt x="407" y="406"/>
                  </a:lnTo>
                  <a:lnTo>
                    <a:pt x="414" y="406"/>
                  </a:lnTo>
                  <a:lnTo>
                    <a:pt x="414" y="388"/>
                  </a:lnTo>
                  <a:lnTo>
                    <a:pt x="423" y="429"/>
                  </a:lnTo>
                  <a:lnTo>
                    <a:pt x="432" y="421"/>
                  </a:lnTo>
                  <a:lnTo>
                    <a:pt x="447" y="438"/>
                  </a:lnTo>
                  <a:lnTo>
                    <a:pt x="432" y="429"/>
                  </a:lnTo>
                  <a:lnTo>
                    <a:pt x="432" y="438"/>
                  </a:lnTo>
                  <a:lnTo>
                    <a:pt x="432" y="453"/>
                  </a:lnTo>
                  <a:lnTo>
                    <a:pt x="438" y="446"/>
                  </a:lnTo>
                  <a:lnTo>
                    <a:pt x="438" y="462"/>
                  </a:lnTo>
                  <a:lnTo>
                    <a:pt x="455" y="487"/>
                  </a:lnTo>
                  <a:lnTo>
                    <a:pt x="455" y="471"/>
                  </a:lnTo>
                  <a:lnTo>
                    <a:pt x="447" y="453"/>
                  </a:lnTo>
                  <a:lnTo>
                    <a:pt x="455" y="453"/>
                  </a:lnTo>
                  <a:lnTo>
                    <a:pt x="455" y="462"/>
                  </a:lnTo>
                  <a:lnTo>
                    <a:pt x="463" y="478"/>
                  </a:lnTo>
                  <a:lnTo>
                    <a:pt x="472" y="487"/>
                  </a:lnTo>
                  <a:lnTo>
                    <a:pt x="479" y="478"/>
                  </a:lnTo>
                </a:path>
              </a:pathLst>
            </a:custGeom>
            <a:grpFill/>
            <a:ln w="3175" cap="rnd" cmpd="sng">
              <a:solidFill>
                <a:schemeClr val="bg1"/>
              </a:solidFill>
              <a:prstDash val="solid"/>
              <a:round/>
              <a:headEnd type="none" w="sm" len="sm"/>
              <a:tailEnd type="none" w="sm" len="sm"/>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0" name="Freeform 319"/>
            <p:cNvSpPr>
              <a:spLocks/>
            </p:cNvSpPr>
            <p:nvPr/>
          </p:nvSpPr>
          <p:spPr bwMode="gray">
            <a:xfrm>
              <a:off x="8566259" y="1521033"/>
              <a:ext cx="108690" cy="71557"/>
            </a:xfrm>
            <a:custGeom>
              <a:avLst/>
              <a:gdLst>
                <a:gd name="T0" fmla="*/ 20850605 w 59"/>
                <a:gd name="T1" fmla="*/ 25513913 h 33"/>
                <a:gd name="T2" fmla="*/ 38225931 w 59"/>
                <a:gd name="T3" fmla="*/ 25513913 h 33"/>
                <a:gd name="T4" fmla="*/ 67185152 w 59"/>
                <a:gd name="T5" fmla="*/ 16329065 h 33"/>
                <a:gd name="T6" fmla="*/ 48650691 w 59"/>
                <a:gd name="T7" fmla="*/ 0 h 33"/>
                <a:gd name="T8" fmla="*/ 20850605 w 59"/>
                <a:gd name="T9" fmla="*/ 0 h 33"/>
                <a:gd name="T10" fmla="*/ 0 w 59"/>
                <a:gd name="T11" fmla="*/ 16329065 h 33"/>
                <a:gd name="T12" fmla="*/ 9266697 w 59"/>
                <a:gd name="T13" fmla="*/ 32658130 h 33"/>
                <a:gd name="T14" fmla="*/ 20850605 w 59"/>
                <a:gd name="T15" fmla="*/ 25513913 h 33"/>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3"/>
                <a:gd name="T26" fmla="*/ 59 w 59"/>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3">
                  <a:moveTo>
                    <a:pt x="18" y="25"/>
                  </a:moveTo>
                  <a:lnTo>
                    <a:pt x="33" y="25"/>
                  </a:lnTo>
                  <a:lnTo>
                    <a:pt x="58" y="16"/>
                  </a:lnTo>
                  <a:lnTo>
                    <a:pt x="42" y="0"/>
                  </a:lnTo>
                  <a:lnTo>
                    <a:pt x="18" y="0"/>
                  </a:lnTo>
                  <a:lnTo>
                    <a:pt x="0" y="16"/>
                  </a:lnTo>
                  <a:lnTo>
                    <a:pt x="8" y="32"/>
                  </a:lnTo>
                  <a:lnTo>
                    <a:pt x="18" y="25"/>
                  </a:lnTo>
                </a:path>
              </a:pathLst>
            </a:custGeom>
            <a:grp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21" name="Freeform 320"/>
            <p:cNvSpPr>
              <a:spLocks/>
            </p:cNvSpPr>
            <p:nvPr/>
          </p:nvSpPr>
          <p:spPr bwMode="gray">
            <a:xfrm>
              <a:off x="8810534" y="1977542"/>
              <a:ext cx="78799" cy="40890"/>
            </a:xfrm>
            <a:custGeom>
              <a:avLst/>
              <a:gdLst>
                <a:gd name="T0" fmla="*/ 0 w 26"/>
                <a:gd name="T1" fmla="*/ 0 h 18"/>
                <a:gd name="T2" fmla="*/ 28022366 w 26"/>
                <a:gd name="T3" fmla="*/ 0 h 18"/>
                <a:gd name="T4" fmla="*/ 77839719 w 26"/>
                <a:gd name="T5" fmla="*/ 8960909 h 18"/>
                <a:gd name="T6" fmla="*/ 77839719 w 26"/>
                <a:gd name="T7" fmla="*/ 19041534 h 18"/>
                <a:gd name="T8" fmla="*/ 28022366 w 26"/>
                <a:gd name="T9" fmla="*/ 8960909 h 18"/>
                <a:gd name="T10" fmla="*/ 0 w 26"/>
                <a:gd name="T11" fmla="*/ 8960909 h 18"/>
                <a:gd name="T12" fmla="*/ 0 w 26"/>
                <a:gd name="T13" fmla="*/ 0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0"/>
                  </a:moveTo>
                  <a:lnTo>
                    <a:pt x="9" y="0"/>
                  </a:lnTo>
                  <a:lnTo>
                    <a:pt x="25" y="8"/>
                  </a:lnTo>
                  <a:lnTo>
                    <a:pt x="25" y="17"/>
                  </a:lnTo>
                  <a:lnTo>
                    <a:pt x="9" y="8"/>
                  </a:lnTo>
                  <a:lnTo>
                    <a:pt x="0" y="8"/>
                  </a:lnTo>
                  <a:lnTo>
                    <a:pt x="0" y="0"/>
                  </a:lnTo>
                </a:path>
              </a:pathLst>
            </a:custGeom>
            <a:grpFill/>
            <a:ln w="3175" cap="rnd" cmpd="sng">
              <a:no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sp>
          <p:nvSpPr>
            <p:cNvPr id="345" name="Freeform 344"/>
            <p:cNvSpPr>
              <a:spLocks/>
            </p:cNvSpPr>
            <p:nvPr/>
          </p:nvSpPr>
          <p:spPr bwMode="gray">
            <a:xfrm>
              <a:off x="8547794" y="3820271"/>
              <a:ext cx="184919" cy="124571"/>
            </a:xfrm>
            <a:custGeom>
              <a:avLst/>
              <a:gdLst>
                <a:gd name="T0" fmla="*/ 0 w 83"/>
                <a:gd name="T1" fmla="*/ 78990342 h 97"/>
                <a:gd name="T2" fmla="*/ 0 w 83"/>
                <a:gd name="T3" fmla="*/ 87767741 h 97"/>
                <a:gd name="T4" fmla="*/ 57051045 w 83"/>
                <a:gd name="T5" fmla="*/ 87767741 h 97"/>
                <a:gd name="T6" fmla="*/ 57051045 w 83"/>
                <a:gd name="T7" fmla="*/ 96544093 h 97"/>
                <a:gd name="T8" fmla="*/ 67748249 w 83"/>
                <a:gd name="T9" fmla="*/ 87767741 h 97"/>
                <a:gd name="T10" fmla="*/ 86766002 w 83"/>
                <a:gd name="T11" fmla="*/ 96544093 h 97"/>
                <a:gd name="T12" fmla="*/ 86766002 w 83"/>
                <a:gd name="T13" fmla="*/ 105321492 h 97"/>
                <a:gd name="T14" fmla="*/ 97463206 w 83"/>
                <a:gd name="T15" fmla="*/ 105321492 h 97"/>
                <a:gd name="T16" fmla="*/ 97463206 w 83"/>
                <a:gd name="T17" fmla="*/ 87767741 h 97"/>
                <a:gd name="T18" fmla="*/ 77257134 w 83"/>
                <a:gd name="T19" fmla="*/ 78990342 h 97"/>
                <a:gd name="T20" fmla="*/ 86766002 w 83"/>
                <a:gd name="T21" fmla="*/ 69117339 h 97"/>
                <a:gd name="T22" fmla="*/ 77257134 w 83"/>
                <a:gd name="T23" fmla="*/ 61437622 h 97"/>
                <a:gd name="T24" fmla="*/ 86766002 w 83"/>
                <a:gd name="T25" fmla="*/ 52660222 h 97"/>
                <a:gd name="T26" fmla="*/ 57051045 w 83"/>
                <a:gd name="T27" fmla="*/ 52660222 h 97"/>
                <a:gd name="T28" fmla="*/ 49919939 w 83"/>
                <a:gd name="T29" fmla="*/ 43883871 h 97"/>
                <a:gd name="T30" fmla="*/ 57051045 w 83"/>
                <a:gd name="T31" fmla="*/ 34009812 h 97"/>
                <a:gd name="T32" fmla="*/ 49919939 w 83"/>
                <a:gd name="T33" fmla="*/ 34009812 h 97"/>
                <a:gd name="T34" fmla="*/ 57051045 w 83"/>
                <a:gd name="T35" fmla="*/ 0 h 97"/>
                <a:gd name="T36" fmla="*/ 38034399 w 83"/>
                <a:gd name="T37" fmla="*/ 6583052 h 97"/>
                <a:gd name="T38" fmla="*/ 9508872 w 83"/>
                <a:gd name="T39" fmla="*/ 61437622 h 97"/>
                <a:gd name="T40" fmla="*/ 9508872 w 83"/>
                <a:gd name="T41" fmla="*/ 69117339 h 97"/>
                <a:gd name="T42" fmla="*/ 0 w 83"/>
                <a:gd name="T43" fmla="*/ 78990342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97"/>
                <a:gd name="T68" fmla="*/ 83 w 83"/>
                <a:gd name="T69" fmla="*/ 97 h 97"/>
                <a:gd name="connsiteX0" fmla="*/ 0 w 9880"/>
                <a:gd name="connsiteY0" fmla="*/ 6804 h 9278"/>
                <a:gd name="connsiteX1" fmla="*/ 0 w 9880"/>
                <a:gd name="connsiteY1" fmla="*/ 7628 h 9278"/>
                <a:gd name="connsiteX2" fmla="*/ 5783 w 9880"/>
                <a:gd name="connsiteY2" fmla="*/ 7628 h 9278"/>
                <a:gd name="connsiteX3" fmla="*/ 5783 w 9880"/>
                <a:gd name="connsiteY3" fmla="*/ 8453 h 9278"/>
                <a:gd name="connsiteX4" fmla="*/ 6867 w 9880"/>
                <a:gd name="connsiteY4" fmla="*/ 7628 h 9278"/>
                <a:gd name="connsiteX5" fmla="*/ 8795 w 9880"/>
                <a:gd name="connsiteY5" fmla="*/ 8453 h 9278"/>
                <a:gd name="connsiteX6" fmla="*/ 8795 w 9880"/>
                <a:gd name="connsiteY6" fmla="*/ 9278 h 9278"/>
                <a:gd name="connsiteX7" fmla="*/ 9880 w 9880"/>
                <a:gd name="connsiteY7" fmla="*/ 9278 h 9278"/>
                <a:gd name="connsiteX8" fmla="*/ 9880 w 9880"/>
                <a:gd name="connsiteY8" fmla="*/ 7628 h 9278"/>
                <a:gd name="connsiteX9" fmla="*/ 7831 w 9880"/>
                <a:gd name="connsiteY9" fmla="*/ 6804 h 9278"/>
                <a:gd name="connsiteX10" fmla="*/ 8795 w 9880"/>
                <a:gd name="connsiteY10" fmla="*/ 5876 h 9278"/>
                <a:gd name="connsiteX11" fmla="*/ 7831 w 9880"/>
                <a:gd name="connsiteY11" fmla="*/ 5154 h 9278"/>
                <a:gd name="connsiteX12" fmla="*/ 8795 w 9880"/>
                <a:gd name="connsiteY12" fmla="*/ 4329 h 9278"/>
                <a:gd name="connsiteX13" fmla="*/ 5783 w 9880"/>
                <a:gd name="connsiteY13" fmla="*/ 4329 h 9278"/>
                <a:gd name="connsiteX14" fmla="*/ 5060 w 9880"/>
                <a:gd name="connsiteY14" fmla="*/ 3505 h 9278"/>
                <a:gd name="connsiteX15" fmla="*/ 5783 w 9880"/>
                <a:gd name="connsiteY15" fmla="*/ 2577 h 9278"/>
                <a:gd name="connsiteX16" fmla="*/ 5060 w 9880"/>
                <a:gd name="connsiteY16" fmla="*/ 2577 h 9278"/>
                <a:gd name="connsiteX17" fmla="*/ 5485 w 9880"/>
                <a:gd name="connsiteY17" fmla="*/ 457 h 9278"/>
                <a:gd name="connsiteX18" fmla="*/ 3855 w 9880"/>
                <a:gd name="connsiteY18" fmla="*/ 0 h 9278"/>
                <a:gd name="connsiteX19" fmla="*/ 964 w 9880"/>
                <a:gd name="connsiteY19" fmla="*/ 5154 h 9278"/>
                <a:gd name="connsiteX20" fmla="*/ 964 w 9880"/>
                <a:gd name="connsiteY20" fmla="*/ 5876 h 9278"/>
                <a:gd name="connsiteX21" fmla="*/ 0 w 9880"/>
                <a:gd name="connsiteY21" fmla="*/ 6804 h 9278"/>
                <a:gd name="connsiteX0" fmla="*/ 0 w 10000"/>
                <a:gd name="connsiteY0" fmla="*/ 6840 h 9507"/>
                <a:gd name="connsiteX1" fmla="*/ 0 w 10000"/>
                <a:gd name="connsiteY1" fmla="*/ 7729 h 9507"/>
                <a:gd name="connsiteX2" fmla="*/ 5853 w 10000"/>
                <a:gd name="connsiteY2" fmla="*/ 7729 h 9507"/>
                <a:gd name="connsiteX3" fmla="*/ 5853 w 10000"/>
                <a:gd name="connsiteY3" fmla="*/ 8618 h 9507"/>
                <a:gd name="connsiteX4" fmla="*/ 6950 w 10000"/>
                <a:gd name="connsiteY4" fmla="*/ 7729 h 9507"/>
                <a:gd name="connsiteX5" fmla="*/ 8902 w 10000"/>
                <a:gd name="connsiteY5" fmla="*/ 8618 h 9507"/>
                <a:gd name="connsiteX6" fmla="*/ 8902 w 10000"/>
                <a:gd name="connsiteY6" fmla="*/ 9507 h 9507"/>
                <a:gd name="connsiteX7" fmla="*/ 10000 w 10000"/>
                <a:gd name="connsiteY7" fmla="*/ 9507 h 9507"/>
                <a:gd name="connsiteX8" fmla="*/ 10000 w 10000"/>
                <a:gd name="connsiteY8" fmla="*/ 7729 h 9507"/>
                <a:gd name="connsiteX9" fmla="*/ 7926 w 10000"/>
                <a:gd name="connsiteY9" fmla="*/ 6840 h 9507"/>
                <a:gd name="connsiteX10" fmla="*/ 8902 w 10000"/>
                <a:gd name="connsiteY10" fmla="*/ 5840 h 9507"/>
                <a:gd name="connsiteX11" fmla="*/ 7926 w 10000"/>
                <a:gd name="connsiteY11" fmla="*/ 5062 h 9507"/>
                <a:gd name="connsiteX12" fmla="*/ 8902 w 10000"/>
                <a:gd name="connsiteY12" fmla="*/ 4173 h 9507"/>
                <a:gd name="connsiteX13" fmla="*/ 5853 w 10000"/>
                <a:gd name="connsiteY13" fmla="*/ 4173 h 9507"/>
                <a:gd name="connsiteX14" fmla="*/ 5121 w 10000"/>
                <a:gd name="connsiteY14" fmla="*/ 3285 h 9507"/>
                <a:gd name="connsiteX15" fmla="*/ 5853 w 10000"/>
                <a:gd name="connsiteY15" fmla="*/ 2285 h 9507"/>
                <a:gd name="connsiteX16" fmla="*/ 5121 w 10000"/>
                <a:gd name="connsiteY16" fmla="*/ 2285 h 9507"/>
                <a:gd name="connsiteX17" fmla="*/ 5552 w 10000"/>
                <a:gd name="connsiteY17" fmla="*/ 0 h 9507"/>
                <a:gd name="connsiteX18" fmla="*/ 2244 w 10000"/>
                <a:gd name="connsiteY18" fmla="*/ 2212 h 9507"/>
                <a:gd name="connsiteX19" fmla="*/ 976 w 10000"/>
                <a:gd name="connsiteY19" fmla="*/ 5062 h 9507"/>
                <a:gd name="connsiteX20" fmla="*/ 976 w 10000"/>
                <a:gd name="connsiteY20" fmla="*/ 5840 h 9507"/>
                <a:gd name="connsiteX21" fmla="*/ 0 w 10000"/>
                <a:gd name="connsiteY21" fmla="*/ 6840 h 9507"/>
                <a:gd name="connsiteX0" fmla="*/ 0 w 10000"/>
                <a:gd name="connsiteY0" fmla="*/ 7195 h 10000"/>
                <a:gd name="connsiteX1" fmla="*/ 0 w 10000"/>
                <a:gd name="connsiteY1" fmla="*/ 8130 h 10000"/>
                <a:gd name="connsiteX2" fmla="*/ 5853 w 10000"/>
                <a:gd name="connsiteY2" fmla="*/ 8130 h 10000"/>
                <a:gd name="connsiteX3" fmla="*/ 5853 w 10000"/>
                <a:gd name="connsiteY3" fmla="*/ 9065 h 10000"/>
                <a:gd name="connsiteX4" fmla="*/ 6950 w 10000"/>
                <a:gd name="connsiteY4" fmla="*/ 8130 h 10000"/>
                <a:gd name="connsiteX5" fmla="*/ 8902 w 10000"/>
                <a:gd name="connsiteY5" fmla="*/ 9065 h 10000"/>
                <a:gd name="connsiteX6" fmla="*/ 10000 w 10000"/>
                <a:gd name="connsiteY6" fmla="*/ 10000 h 10000"/>
                <a:gd name="connsiteX7" fmla="*/ 10000 w 10000"/>
                <a:gd name="connsiteY7" fmla="*/ 8130 h 10000"/>
                <a:gd name="connsiteX8" fmla="*/ 7926 w 10000"/>
                <a:gd name="connsiteY8" fmla="*/ 7195 h 10000"/>
                <a:gd name="connsiteX9" fmla="*/ 8902 w 10000"/>
                <a:gd name="connsiteY9" fmla="*/ 6143 h 10000"/>
                <a:gd name="connsiteX10" fmla="*/ 7926 w 10000"/>
                <a:gd name="connsiteY10" fmla="*/ 5324 h 10000"/>
                <a:gd name="connsiteX11" fmla="*/ 8902 w 10000"/>
                <a:gd name="connsiteY11" fmla="*/ 4389 h 10000"/>
                <a:gd name="connsiteX12" fmla="*/ 5853 w 10000"/>
                <a:gd name="connsiteY12" fmla="*/ 4389 h 10000"/>
                <a:gd name="connsiteX13" fmla="*/ 5121 w 10000"/>
                <a:gd name="connsiteY13" fmla="*/ 3455 h 10000"/>
                <a:gd name="connsiteX14" fmla="*/ 5853 w 10000"/>
                <a:gd name="connsiteY14" fmla="*/ 2403 h 10000"/>
                <a:gd name="connsiteX15" fmla="*/ 5121 w 10000"/>
                <a:gd name="connsiteY15" fmla="*/ 2403 h 10000"/>
                <a:gd name="connsiteX16" fmla="*/ 5552 w 10000"/>
                <a:gd name="connsiteY16" fmla="*/ 0 h 10000"/>
                <a:gd name="connsiteX17" fmla="*/ 2244 w 10000"/>
                <a:gd name="connsiteY17" fmla="*/ 2327 h 10000"/>
                <a:gd name="connsiteX18" fmla="*/ 976 w 10000"/>
                <a:gd name="connsiteY18" fmla="*/ 5324 h 10000"/>
                <a:gd name="connsiteX19" fmla="*/ 976 w 10000"/>
                <a:gd name="connsiteY19" fmla="*/ 6143 h 10000"/>
                <a:gd name="connsiteX20" fmla="*/ 0 w 10000"/>
                <a:gd name="connsiteY20" fmla="*/ 7195 h 10000"/>
                <a:gd name="connsiteX0" fmla="*/ 0 w 10000"/>
                <a:gd name="connsiteY0" fmla="*/ 7195 h 9065"/>
                <a:gd name="connsiteX1" fmla="*/ 0 w 10000"/>
                <a:gd name="connsiteY1" fmla="*/ 8130 h 9065"/>
                <a:gd name="connsiteX2" fmla="*/ 5853 w 10000"/>
                <a:gd name="connsiteY2" fmla="*/ 8130 h 9065"/>
                <a:gd name="connsiteX3" fmla="*/ 5853 w 10000"/>
                <a:gd name="connsiteY3" fmla="*/ 9065 h 9065"/>
                <a:gd name="connsiteX4" fmla="*/ 6950 w 10000"/>
                <a:gd name="connsiteY4" fmla="*/ 8130 h 9065"/>
                <a:gd name="connsiteX5" fmla="*/ 8902 w 10000"/>
                <a:gd name="connsiteY5" fmla="*/ 9065 h 9065"/>
                <a:gd name="connsiteX6" fmla="*/ 10000 w 10000"/>
                <a:gd name="connsiteY6" fmla="*/ 8130 h 9065"/>
                <a:gd name="connsiteX7" fmla="*/ 7926 w 10000"/>
                <a:gd name="connsiteY7" fmla="*/ 7195 h 9065"/>
                <a:gd name="connsiteX8" fmla="*/ 8902 w 10000"/>
                <a:gd name="connsiteY8" fmla="*/ 6143 h 9065"/>
                <a:gd name="connsiteX9" fmla="*/ 7926 w 10000"/>
                <a:gd name="connsiteY9" fmla="*/ 5324 h 9065"/>
                <a:gd name="connsiteX10" fmla="*/ 8902 w 10000"/>
                <a:gd name="connsiteY10" fmla="*/ 4389 h 9065"/>
                <a:gd name="connsiteX11" fmla="*/ 5853 w 10000"/>
                <a:gd name="connsiteY11" fmla="*/ 4389 h 9065"/>
                <a:gd name="connsiteX12" fmla="*/ 5121 w 10000"/>
                <a:gd name="connsiteY12" fmla="*/ 3455 h 9065"/>
                <a:gd name="connsiteX13" fmla="*/ 5853 w 10000"/>
                <a:gd name="connsiteY13" fmla="*/ 2403 h 9065"/>
                <a:gd name="connsiteX14" fmla="*/ 5121 w 10000"/>
                <a:gd name="connsiteY14" fmla="*/ 2403 h 9065"/>
                <a:gd name="connsiteX15" fmla="*/ 5552 w 10000"/>
                <a:gd name="connsiteY15" fmla="*/ 0 h 9065"/>
                <a:gd name="connsiteX16" fmla="*/ 2244 w 10000"/>
                <a:gd name="connsiteY16" fmla="*/ 2327 h 9065"/>
                <a:gd name="connsiteX17" fmla="*/ 976 w 10000"/>
                <a:gd name="connsiteY17" fmla="*/ 5324 h 9065"/>
                <a:gd name="connsiteX18" fmla="*/ 976 w 10000"/>
                <a:gd name="connsiteY18" fmla="*/ 6143 h 9065"/>
                <a:gd name="connsiteX19" fmla="*/ 0 w 10000"/>
                <a:gd name="connsiteY19" fmla="*/ 7195 h 9065"/>
                <a:gd name="connsiteX0" fmla="*/ 0 w 10000"/>
                <a:gd name="connsiteY0" fmla="*/ 7937 h 10000"/>
                <a:gd name="connsiteX1" fmla="*/ 0 w 10000"/>
                <a:gd name="connsiteY1" fmla="*/ 8969 h 10000"/>
                <a:gd name="connsiteX2" fmla="*/ 5853 w 10000"/>
                <a:gd name="connsiteY2" fmla="*/ 10000 h 10000"/>
                <a:gd name="connsiteX3" fmla="*/ 6950 w 10000"/>
                <a:gd name="connsiteY3" fmla="*/ 8969 h 10000"/>
                <a:gd name="connsiteX4" fmla="*/ 8902 w 10000"/>
                <a:gd name="connsiteY4" fmla="*/ 10000 h 10000"/>
                <a:gd name="connsiteX5" fmla="*/ 10000 w 10000"/>
                <a:gd name="connsiteY5" fmla="*/ 8969 h 10000"/>
                <a:gd name="connsiteX6" fmla="*/ 7926 w 10000"/>
                <a:gd name="connsiteY6" fmla="*/ 7937 h 10000"/>
                <a:gd name="connsiteX7" fmla="*/ 8902 w 10000"/>
                <a:gd name="connsiteY7" fmla="*/ 6777 h 10000"/>
                <a:gd name="connsiteX8" fmla="*/ 7926 w 10000"/>
                <a:gd name="connsiteY8" fmla="*/ 5873 h 10000"/>
                <a:gd name="connsiteX9" fmla="*/ 8902 w 10000"/>
                <a:gd name="connsiteY9" fmla="*/ 4842 h 10000"/>
                <a:gd name="connsiteX10" fmla="*/ 5853 w 10000"/>
                <a:gd name="connsiteY10" fmla="*/ 4842 h 10000"/>
                <a:gd name="connsiteX11" fmla="*/ 5121 w 10000"/>
                <a:gd name="connsiteY11" fmla="*/ 3811 h 10000"/>
                <a:gd name="connsiteX12" fmla="*/ 5853 w 10000"/>
                <a:gd name="connsiteY12" fmla="*/ 2651 h 10000"/>
                <a:gd name="connsiteX13" fmla="*/ 5121 w 10000"/>
                <a:gd name="connsiteY13" fmla="*/ 2651 h 10000"/>
                <a:gd name="connsiteX14" fmla="*/ 5552 w 10000"/>
                <a:gd name="connsiteY14" fmla="*/ 0 h 10000"/>
                <a:gd name="connsiteX15" fmla="*/ 2244 w 10000"/>
                <a:gd name="connsiteY15" fmla="*/ 2567 h 10000"/>
                <a:gd name="connsiteX16" fmla="*/ 976 w 10000"/>
                <a:gd name="connsiteY16" fmla="*/ 5873 h 10000"/>
                <a:gd name="connsiteX17" fmla="*/ 976 w 10000"/>
                <a:gd name="connsiteY17" fmla="*/ 6777 h 10000"/>
                <a:gd name="connsiteX18" fmla="*/ 0 w 10000"/>
                <a:gd name="connsiteY18" fmla="*/ 7937 h 10000"/>
                <a:gd name="connsiteX0" fmla="*/ 0 w 10000"/>
                <a:gd name="connsiteY0" fmla="*/ 7937 h 10000"/>
                <a:gd name="connsiteX1" fmla="*/ 0 w 10000"/>
                <a:gd name="connsiteY1" fmla="*/ 8969 h 10000"/>
                <a:gd name="connsiteX2" fmla="*/ 5853 w 10000"/>
                <a:gd name="connsiteY2" fmla="*/ 10000 h 10000"/>
                <a:gd name="connsiteX3" fmla="*/ 8902 w 10000"/>
                <a:gd name="connsiteY3" fmla="*/ 10000 h 10000"/>
                <a:gd name="connsiteX4" fmla="*/ 10000 w 10000"/>
                <a:gd name="connsiteY4" fmla="*/ 8969 h 10000"/>
                <a:gd name="connsiteX5" fmla="*/ 7926 w 10000"/>
                <a:gd name="connsiteY5" fmla="*/ 7937 h 10000"/>
                <a:gd name="connsiteX6" fmla="*/ 8902 w 10000"/>
                <a:gd name="connsiteY6" fmla="*/ 6777 h 10000"/>
                <a:gd name="connsiteX7" fmla="*/ 7926 w 10000"/>
                <a:gd name="connsiteY7" fmla="*/ 5873 h 10000"/>
                <a:gd name="connsiteX8" fmla="*/ 8902 w 10000"/>
                <a:gd name="connsiteY8" fmla="*/ 4842 h 10000"/>
                <a:gd name="connsiteX9" fmla="*/ 5853 w 10000"/>
                <a:gd name="connsiteY9" fmla="*/ 4842 h 10000"/>
                <a:gd name="connsiteX10" fmla="*/ 5121 w 10000"/>
                <a:gd name="connsiteY10" fmla="*/ 3811 h 10000"/>
                <a:gd name="connsiteX11" fmla="*/ 5853 w 10000"/>
                <a:gd name="connsiteY11" fmla="*/ 2651 h 10000"/>
                <a:gd name="connsiteX12" fmla="*/ 5121 w 10000"/>
                <a:gd name="connsiteY12" fmla="*/ 2651 h 10000"/>
                <a:gd name="connsiteX13" fmla="*/ 5552 w 10000"/>
                <a:gd name="connsiteY13" fmla="*/ 0 h 10000"/>
                <a:gd name="connsiteX14" fmla="*/ 2244 w 10000"/>
                <a:gd name="connsiteY14" fmla="*/ 2567 h 10000"/>
                <a:gd name="connsiteX15" fmla="*/ 976 w 10000"/>
                <a:gd name="connsiteY15" fmla="*/ 5873 h 10000"/>
                <a:gd name="connsiteX16" fmla="*/ 976 w 10000"/>
                <a:gd name="connsiteY16" fmla="*/ 6777 h 10000"/>
                <a:gd name="connsiteX17" fmla="*/ 0 w 10000"/>
                <a:gd name="connsiteY17" fmla="*/ 7937 h 10000"/>
                <a:gd name="connsiteX0" fmla="*/ 0 w 10000"/>
                <a:gd name="connsiteY0" fmla="*/ 7788 h 9851"/>
                <a:gd name="connsiteX1" fmla="*/ 0 w 10000"/>
                <a:gd name="connsiteY1" fmla="*/ 8820 h 9851"/>
                <a:gd name="connsiteX2" fmla="*/ 5853 w 10000"/>
                <a:gd name="connsiteY2" fmla="*/ 9851 h 9851"/>
                <a:gd name="connsiteX3" fmla="*/ 8902 w 10000"/>
                <a:gd name="connsiteY3" fmla="*/ 9851 h 9851"/>
                <a:gd name="connsiteX4" fmla="*/ 10000 w 10000"/>
                <a:gd name="connsiteY4" fmla="*/ 8820 h 9851"/>
                <a:gd name="connsiteX5" fmla="*/ 7926 w 10000"/>
                <a:gd name="connsiteY5" fmla="*/ 7788 h 9851"/>
                <a:gd name="connsiteX6" fmla="*/ 8902 w 10000"/>
                <a:gd name="connsiteY6" fmla="*/ 6628 h 9851"/>
                <a:gd name="connsiteX7" fmla="*/ 7926 w 10000"/>
                <a:gd name="connsiteY7" fmla="*/ 5724 h 9851"/>
                <a:gd name="connsiteX8" fmla="*/ 8902 w 10000"/>
                <a:gd name="connsiteY8" fmla="*/ 4693 h 9851"/>
                <a:gd name="connsiteX9" fmla="*/ 5853 w 10000"/>
                <a:gd name="connsiteY9" fmla="*/ 4693 h 9851"/>
                <a:gd name="connsiteX10" fmla="*/ 5121 w 10000"/>
                <a:gd name="connsiteY10" fmla="*/ 3662 h 9851"/>
                <a:gd name="connsiteX11" fmla="*/ 5853 w 10000"/>
                <a:gd name="connsiteY11" fmla="*/ 2502 h 9851"/>
                <a:gd name="connsiteX12" fmla="*/ 5121 w 10000"/>
                <a:gd name="connsiteY12" fmla="*/ 2502 h 9851"/>
                <a:gd name="connsiteX13" fmla="*/ 3593 w 10000"/>
                <a:gd name="connsiteY13" fmla="*/ 0 h 9851"/>
                <a:gd name="connsiteX14" fmla="*/ 2244 w 10000"/>
                <a:gd name="connsiteY14" fmla="*/ 2418 h 9851"/>
                <a:gd name="connsiteX15" fmla="*/ 976 w 10000"/>
                <a:gd name="connsiteY15" fmla="*/ 5724 h 9851"/>
                <a:gd name="connsiteX16" fmla="*/ 976 w 10000"/>
                <a:gd name="connsiteY16" fmla="*/ 6628 h 9851"/>
                <a:gd name="connsiteX17" fmla="*/ 0 w 10000"/>
                <a:gd name="connsiteY17" fmla="*/ 7788 h 9851"/>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5853 w 10000"/>
                <a:gd name="connsiteY11" fmla="*/ 2540 h 10000"/>
                <a:gd name="connsiteX12" fmla="*/ 3593 w 10000"/>
                <a:gd name="connsiteY12" fmla="*/ 0 h 10000"/>
                <a:gd name="connsiteX13" fmla="*/ 2244 w 10000"/>
                <a:gd name="connsiteY13" fmla="*/ 2455 h 10000"/>
                <a:gd name="connsiteX14" fmla="*/ 976 w 10000"/>
                <a:gd name="connsiteY14" fmla="*/ 5811 h 10000"/>
                <a:gd name="connsiteX15" fmla="*/ 976 w 10000"/>
                <a:gd name="connsiteY15" fmla="*/ 6728 h 10000"/>
                <a:gd name="connsiteX16" fmla="*/ 0 w 10000"/>
                <a:gd name="connsiteY16"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121 w 10000"/>
                <a:gd name="connsiteY10" fmla="*/ 3717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0 w 10000"/>
                <a:gd name="connsiteY0" fmla="*/ 7906 h 10000"/>
                <a:gd name="connsiteX1" fmla="*/ 0 w 10000"/>
                <a:gd name="connsiteY1" fmla="*/ 8953 h 10000"/>
                <a:gd name="connsiteX2" fmla="*/ 5853 w 10000"/>
                <a:gd name="connsiteY2" fmla="*/ 10000 h 10000"/>
                <a:gd name="connsiteX3" fmla="*/ 8902 w 10000"/>
                <a:gd name="connsiteY3" fmla="*/ 10000 h 10000"/>
                <a:gd name="connsiteX4" fmla="*/ 10000 w 10000"/>
                <a:gd name="connsiteY4" fmla="*/ 8953 h 10000"/>
                <a:gd name="connsiteX5" fmla="*/ 7926 w 10000"/>
                <a:gd name="connsiteY5" fmla="*/ 7906 h 10000"/>
                <a:gd name="connsiteX6" fmla="*/ 8902 w 10000"/>
                <a:gd name="connsiteY6" fmla="*/ 6728 h 10000"/>
                <a:gd name="connsiteX7" fmla="*/ 7926 w 10000"/>
                <a:gd name="connsiteY7" fmla="*/ 5811 h 10000"/>
                <a:gd name="connsiteX8" fmla="*/ 8902 w 10000"/>
                <a:gd name="connsiteY8" fmla="*/ 4764 h 10000"/>
                <a:gd name="connsiteX9" fmla="*/ 5853 w 10000"/>
                <a:gd name="connsiteY9" fmla="*/ 4764 h 10000"/>
                <a:gd name="connsiteX10" fmla="*/ 5875 w 10000"/>
                <a:gd name="connsiteY10" fmla="*/ 1896 h 10000"/>
                <a:gd name="connsiteX11" fmla="*/ 3593 w 10000"/>
                <a:gd name="connsiteY11" fmla="*/ 0 h 10000"/>
                <a:gd name="connsiteX12" fmla="*/ 2244 w 10000"/>
                <a:gd name="connsiteY12" fmla="*/ 2455 h 10000"/>
                <a:gd name="connsiteX13" fmla="*/ 976 w 10000"/>
                <a:gd name="connsiteY13" fmla="*/ 5811 h 10000"/>
                <a:gd name="connsiteX14" fmla="*/ 976 w 10000"/>
                <a:gd name="connsiteY14" fmla="*/ 6728 h 10000"/>
                <a:gd name="connsiteX15" fmla="*/ 0 w 10000"/>
                <a:gd name="connsiteY15" fmla="*/ 7906 h 10000"/>
                <a:gd name="connsiteX0" fmla="*/ 777 w 10777"/>
                <a:gd name="connsiteY0" fmla="*/ 6237 h 8331"/>
                <a:gd name="connsiteX1" fmla="*/ 777 w 10777"/>
                <a:gd name="connsiteY1" fmla="*/ 7284 h 8331"/>
                <a:gd name="connsiteX2" fmla="*/ 6630 w 10777"/>
                <a:gd name="connsiteY2" fmla="*/ 8331 h 8331"/>
                <a:gd name="connsiteX3" fmla="*/ 9679 w 10777"/>
                <a:gd name="connsiteY3" fmla="*/ 8331 h 8331"/>
                <a:gd name="connsiteX4" fmla="*/ 10777 w 10777"/>
                <a:gd name="connsiteY4" fmla="*/ 7284 h 8331"/>
                <a:gd name="connsiteX5" fmla="*/ 8703 w 10777"/>
                <a:gd name="connsiteY5" fmla="*/ 6237 h 8331"/>
                <a:gd name="connsiteX6" fmla="*/ 9679 w 10777"/>
                <a:gd name="connsiteY6" fmla="*/ 5059 h 8331"/>
                <a:gd name="connsiteX7" fmla="*/ 8703 w 10777"/>
                <a:gd name="connsiteY7" fmla="*/ 4142 h 8331"/>
                <a:gd name="connsiteX8" fmla="*/ 9679 w 10777"/>
                <a:gd name="connsiteY8" fmla="*/ 3095 h 8331"/>
                <a:gd name="connsiteX9" fmla="*/ 6630 w 10777"/>
                <a:gd name="connsiteY9" fmla="*/ 3095 h 8331"/>
                <a:gd name="connsiteX10" fmla="*/ 6652 w 10777"/>
                <a:gd name="connsiteY10" fmla="*/ 227 h 8331"/>
                <a:gd name="connsiteX11" fmla="*/ 0 w 10777"/>
                <a:gd name="connsiteY11" fmla="*/ 0 h 8331"/>
                <a:gd name="connsiteX12" fmla="*/ 3021 w 10777"/>
                <a:gd name="connsiteY12" fmla="*/ 786 h 8331"/>
                <a:gd name="connsiteX13" fmla="*/ 1753 w 10777"/>
                <a:gd name="connsiteY13" fmla="*/ 4142 h 8331"/>
                <a:gd name="connsiteX14" fmla="*/ 1753 w 10777"/>
                <a:gd name="connsiteY14" fmla="*/ 5059 h 8331"/>
                <a:gd name="connsiteX15" fmla="*/ 777 w 10777"/>
                <a:gd name="connsiteY15" fmla="*/ 6237 h 8331"/>
                <a:gd name="connsiteX0" fmla="*/ 721 w 10000"/>
                <a:gd name="connsiteY0" fmla="*/ 7486 h 10000"/>
                <a:gd name="connsiteX1" fmla="*/ 721 w 10000"/>
                <a:gd name="connsiteY1" fmla="*/ 8743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15" fmla="*/ 721 w 10000"/>
                <a:gd name="connsiteY15" fmla="*/ 7486 h 10000"/>
                <a:gd name="connsiteX0" fmla="*/ 721 w 10000"/>
                <a:gd name="connsiteY0" fmla="*/ 7486 h 10000"/>
                <a:gd name="connsiteX1" fmla="*/ 4217 w 10000"/>
                <a:gd name="connsiteY1" fmla="*/ 6558 h 10000"/>
                <a:gd name="connsiteX2" fmla="*/ 6152 w 10000"/>
                <a:gd name="connsiteY2" fmla="*/ 10000 h 10000"/>
                <a:gd name="connsiteX3" fmla="*/ 8981 w 10000"/>
                <a:gd name="connsiteY3" fmla="*/ 10000 h 10000"/>
                <a:gd name="connsiteX4" fmla="*/ 10000 w 10000"/>
                <a:gd name="connsiteY4" fmla="*/ 8743 h 10000"/>
                <a:gd name="connsiteX5" fmla="*/ 8076 w 10000"/>
                <a:gd name="connsiteY5" fmla="*/ 7486 h 10000"/>
                <a:gd name="connsiteX6" fmla="*/ 8981 w 10000"/>
                <a:gd name="connsiteY6" fmla="*/ 6073 h 10000"/>
                <a:gd name="connsiteX7" fmla="*/ 8076 w 10000"/>
                <a:gd name="connsiteY7" fmla="*/ 4972 h 10000"/>
                <a:gd name="connsiteX8" fmla="*/ 8981 w 10000"/>
                <a:gd name="connsiteY8" fmla="*/ 3715 h 10000"/>
                <a:gd name="connsiteX9" fmla="*/ 6152 w 10000"/>
                <a:gd name="connsiteY9" fmla="*/ 3715 h 10000"/>
                <a:gd name="connsiteX10" fmla="*/ 6172 w 10000"/>
                <a:gd name="connsiteY10" fmla="*/ 272 h 10000"/>
                <a:gd name="connsiteX11" fmla="*/ 0 w 10000"/>
                <a:gd name="connsiteY11" fmla="*/ 0 h 10000"/>
                <a:gd name="connsiteX12" fmla="*/ 146 w 10000"/>
                <a:gd name="connsiteY12" fmla="*/ 2400 h 10000"/>
                <a:gd name="connsiteX13" fmla="*/ 1627 w 10000"/>
                <a:gd name="connsiteY13" fmla="*/ 4972 h 10000"/>
                <a:gd name="connsiteX14" fmla="*/ 1627 w 10000"/>
                <a:gd name="connsiteY14" fmla="*/ 6073 h 10000"/>
                <a:gd name="connsiteX0" fmla="*/ 4217 w 10000"/>
                <a:gd name="connsiteY0" fmla="*/ 6558 h 10000"/>
                <a:gd name="connsiteX1" fmla="*/ 6152 w 10000"/>
                <a:gd name="connsiteY1" fmla="*/ 10000 h 10000"/>
                <a:gd name="connsiteX2" fmla="*/ 8981 w 10000"/>
                <a:gd name="connsiteY2" fmla="*/ 10000 h 10000"/>
                <a:gd name="connsiteX3" fmla="*/ 10000 w 10000"/>
                <a:gd name="connsiteY3" fmla="*/ 8743 h 10000"/>
                <a:gd name="connsiteX4" fmla="*/ 8076 w 10000"/>
                <a:gd name="connsiteY4" fmla="*/ 7486 h 10000"/>
                <a:gd name="connsiteX5" fmla="*/ 8981 w 10000"/>
                <a:gd name="connsiteY5" fmla="*/ 6073 h 10000"/>
                <a:gd name="connsiteX6" fmla="*/ 8076 w 10000"/>
                <a:gd name="connsiteY6" fmla="*/ 4972 h 10000"/>
                <a:gd name="connsiteX7" fmla="*/ 8981 w 10000"/>
                <a:gd name="connsiteY7" fmla="*/ 3715 h 10000"/>
                <a:gd name="connsiteX8" fmla="*/ 6152 w 10000"/>
                <a:gd name="connsiteY8" fmla="*/ 3715 h 10000"/>
                <a:gd name="connsiteX9" fmla="*/ 6172 w 10000"/>
                <a:gd name="connsiteY9" fmla="*/ 272 h 10000"/>
                <a:gd name="connsiteX10" fmla="*/ 0 w 10000"/>
                <a:gd name="connsiteY10" fmla="*/ 0 h 10000"/>
                <a:gd name="connsiteX11" fmla="*/ 146 w 10000"/>
                <a:gd name="connsiteY11" fmla="*/ 2400 h 10000"/>
                <a:gd name="connsiteX12" fmla="*/ 1627 w 10000"/>
                <a:gd name="connsiteY12" fmla="*/ 4972 h 10000"/>
                <a:gd name="connsiteX13" fmla="*/ 1627 w 10000"/>
                <a:gd name="connsiteY13" fmla="*/ 6073 h 10000"/>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6152 w 10000"/>
                <a:gd name="connsiteY8" fmla="*/ 4354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8981 w 10000"/>
                <a:gd name="connsiteY7" fmla="*/ 4354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0000"/>
                <a:gd name="connsiteY0" fmla="*/ 7197 h 10639"/>
                <a:gd name="connsiteX1" fmla="*/ 6152 w 10000"/>
                <a:gd name="connsiteY1" fmla="*/ 10639 h 10639"/>
                <a:gd name="connsiteX2" fmla="*/ 8981 w 10000"/>
                <a:gd name="connsiteY2" fmla="*/ 10639 h 10639"/>
                <a:gd name="connsiteX3" fmla="*/ 10000 w 10000"/>
                <a:gd name="connsiteY3" fmla="*/ 9382 h 10639"/>
                <a:gd name="connsiteX4" fmla="*/ 8076 w 10000"/>
                <a:gd name="connsiteY4" fmla="*/ 8125 h 10639"/>
                <a:gd name="connsiteX5" fmla="*/ 8981 w 10000"/>
                <a:gd name="connsiteY5" fmla="*/ 6712 h 10639"/>
                <a:gd name="connsiteX6" fmla="*/ 8076 w 10000"/>
                <a:gd name="connsiteY6" fmla="*/ 5611 h 10639"/>
                <a:gd name="connsiteX7" fmla="*/ 5205 w 10000"/>
                <a:gd name="connsiteY7" fmla="*/ 6539 h 10639"/>
                <a:gd name="connsiteX8" fmla="*/ 5453 w 10000"/>
                <a:gd name="connsiteY8" fmla="*/ 3626 h 10639"/>
                <a:gd name="connsiteX9" fmla="*/ 4634 w 10000"/>
                <a:gd name="connsiteY9" fmla="*/ 0 h 10639"/>
                <a:gd name="connsiteX10" fmla="*/ 0 w 10000"/>
                <a:gd name="connsiteY10" fmla="*/ 639 h 10639"/>
                <a:gd name="connsiteX11" fmla="*/ 146 w 10000"/>
                <a:gd name="connsiteY11" fmla="*/ 3039 h 10639"/>
                <a:gd name="connsiteX12" fmla="*/ 1627 w 10000"/>
                <a:gd name="connsiteY12" fmla="*/ 5611 h 10639"/>
                <a:gd name="connsiteX13" fmla="*/ 1627 w 10000"/>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000 w 11852"/>
                <a:gd name="connsiteY3" fmla="*/ 9382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6152 w 11852"/>
                <a:gd name="connsiteY1" fmla="*/ 10639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4217 w 11852"/>
                <a:gd name="connsiteY0" fmla="*/ 7197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10639"/>
                <a:gd name="connsiteX1" fmla="*/ 7690 w 11852"/>
                <a:gd name="connsiteY1" fmla="*/ 9728 h 10639"/>
                <a:gd name="connsiteX2" fmla="*/ 8981 w 11852"/>
                <a:gd name="connsiteY2" fmla="*/ 10639 h 10639"/>
                <a:gd name="connsiteX3" fmla="*/ 10420 w 11852"/>
                <a:gd name="connsiteY3" fmla="*/ 9746 h 10639"/>
                <a:gd name="connsiteX4" fmla="*/ 11852 w 11852"/>
                <a:gd name="connsiteY4" fmla="*/ 8125 h 10639"/>
                <a:gd name="connsiteX5" fmla="*/ 8981 w 11852"/>
                <a:gd name="connsiteY5" fmla="*/ 6712 h 10639"/>
                <a:gd name="connsiteX6" fmla="*/ 8076 w 11852"/>
                <a:gd name="connsiteY6" fmla="*/ 5611 h 10639"/>
                <a:gd name="connsiteX7" fmla="*/ 5205 w 11852"/>
                <a:gd name="connsiteY7" fmla="*/ 6539 h 10639"/>
                <a:gd name="connsiteX8" fmla="*/ 5453 w 11852"/>
                <a:gd name="connsiteY8" fmla="*/ 3626 h 10639"/>
                <a:gd name="connsiteX9" fmla="*/ 4634 w 11852"/>
                <a:gd name="connsiteY9" fmla="*/ 0 h 10639"/>
                <a:gd name="connsiteX10" fmla="*/ 0 w 11852"/>
                <a:gd name="connsiteY10" fmla="*/ 639 h 10639"/>
                <a:gd name="connsiteX11" fmla="*/ 146 w 11852"/>
                <a:gd name="connsiteY11" fmla="*/ 3039 h 10639"/>
                <a:gd name="connsiteX12" fmla="*/ 1627 w 11852"/>
                <a:gd name="connsiteY12" fmla="*/ 5611 h 10639"/>
                <a:gd name="connsiteX13" fmla="*/ 1627 w 11852"/>
                <a:gd name="connsiteY13" fmla="*/ 6712 h 10639"/>
                <a:gd name="connsiteX0" fmla="*/ 5056 w 11852"/>
                <a:gd name="connsiteY0" fmla="*/ 7015 h 9746"/>
                <a:gd name="connsiteX1" fmla="*/ 7690 w 11852"/>
                <a:gd name="connsiteY1" fmla="*/ 9728 h 9746"/>
                <a:gd name="connsiteX2" fmla="*/ 10420 w 11852"/>
                <a:gd name="connsiteY2" fmla="*/ 9746 h 9746"/>
                <a:gd name="connsiteX3" fmla="*/ 11852 w 11852"/>
                <a:gd name="connsiteY3" fmla="*/ 8125 h 9746"/>
                <a:gd name="connsiteX4" fmla="*/ 8981 w 11852"/>
                <a:gd name="connsiteY4" fmla="*/ 6712 h 9746"/>
                <a:gd name="connsiteX5" fmla="*/ 8076 w 11852"/>
                <a:gd name="connsiteY5" fmla="*/ 5611 h 9746"/>
                <a:gd name="connsiteX6" fmla="*/ 5205 w 11852"/>
                <a:gd name="connsiteY6" fmla="*/ 6539 h 9746"/>
                <a:gd name="connsiteX7" fmla="*/ 5453 w 11852"/>
                <a:gd name="connsiteY7" fmla="*/ 3626 h 9746"/>
                <a:gd name="connsiteX8" fmla="*/ 4634 w 11852"/>
                <a:gd name="connsiteY8" fmla="*/ 0 h 9746"/>
                <a:gd name="connsiteX9" fmla="*/ 0 w 11852"/>
                <a:gd name="connsiteY9" fmla="*/ 639 h 9746"/>
                <a:gd name="connsiteX10" fmla="*/ 146 w 11852"/>
                <a:gd name="connsiteY10" fmla="*/ 3039 h 9746"/>
                <a:gd name="connsiteX11" fmla="*/ 1627 w 11852"/>
                <a:gd name="connsiteY11" fmla="*/ 5611 h 9746"/>
                <a:gd name="connsiteX12" fmla="*/ 1627 w 11852"/>
                <a:gd name="connsiteY12" fmla="*/ 6712 h 9746"/>
                <a:gd name="connsiteX0" fmla="*/ 4266 w 10000"/>
                <a:gd name="connsiteY0" fmla="*/ 7198 h 10000"/>
                <a:gd name="connsiteX1" fmla="*/ 7078 w 10000"/>
                <a:gd name="connsiteY1" fmla="*/ 9048 h 10000"/>
                <a:gd name="connsiteX2" fmla="*/ 8792 w 10000"/>
                <a:gd name="connsiteY2" fmla="*/ 10000 h 10000"/>
                <a:gd name="connsiteX3" fmla="*/ 10000 w 10000"/>
                <a:gd name="connsiteY3" fmla="*/ 8337 h 10000"/>
                <a:gd name="connsiteX4" fmla="*/ 7578 w 10000"/>
                <a:gd name="connsiteY4" fmla="*/ 6887 h 10000"/>
                <a:gd name="connsiteX5" fmla="*/ 6814 w 10000"/>
                <a:gd name="connsiteY5" fmla="*/ 5757 h 10000"/>
                <a:gd name="connsiteX6" fmla="*/ 4392 w 10000"/>
                <a:gd name="connsiteY6" fmla="*/ 6709 h 10000"/>
                <a:gd name="connsiteX7" fmla="*/ 4601 w 10000"/>
                <a:gd name="connsiteY7" fmla="*/ 3721 h 10000"/>
                <a:gd name="connsiteX8" fmla="*/ 3910 w 10000"/>
                <a:gd name="connsiteY8" fmla="*/ 0 h 10000"/>
                <a:gd name="connsiteX9" fmla="*/ 0 w 10000"/>
                <a:gd name="connsiteY9" fmla="*/ 656 h 10000"/>
                <a:gd name="connsiteX10" fmla="*/ 123 w 10000"/>
                <a:gd name="connsiteY10" fmla="*/ 3118 h 10000"/>
                <a:gd name="connsiteX11" fmla="*/ 1373 w 10000"/>
                <a:gd name="connsiteY11" fmla="*/ 5757 h 10000"/>
                <a:gd name="connsiteX12" fmla="*/ 1373 w 10000"/>
                <a:gd name="connsiteY12" fmla="*/ 6887 h 10000"/>
                <a:gd name="connsiteX0" fmla="*/ 4266 w 10000"/>
                <a:gd name="connsiteY0" fmla="*/ 6638 h 9440"/>
                <a:gd name="connsiteX1" fmla="*/ 7078 w 10000"/>
                <a:gd name="connsiteY1" fmla="*/ 8488 h 9440"/>
                <a:gd name="connsiteX2" fmla="*/ 8792 w 10000"/>
                <a:gd name="connsiteY2" fmla="*/ 9440 h 9440"/>
                <a:gd name="connsiteX3" fmla="*/ 10000 w 10000"/>
                <a:gd name="connsiteY3" fmla="*/ 7777 h 9440"/>
                <a:gd name="connsiteX4" fmla="*/ 7578 w 10000"/>
                <a:gd name="connsiteY4" fmla="*/ 6327 h 9440"/>
                <a:gd name="connsiteX5" fmla="*/ 6814 w 10000"/>
                <a:gd name="connsiteY5" fmla="*/ 5197 h 9440"/>
                <a:gd name="connsiteX6" fmla="*/ 4392 w 10000"/>
                <a:gd name="connsiteY6" fmla="*/ 6149 h 9440"/>
                <a:gd name="connsiteX7" fmla="*/ 4601 w 10000"/>
                <a:gd name="connsiteY7" fmla="*/ 3161 h 9440"/>
                <a:gd name="connsiteX8" fmla="*/ 3320 w 10000"/>
                <a:gd name="connsiteY8" fmla="*/ 0 h 9440"/>
                <a:gd name="connsiteX9" fmla="*/ 0 w 10000"/>
                <a:gd name="connsiteY9" fmla="*/ 96 h 9440"/>
                <a:gd name="connsiteX10" fmla="*/ 123 w 10000"/>
                <a:gd name="connsiteY10" fmla="*/ 2558 h 9440"/>
                <a:gd name="connsiteX11" fmla="*/ 1373 w 10000"/>
                <a:gd name="connsiteY11" fmla="*/ 5197 h 9440"/>
                <a:gd name="connsiteX12" fmla="*/ 1373 w 10000"/>
                <a:gd name="connsiteY12" fmla="*/ 6327 h 9440"/>
                <a:gd name="connsiteX0" fmla="*/ 4851 w 10585"/>
                <a:gd name="connsiteY0" fmla="*/ 7032 h 10000"/>
                <a:gd name="connsiteX1" fmla="*/ 7663 w 10585"/>
                <a:gd name="connsiteY1" fmla="*/ 8992 h 10000"/>
                <a:gd name="connsiteX2" fmla="*/ 9377 w 10585"/>
                <a:gd name="connsiteY2" fmla="*/ 10000 h 10000"/>
                <a:gd name="connsiteX3" fmla="*/ 10585 w 10585"/>
                <a:gd name="connsiteY3" fmla="*/ 8238 h 10000"/>
                <a:gd name="connsiteX4" fmla="*/ 8163 w 10585"/>
                <a:gd name="connsiteY4" fmla="*/ 6702 h 10000"/>
                <a:gd name="connsiteX5" fmla="*/ 7399 w 10585"/>
                <a:gd name="connsiteY5" fmla="*/ 5505 h 10000"/>
                <a:gd name="connsiteX6" fmla="*/ 4977 w 10585"/>
                <a:gd name="connsiteY6" fmla="*/ 6514 h 10000"/>
                <a:gd name="connsiteX7" fmla="*/ 5186 w 10585"/>
                <a:gd name="connsiteY7" fmla="*/ 3349 h 10000"/>
                <a:gd name="connsiteX8" fmla="*/ 3905 w 10585"/>
                <a:gd name="connsiteY8" fmla="*/ 0 h 10000"/>
                <a:gd name="connsiteX9" fmla="*/ 585 w 10585"/>
                <a:gd name="connsiteY9" fmla="*/ 102 h 10000"/>
                <a:gd name="connsiteX10" fmla="*/ 0 w 10585"/>
                <a:gd name="connsiteY10" fmla="*/ 2710 h 10000"/>
                <a:gd name="connsiteX11" fmla="*/ 1958 w 10585"/>
                <a:gd name="connsiteY11" fmla="*/ 5505 h 10000"/>
                <a:gd name="connsiteX12" fmla="*/ 1958 w 10585"/>
                <a:gd name="connsiteY12" fmla="*/ 6702 h 10000"/>
                <a:gd name="connsiteX0" fmla="*/ 4974 w 10708"/>
                <a:gd name="connsiteY0" fmla="*/ 7032 h 10000"/>
                <a:gd name="connsiteX1" fmla="*/ 7786 w 10708"/>
                <a:gd name="connsiteY1" fmla="*/ 8992 h 10000"/>
                <a:gd name="connsiteX2" fmla="*/ 9500 w 10708"/>
                <a:gd name="connsiteY2" fmla="*/ 10000 h 10000"/>
                <a:gd name="connsiteX3" fmla="*/ 10708 w 10708"/>
                <a:gd name="connsiteY3" fmla="*/ 8238 h 10000"/>
                <a:gd name="connsiteX4" fmla="*/ 8286 w 10708"/>
                <a:gd name="connsiteY4" fmla="*/ 6702 h 10000"/>
                <a:gd name="connsiteX5" fmla="*/ 7522 w 10708"/>
                <a:gd name="connsiteY5" fmla="*/ 5505 h 10000"/>
                <a:gd name="connsiteX6" fmla="*/ 5100 w 10708"/>
                <a:gd name="connsiteY6" fmla="*/ 6514 h 10000"/>
                <a:gd name="connsiteX7" fmla="*/ 5309 w 10708"/>
                <a:gd name="connsiteY7" fmla="*/ 3349 h 10000"/>
                <a:gd name="connsiteX8" fmla="*/ 4028 w 10708"/>
                <a:gd name="connsiteY8" fmla="*/ 0 h 10000"/>
                <a:gd name="connsiteX9" fmla="*/ 0 w 10708"/>
                <a:gd name="connsiteY9" fmla="*/ 102 h 10000"/>
                <a:gd name="connsiteX10" fmla="*/ 123 w 10708"/>
                <a:gd name="connsiteY10" fmla="*/ 2710 h 10000"/>
                <a:gd name="connsiteX11" fmla="*/ 2081 w 10708"/>
                <a:gd name="connsiteY11" fmla="*/ 5505 h 10000"/>
                <a:gd name="connsiteX12" fmla="*/ 2081 w 10708"/>
                <a:gd name="connsiteY12" fmla="*/ 6702 h 10000"/>
                <a:gd name="connsiteX0" fmla="*/ 4974 w 10000"/>
                <a:gd name="connsiteY0" fmla="*/ 7032 h 10000"/>
                <a:gd name="connsiteX1" fmla="*/ 7786 w 10000"/>
                <a:gd name="connsiteY1" fmla="*/ 8992 h 10000"/>
                <a:gd name="connsiteX2" fmla="*/ 9500 w 10000"/>
                <a:gd name="connsiteY2" fmla="*/ 10000 h 10000"/>
                <a:gd name="connsiteX3" fmla="*/ 10000 w 10000"/>
                <a:gd name="connsiteY3" fmla="*/ 7644 h 10000"/>
                <a:gd name="connsiteX4" fmla="*/ 8286 w 10000"/>
                <a:gd name="connsiteY4" fmla="*/ 6702 h 10000"/>
                <a:gd name="connsiteX5" fmla="*/ 7522 w 10000"/>
                <a:gd name="connsiteY5" fmla="*/ 5505 h 10000"/>
                <a:gd name="connsiteX6" fmla="*/ 5100 w 10000"/>
                <a:gd name="connsiteY6" fmla="*/ 6514 h 10000"/>
                <a:gd name="connsiteX7" fmla="*/ 5309 w 10000"/>
                <a:gd name="connsiteY7" fmla="*/ 3349 h 10000"/>
                <a:gd name="connsiteX8" fmla="*/ 4028 w 10000"/>
                <a:gd name="connsiteY8" fmla="*/ 0 h 10000"/>
                <a:gd name="connsiteX9" fmla="*/ 0 w 10000"/>
                <a:gd name="connsiteY9" fmla="*/ 102 h 10000"/>
                <a:gd name="connsiteX10" fmla="*/ 123 w 10000"/>
                <a:gd name="connsiteY10" fmla="*/ 2710 h 10000"/>
                <a:gd name="connsiteX11" fmla="*/ 2081 w 10000"/>
                <a:gd name="connsiteY11" fmla="*/ 5505 h 10000"/>
                <a:gd name="connsiteX12" fmla="*/ 2081 w 10000"/>
                <a:gd name="connsiteY12" fmla="*/ 67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4974" y="7032"/>
                  </a:moveTo>
                  <a:lnTo>
                    <a:pt x="7786" y="8992"/>
                  </a:lnTo>
                  <a:lnTo>
                    <a:pt x="9500" y="10000"/>
                  </a:lnTo>
                  <a:cubicBezTo>
                    <a:pt x="9667" y="9215"/>
                    <a:pt x="9833" y="8429"/>
                    <a:pt x="10000" y="7644"/>
                  </a:cubicBezTo>
                  <a:lnTo>
                    <a:pt x="8286" y="6702"/>
                  </a:lnTo>
                  <a:lnTo>
                    <a:pt x="7522" y="5505"/>
                  </a:lnTo>
                  <a:lnTo>
                    <a:pt x="5100" y="6514"/>
                  </a:lnTo>
                  <a:cubicBezTo>
                    <a:pt x="5170" y="5459"/>
                    <a:pt x="5239" y="4404"/>
                    <a:pt x="5309" y="3349"/>
                  </a:cubicBezTo>
                  <a:cubicBezTo>
                    <a:pt x="5314" y="2102"/>
                    <a:pt x="4023" y="1248"/>
                    <a:pt x="4028" y="0"/>
                  </a:cubicBezTo>
                  <a:lnTo>
                    <a:pt x="0" y="102"/>
                  </a:lnTo>
                  <a:lnTo>
                    <a:pt x="123" y="2710"/>
                  </a:lnTo>
                  <a:lnTo>
                    <a:pt x="2081" y="5505"/>
                  </a:lnTo>
                  <a:lnTo>
                    <a:pt x="2081" y="6702"/>
                  </a:lnTo>
                </a:path>
              </a:pathLst>
            </a:custGeom>
            <a:solidFill>
              <a:srgbClr val="33CCCC"/>
            </a:solidFill>
            <a:ln w="3175" cap="rnd" cmpd="sng">
              <a:solidFill>
                <a:schemeClr val="bg1"/>
              </a:solidFill>
              <a:prstDash val="solid"/>
              <a:round/>
              <a:headEnd/>
              <a:tailEnd/>
            </a:ln>
          </p:spPr>
          <p:txBody>
            <a:bodyPr/>
            <a:lstStyle>
              <a:defPPr>
                <a:defRPr lang="en-GB"/>
              </a:defPPr>
              <a:lvl1pPr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1pPr>
              <a:lvl2pPr marL="4572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2pPr>
              <a:lvl3pPr marL="9144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3pPr>
              <a:lvl4pPr marL="13716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4pPr>
              <a:lvl5pPr marL="1828800" algn="r" rtl="0" eaLnBrk="0" fontAlgn="base" hangingPunct="0">
                <a:spcBef>
                  <a:spcPct val="0"/>
                </a:spcBef>
                <a:spcAft>
                  <a:spcPct val="0"/>
                </a:spcAft>
                <a:buClr>
                  <a:srgbClr val="455F55"/>
                </a:buClr>
                <a:buSzPct val="80000"/>
                <a:buFont typeface="Wingdings" pitchFamily="2" charset="2"/>
                <a:defRPr sz="1000" b="1" kern="1200">
                  <a:solidFill>
                    <a:srgbClr val="455F55"/>
                  </a:solidFill>
                  <a:latin typeface="SwissReSans" pitchFamily="34" charset="0"/>
                  <a:ea typeface="+mn-ea"/>
                  <a:cs typeface="+mn-cs"/>
                </a:defRPr>
              </a:lvl5pPr>
              <a:lvl6pPr marL="2286000" algn="l" defTabSz="914400" rtl="0" eaLnBrk="1" latinLnBrk="0" hangingPunct="1">
                <a:defRPr sz="1000" b="1" kern="1200">
                  <a:solidFill>
                    <a:srgbClr val="455F55"/>
                  </a:solidFill>
                  <a:latin typeface="SwissReSans" pitchFamily="34" charset="0"/>
                  <a:ea typeface="+mn-ea"/>
                  <a:cs typeface="+mn-cs"/>
                </a:defRPr>
              </a:lvl6pPr>
              <a:lvl7pPr marL="2743200" algn="l" defTabSz="914400" rtl="0" eaLnBrk="1" latinLnBrk="0" hangingPunct="1">
                <a:defRPr sz="1000" b="1" kern="1200">
                  <a:solidFill>
                    <a:srgbClr val="455F55"/>
                  </a:solidFill>
                  <a:latin typeface="SwissReSans" pitchFamily="34" charset="0"/>
                  <a:ea typeface="+mn-ea"/>
                  <a:cs typeface="+mn-cs"/>
                </a:defRPr>
              </a:lvl7pPr>
              <a:lvl8pPr marL="3200400" algn="l" defTabSz="914400" rtl="0" eaLnBrk="1" latinLnBrk="0" hangingPunct="1">
                <a:defRPr sz="1000" b="1" kern="1200">
                  <a:solidFill>
                    <a:srgbClr val="455F55"/>
                  </a:solidFill>
                  <a:latin typeface="SwissReSans" pitchFamily="34" charset="0"/>
                  <a:ea typeface="+mn-ea"/>
                  <a:cs typeface="+mn-cs"/>
                </a:defRPr>
              </a:lvl8pPr>
              <a:lvl9pPr marL="3657600" algn="l" defTabSz="914400" rtl="0" eaLnBrk="1" latinLnBrk="0" hangingPunct="1">
                <a:defRPr sz="1000" b="1" kern="1200">
                  <a:solidFill>
                    <a:srgbClr val="455F55"/>
                  </a:solidFill>
                  <a:latin typeface="SwissReSans" pitchFamily="34" charset="0"/>
                  <a:ea typeface="+mn-ea"/>
                  <a:cs typeface="+mn-cs"/>
                </a:defRPr>
              </a:lvl9pPr>
            </a:lstStyle>
            <a:p>
              <a:pPr>
                <a:defRPr/>
              </a:pPr>
              <a:endParaRPr lang="en-US" dirty="0">
                <a:latin typeface="+mn-lt"/>
              </a:endParaRPr>
            </a:p>
          </p:txBody>
        </p:sp>
      </p:grpSp>
      <p:sp>
        <p:nvSpPr>
          <p:cNvPr id="334" name="Oval 333"/>
          <p:cNvSpPr>
            <a:spLocks/>
          </p:cNvSpPr>
          <p:nvPr/>
        </p:nvSpPr>
        <p:spPr bwMode="auto">
          <a:xfrm flipH="1" flipV="1">
            <a:off x="3436938" y="3422650"/>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35" name="Oval 334"/>
          <p:cNvSpPr>
            <a:spLocks/>
          </p:cNvSpPr>
          <p:nvPr/>
        </p:nvSpPr>
        <p:spPr bwMode="auto">
          <a:xfrm flipH="1" flipV="1">
            <a:off x="4167188" y="3205163"/>
            <a:ext cx="85725" cy="82550"/>
          </a:xfrm>
          <a:prstGeom prst="ellipse">
            <a:avLst/>
          </a:prstGeom>
          <a:solidFill>
            <a:srgbClr val="33CCCC"/>
          </a:solidFill>
          <a:ln w="15875" cap="flat" cmpd="sng" algn="ctr">
            <a:noFill/>
            <a:prstDash val="solid"/>
            <a:round/>
            <a:headEnd type="none" w="med" len="med"/>
            <a:tailEnd type="none" w="med" len="med"/>
          </a:ln>
          <a:effectLst/>
        </p:spPr>
        <p:txBody>
          <a:bodyPr lIns="64784" tIns="64784" rIns="64784" bIns="64784" anchor="ctr"/>
          <a:lstStyle/>
          <a:p>
            <a:pPr defTabSz="757056">
              <a:defRPr/>
            </a:pPr>
            <a:endParaRPr lang="en-US" b="1" dirty="0">
              <a:latin typeface="+mn-lt"/>
            </a:endParaRPr>
          </a:p>
        </p:txBody>
      </p:sp>
      <p:sp>
        <p:nvSpPr>
          <p:cNvPr id="327" name="Freeform 326"/>
          <p:cNvSpPr/>
          <p:nvPr/>
        </p:nvSpPr>
        <p:spPr>
          <a:xfrm>
            <a:off x="3367088" y="3568700"/>
            <a:ext cx="34925" cy="74613"/>
          </a:xfrm>
          <a:custGeom>
            <a:avLst/>
            <a:gdLst>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97703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97703"/>
              <a:gd name="connsiteY0" fmla="*/ 25052 h 172859"/>
              <a:gd name="connsiteX1" fmla="*/ 37578 w 97703"/>
              <a:gd name="connsiteY1" fmla="*/ 62630 h 172859"/>
              <a:gd name="connsiteX2" fmla="*/ 35073 w 97703"/>
              <a:gd name="connsiteY2" fmla="*/ 120250 h 172859"/>
              <a:gd name="connsiteX3" fmla="*/ 92693 w 97703"/>
              <a:gd name="connsiteY3" fmla="*/ 172859 h 172859"/>
              <a:gd name="connsiteX4" fmla="*/ 76272 w 97703"/>
              <a:gd name="connsiteY4" fmla="*/ 167849 h 172859"/>
              <a:gd name="connsiteX5" fmla="*/ 97703 w 97703"/>
              <a:gd name="connsiteY5" fmla="*/ 112734 h 172859"/>
              <a:gd name="connsiteX6" fmla="*/ 72651 w 97703"/>
              <a:gd name="connsiteY6" fmla="*/ 47599 h 172859"/>
              <a:gd name="connsiteX7" fmla="*/ 62630 w 97703"/>
              <a:gd name="connsiteY7" fmla="*/ 0 h 172859"/>
              <a:gd name="connsiteX8" fmla="*/ 0 w 97703"/>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92693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23897"/>
              <a:gd name="connsiteY0" fmla="*/ 25052 h 172859"/>
              <a:gd name="connsiteX1" fmla="*/ 37578 w 123897"/>
              <a:gd name="connsiteY1" fmla="*/ 62630 h 172859"/>
              <a:gd name="connsiteX2" fmla="*/ 35073 w 123897"/>
              <a:gd name="connsiteY2" fmla="*/ 120250 h 172859"/>
              <a:gd name="connsiteX3" fmla="*/ 80787 w 123897"/>
              <a:gd name="connsiteY3" fmla="*/ 172859 h 172859"/>
              <a:gd name="connsiteX4" fmla="*/ 123897 w 123897"/>
              <a:gd name="connsiteY4" fmla="*/ 165467 h 172859"/>
              <a:gd name="connsiteX5" fmla="*/ 97703 w 123897"/>
              <a:gd name="connsiteY5" fmla="*/ 112734 h 172859"/>
              <a:gd name="connsiteX6" fmla="*/ 72651 w 123897"/>
              <a:gd name="connsiteY6" fmla="*/ 47599 h 172859"/>
              <a:gd name="connsiteX7" fmla="*/ 62630 w 123897"/>
              <a:gd name="connsiteY7" fmla="*/ 0 h 172859"/>
              <a:gd name="connsiteX8" fmla="*/ 0 w 123897"/>
              <a:gd name="connsiteY8" fmla="*/ 25052 h 172859"/>
              <a:gd name="connsiteX0" fmla="*/ 0 w 107228"/>
              <a:gd name="connsiteY0" fmla="*/ 25052 h 172859"/>
              <a:gd name="connsiteX1" fmla="*/ 37578 w 107228"/>
              <a:gd name="connsiteY1" fmla="*/ 62630 h 172859"/>
              <a:gd name="connsiteX2" fmla="*/ 35073 w 107228"/>
              <a:gd name="connsiteY2" fmla="*/ 120250 h 172859"/>
              <a:gd name="connsiteX3" fmla="*/ 80787 w 107228"/>
              <a:gd name="connsiteY3" fmla="*/ 172859 h 172859"/>
              <a:gd name="connsiteX4" fmla="*/ 107228 w 107228"/>
              <a:gd name="connsiteY4" fmla="*/ 165467 h 172859"/>
              <a:gd name="connsiteX5" fmla="*/ 97703 w 107228"/>
              <a:gd name="connsiteY5" fmla="*/ 112734 h 172859"/>
              <a:gd name="connsiteX6" fmla="*/ 72651 w 107228"/>
              <a:gd name="connsiteY6" fmla="*/ 47599 h 172859"/>
              <a:gd name="connsiteX7" fmla="*/ 62630 w 107228"/>
              <a:gd name="connsiteY7" fmla="*/ 0 h 172859"/>
              <a:gd name="connsiteX8" fmla="*/ 0 w 107228"/>
              <a:gd name="connsiteY8" fmla="*/ 25052 h 172859"/>
              <a:gd name="connsiteX0" fmla="*/ 0 w 95322"/>
              <a:gd name="connsiteY0" fmla="*/ 32196 h 172859"/>
              <a:gd name="connsiteX1" fmla="*/ 25672 w 95322"/>
              <a:gd name="connsiteY1" fmla="*/ 62630 h 172859"/>
              <a:gd name="connsiteX2" fmla="*/ 23167 w 95322"/>
              <a:gd name="connsiteY2" fmla="*/ 120250 h 172859"/>
              <a:gd name="connsiteX3" fmla="*/ 68881 w 95322"/>
              <a:gd name="connsiteY3" fmla="*/ 172859 h 172859"/>
              <a:gd name="connsiteX4" fmla="*/ 95322 w 95322"/>
              <a:gd name="connsiteY4" fmla="*/ 165467 h 172859"/>
              <a:gd name="connsiteX5" fmla="*/ 85797 w 95322"/>
              <a:gd name="connsiteY5" fmla="*/ 112734 h 172859"/>
              <a:gd name="connsiteX6" fmla="*/ 60745 w 95322"/>
              <a:gd name="connsiteY6" fmla="*/ 47599 h 172859"/>
              <a:gd name="connsiteX7" fmla="*/ 50724 w 95322"/>
              <a:gd name="connsiteY7" fmla="*/ 0 h 172859"/>
              <a:gd name="connsiteX8" fmla="*/ 0 w 95322"/>
              <a:gd name="connsiteY8" fmla="*/ 32196 h 17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322" h="172859">
                <a:moveTo>
                  <a:pt x="0" y="32196"/>
                </a:moveTo>
                <a:lnTo>
                  <a:pt x="25672" y="62630"/>
                </a:lnTo>
                <a:lnTo>
                  <a:pt x="23167" y="120250"/>
                </a:lnTo>
                <a:lnTo>
                  <a:pt x="68881" y="172859"/>
                </a:lnTo>
                <a:lnTo>
                  <a:pt x="95322" y="165467"/>
                </a:lnTo>
                <a:lnTo>
                  <a:pt x="85797" y="112734"/>
                </a:lnTo>
                <a:lnTo>
                  <a:pt x="60745" y="47599"/>
                </a:lnTo>
                <a:lnTo>
                  <a:pt x="50724" y="0"/>
                </a:lnTo>
                <a:lnTo>
                  <a:pt x="0" y="32196"/>
                </a:lnTo>
                <a:close/>
              </a:path>
            </a:pathLst>
          </a:custGeom>
          <a:solidFill>
            <a:srgbClr val="33CCCC"/>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73" name="Straight Connector 20"/>
          <p:cNvCxnSpPr>
            <a:cxnSpLocks noChangeShapeType="1"/>
            <a:stCxn id="334" idx="3"/>
          </p:cNvCxnSpPr>
          <p:nvPr/>
        </p:nvCxnSpPr>
        <p:spPr bwMode="auto">
          <a:xfrm flipV="1">
            <a:off x="3509963" y="2660650"/>
            <a:ext cx="704850" cy="77470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4" name="Straight Connector 20"/>
          <p:cNvCxnSpPr>
            <a:cxnSpLocks noChangeShapeType="1"/>
            <a:stCxn id="474" idx="3"/>
          </p:cNvCxnSpPr>
          <p:nvPr/>
        </p:nvCxnSpPr>
        <p:spPr bwMode="auto">
          <a:xfrm flipH="1">
            <a:off x="827088" y="3584575"/>
            <a:ext cx="2435225" cy="757238"/>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5" name="Straight Connector 20"/>
          <p:cNvCxnSpPr>
            <a:cxnSpLocks noChangeShapeType="1"/>
            <a:endCxn id="36914" idx="0"/>
          </p:cNvCxnSpPr>
          <p:nvPr/>
        </p:nvCxnSpPr>
        <p:spPr bwMode="auto">
          <a:xfrm flipH="1">
            <a:off x="2769096" y="3706813"/>
            <a:ext cx="710704" cy="585787"/>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6" name="Straight Connector 20"/>
          <p:cNvCxnSpPr>
            <a:cxnSpLocks noChangeShapeType="1"/>
          </p:cNvCxnSpPr>
          <p:nvPr/>
        </p:nvCxnSpPr>
        <p:spPr bwMode="auto">
          <a:xfrm>
            <a:off x="4191000" y="3749675"/>
            <a:ext cx="1622425" cy="5445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7" name="Straight Connector 20"/>
          <p:cNvCxnSpPr>
            <a:cxnSpLocks noChangeShapeType="1"/>
          </p:cNvCxnSpPr>
          <p:nvPr/>
        </p:nvCxnSpPr>
        <p:spPr bwMode="auto">
          <a:xfrm>
            <a:off x="5029200" y="3670300"/>
            <a:ext cx="2435225" cy="722313"/>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8" name="Straight Connector 20"/>
          <p:cNvCxnSpPr>
            <a:cxnSpLocks noChangeShapeType="1"/>
          </p:cNvCxnSpPr>
          <p:nvPr/>
        </p:nvCxnSpPr>
        <p:spPr bwMode="auto">
          <a:xfrm>
            <a:off x="3622675" y="3856038"/>
            <a:ext cx="293688" cy="481012"/>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cxnSp>
        <p:nvCxnSpPr>
          <p:cNvPr id="36879" name="Straight Connector 20"/>
          <p:cNvCxnSpPr>
            <a:cxnSpLocks noChangeShapeType="1"/>
            <a:stCxn id="36896" idx="0"/>
          </p:cNvCxnSpPr>
          <p:nvPr/>
        </p:nvCxnSpPr>
        <p:spPr bwMode="auto">
          <a:xfrm flipH="1">
            <a:off x="5348288" y="3060833"/>
            <a:ext cx="1973134" cy="398330"/>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sp>
        <p:nvSpPr>
          <p:cNvPr id="474" name="Freeform 473"/>
          <p:cNvSpPr/>
          <p:nvPr/>
        </p:nvSpPr>
        <p:spPr>
          <a:xfrm>
            <a:off x="3195638" y="3559175"/>
            <a:ext cx="153987" cy="69850"/>
          </a:xfrm>
          <a:custGeom>
            <a:avLst/>
            <a:gdLst>
              <a:gd name="connsiteX0" fmla="*/ 33337 w 533400"/>
              <a:gd name="connsiteY0" fmla="*/ 271462 h 300037"/>
              <a:gd name="connsiteX1" fmla="*/ 111919 w 533400"/>
              <a:gd name="connsiteY1" fmla="*/ 300037 h 300037"/>
              <a:gd name="connsiteX2" fmla="*/ 100012 w 533400"/>
              <a:gd name="connsiteY2" fmla="*/ 219075 h 300037"/>
              <a:gd name="connsiteX3" fmla="*/ 230981 w 533400"/>
              <a:gd name="connsiteY3" fmla="*/ 104775 h 300037"/>
              <a:gd name="connsiteX4" fmla="*/ 302419 w 533400"/>
              <a:gd name="connsiteY4" fmla="*/ 109537 h 300037"/>
              <a:gd name="connsiteX5" fmla="*/ 333375 w 533400"/>
              <a:gd name="connsiteY5" fmla="*/ 140494 h 300037"/>
              <a:gd name="connsiteX6" fmla="*/ 385762 w 533400"/>
              <a:gd name="connsiteY6" fmla="*/ 133350 h 300037"/>
              <a:gd name="connsiteX7" fmla="*/ 359569 w 533400"/>
              <a:gd name="connsiteY7" fmla="*/ 100012 h 300037"/>
              <a:gd name="connsiteX8" fmla="*/ 395287 w 533400"/>
              <a:gd name="connsiteY8" fmla="*/ 78581 h 300037"/>
              <a:gd name="connsiteX9" fmla="*/ 528637 w 533400"/>
              <a:gd name="connsiteY9" fmla="*/ 73819 h 300037"/>
              <a:gd name="connsiteX10" fmla="*/ 533400 w 533400"/>
              <a:gd name="connsiteY10" fmla="*/ 30956 h 300037"/>
              <a:gd name="connsiteX11" fmla="*/ 523875 w 533400"/>
              <a:gd name="connsiteY11" fmla="*/ 21431 h 300037"/>
              <a:gd name="connsiteX12" fmla="*/ 464344 w 533400"/>
              <a:gd name="connsiteY12" fmla="*/ 0 h 300037"/>
              <a:gd name="connsiteX13" fmla="*/ 369094 w 533400"/>
              <a:gd name="connsiteY13" fmla="*/ 2381 h 300037"/>
              <a:gd name="connsiteX14" fmla="*/ 252412 w 533400"/>
              <a:gd name="connsiteY14" fmla="*/ 9525 h 300037"/>
              <a:gd name="connsiteX15" fmla="*/ 180975 w 533400"/>
              <a:gd name="connsiteY15" fmla="*/ 47625 h 300037"/>
              <a:gd name="connsiteX16" fmla="*/ 90487 w 533400"/>
              <a:gd name="connsiteY16" fmla="*/ 107156 h 300037"/>
              <a:gd name="connsiteX17" fmla="*/ 16669 w 533400"/>
              <a:gd name="connsiteY17" fmla="*/ 176212 h 300037"/>
              <a:gd name="connsiteX18" fmla="*/ 0 w 533400"/>
              <a:gd name="connsiteY18" fmla="*/ 197644 h 300037"/>
              <a:gd name="connsiteX19" fmla="*/ 33337 w 533400"/>
              <a:gd name="connsiteY19" fmla="*/ 271462 h 300037"/>
              <a:gd name="connsiteX0" fmla="*/ 33337 w 533400"/>
              <a:gd name="connsiteY0" fmla="*/ 271462 h 293648"/>
              <a:gd name="connsiteX1" fmla="*/ 96343 w 533400"/>
              <a:gd name="connsiteY1" fmla="*/ 293648 h 293648"/>
              <a:gd name="connsiteX2" fmla="*/ 100012 w 533400"/>
              <a:gd name="connsiteY2" fmla="*/ 219075 h 293648"/>
              <a:gd name="connsiteX3" fmla="*/ 230981 w 533400"/>
              <a:gd name="connsiteY3" fmla="*/ 104775 h 293648"/>
              <a:gd name="connsiteX4" fmla="*/ 302419 w 533400"/>
              <a:gd name="connsiteY4" fmla="*/ 109537 h 293648"/>
              <a:gd name="connsiteX5" fmla="*/ 333375 w 533400"/>
              <a:gd name="connsiteY5" fmla="*/ 140494 h 293648"/>
              <a:gd name="connsiteX6" fmla="*/ 385762 w 533400"/>
              <a:gd name="connsiteY6" fmla="*/ 133350 h 293648"/>
              <a:gd name="connsiteX7" fmla="*/ 359569 w 533400"/>
              <a:gd name="connsiteY7" fmla="*/ 100012 h 293648"/>
              <a:gd name="connsiteX8" fmla="*/ 395287 w 533400"/>
              <a:gd name="connsiteY8" fmla="*/ 78581 h 293648"/>
              <a:gd name="connsiteX9" fmla="*/ 528637 w 533400"/>
              <a:gd name="connsiteY9" fmla="*/ 73819 h 293648"/>
              <a:gd name="connsiteX10" fmla="*/ 533400 w 533400"/>
              <a:gd name="connsiteY10" fmla="*/ 30956 h 293648"/>
              <a:gd name="connsiteX11" fmla="*/ 523875 w 533400"/>
              <a:gd name="connsiteY11" fmla="*/ 21431 h 293648"/>
              <a:gd name="connsiteX12" fmla="*/ 464344 w 533400"/>
              <a:gd name="connsiteY12" fmla="*/ 0 h 293648"/>
              <a:gd name="connsiteX13" fmla="*/ 369094 w 533400"/>
              <a:gd name="connsiteY13" fmla="*/ 2381 h 293648"/>
              <a:gd name="connsiteX14" fmla="*/ 252412 w 533400"/>
              <a:gd name="connsiteY14" fmla="*/ 9525 h 293648"/>
              <a:gd name="connsiteX15" fmla="*/ 180975 w 533400"/>
              <a:gd name="connsiteY15" fmla="*/ 47625 h 293648"/>
              <a:gd name="connsiteX16" fmla="*/ 90487 w 533400"/>
              <a:gd name="connsiteY16" fmla="*/ 107156 h 293648"/>
              <a:gd name="connsiteX17" fmla="*/ 16669 w 533400"/>
              <a:gd name="connsiteY17" fmla="*/ 176212 h 293648"/>
              <a:gd name="connsiteX18" fmla="*/ 0 w 533400"/>
              <a:gd name="connsiteY18" fmla="*/ 197644 h 293648"/>
              <a:gd name="connsiteX19" fmla="*/ 33337 w 533400"/>
              <a:gd name="connsiteY19" fmla="*/ 271462 h 29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293648">
                <a:moveTo>
                  <a:pt x="33337" y="271462"/>
                </a:moveTo>
                <a:lnTo>
                  <a:pt x="96343" y="293648"/>
                </a:lnTo>
                <a:lnTo>
                  <a:pt x="100012" y="219075"/>
                </a:lnTo>
                <a:lnTo>
                  <a:pt x="230981" y="104775"/>
                </a:lnTo>
                <a:lnTo>
                  <a:pt x="302419" y="109537"/>
                </a:lnTo>
                <a:lnTo>
                  <a:pt x="333375" y="140494"/>
                </a:lnTo>
                <a:lnTo>
                  <a:pt x="385762" y="133350"/>
                </a:lnTo>
                <a:lnTo>
                  <a:pt x="359569" y="100012"/>
                </a:lnTo>
                <a:lnTo>
                  <a:pt x="395287" y="78581"/>
                </a:lnTo>
                <a:lnTo>
                  <a:pt x="528637" y="73819"/>
                </a:lnTo>
                <a:lnTo>
                  <a:pt x="533400" y="30956"/>
                </a:lnTo>
                <a:lnTo>
                  <a:pt x="523875" y="21431"/>
                </a:lnTo>
                <a:lnTo>
                  <a:pt x="464344" y="0"/>
                </a:lnTo>
                <a:lnTo>
                  <a:pt x="369094" y="2381"/>
                </a:lnTo>
                <a:lnTo>
                  <a:pt x="252412" y="9525"/>
                </a:lnTo>
                <a:lnTo>
                  <a:pt x="180975" y="47625"/>
                </a:lnTo>
                <a:lnTo>
                  <a:pt x="90487" y="107156"/>
                </a:lnTo>
                <a:lnTo>
                  <a:pt x="16669" y="176212"/>
                </a:lnTo>
                <a:lnTo>
                  <a:pt x="0" y="197644"/>
                </a:lnTo>
                <a:lnTo>
                  <a:pt x="33337" y="271462"/>
                </a:lnTo>
                <a:close/>
              </a:path>
            </a:pathLst>
          </a:cu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0" rIns="91418" bIns="45710" anchor="ctr"/>
          <a:lstStyle/>
          <a:p>
            <a:pPr algn="ctr">
              <a:defRPr/>
            </a:pPr>
            <a:endParaRPr lang="en-US" dirty="0"/>
          </a:p>
        </p:txBody>
      </p:sp>
      <p:cxnSp>
        <p:nvCxnSpPr>
          <p:cNvPr id="36881" name="Straight Connector 20"/>
          <p:cNvCxnSpPr>
            <a:cxnSpLocks noChangeShapeType="1"/>
            <a:stCxn id="335" idx="3"/>
          </p:cNvCxnSpPr>
          <p:nvPr/>
        </p:nvCxnSpPr>
        <p:spPr bwMode="auto">
          <a:xfrm flipV="1">
            <a:off x="4240213" y="2673350"/>
            <a:ext cx="1762125" cy="542925"/>
          </a:xfrm>
          <a:prstGeom prst="line">
            <a:avLst/>
          </a:prstGeom>
          <a:noFill/>
          <a:ln w="12700" algn="ctr">
            <a:solidFill>
              <a:srgbClr val="33CCCC"/>
            </a:solidFill>
            <a:round/>
            <a:headEnd/>
            <a:tailEnd/>
          </a:ln>
          <a:extLst>
            <a:ext uri="{909E8E84-426E-40dd-AFC4-6F175D3DCCD1}">
              <a14:hiddenFill xmlns:a14="http://schemas.microsoft.com/office/drawing/2010/main">
                <a:noFill/>
              </a14:hiddenFill>
            </a:ext>
          </a:extLst>
        </p:spPr>
      </p:cxnSp>
      <p:grpSp>
        <p:nvGrpSpPr>
          <p:cNvPr id="36882" name="Group 404"/>
          <p:cNvGrpSpPr>
            <a:grpSpLocks/>
          </p:cNvGrpSpPr>
          <p:nvPr/>
        </p:nvGrpSpPr>
        <p:grpSpPr bwMode="auto">
          <a:xfrm>
            <a:off x="5622925" y="74613"/>
            <a:ext cx="1757363" cy="2546350"/>
            <a:chOff x="6582025" y="-35405"/>
            <a:chExt cx="2460451" cy="3565030"/>
          </a:xfrm>
        </p:grpSpPr>
        <p:grpSp>
          <p:nvGrpSpPr>
            <p:cNvPr id="36927" name="Group 321"/>
            <p:cNvGrpSpPr>
              <a:grpSpLocks/>
            </p:cNvGrpSpPr>
            <p:nvPr/>
          </p:nvGrpSpPr>
          <p:grpSpPr bwMode="auto">
            <a:xfrm>
              <a:off x="6928132" y="-35405"/>
              <a:ext cx="2114344" cy="3560899"/>
              <a:chOff x="6534388" y="-137256"/>
              <a:chExt cx="2114344" cy="3560899"/>
            </a:xfrm>
          </p:grpSpPr>
          <p:pic>
            <p:nvPicPr>
              <p:cNvPr id="385" name="Picture 2">
                <a:hlinkClick r:id="rId3"/>
              </p:cNvPr>
              <p:cNvPicPr>
                <a:picLocks noChangeAspect="1" noChangeArrowheads="1"/>
              </p:cNvPicPr>
              <p:nvPr/>
            </p:nvPicPr>
            <p:blipFill>
              <a:blip r:embed="rId4"/>
              <a:srcRect/>
              <a:stretch>
                <a:fillRect/>
              </a:stretch>
            </p:blipFill>
            <p:spPr bwMode="auto">
              <a:xfrm>
                <a:off x="6575018" y="705104"/>
                <a:ext cx="1902571" cy="271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30" name="TextBox 392"/>
              <p:cNvSpPr txBox="1">
                <a:spLocks noChangeArrowheads="1"/>
              </p:cNvSpPr>
              <p:nvPr/>
            </p:nvSpPr>
            <p:spPr bwMode="auto">
              <a:xfrm>
                <a:off x="6534388" y="-137256"/>
                <a:ext cx="2114344"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Hull, UK</a:t>
                </a:r>
                <a:r>
                  <a:rPr lang="en-US" altLang="de-DE" sz="1100" i="1">
                    <a:latin typeface="+mn-lt"/>
                  </a:rPr>
                  <a:t>: Flood and storm risk to urban property</a:t>
                </a:r>
              </a:p>
            </p:txBody>
          </p:sp>
        </p:grpSp>
        <p:sp>
          <p:nvSpPr>
            <p:cNvPr id="36928" name="Text Box 6">
              <a:hlinkClick r:id="rId3"/>
            </p:cNvPr>
            <p:cNvSpPr txBox="1">
              <a:spLocks noChangeArrowheads="1"/>
            </p:cNvSpPr>
            <p:nvPr/>
          </p:nvSpPr>
          <p:spPr bwMode="auto">
            <a:xfrm rot="-5400000">
              <a:off x="5522395" y="1898983"/>
              <a:ext cx="2690272"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http://media.swissre.com/documents/Economics_of_Climate_Adaption_UK_Factsheet.pdf </a:t>
              </a:r>
            </a:p>
            <a:p>
              <a:pPr eaLnBrk="1" hangingPunct="1"/>
              <a:r>
                <a:rPr lang="en-US" altLang="de-DE" sz="600">
                  <a:solidFill>
                    <a:srgbClr val="33CCCC"/>
                  </a:solidFill>
                  <a:latin typeface="+mn-lt"/>
                </a:rPr>
                <a:t> </a:t>
              </a:r>
            </a:p>
          </p:txBody>
        </p:sp>
      </p:grpSp>
      <p:grpSp>
        <p:nvGrpSpPr>
          <p:cNvPr id="36883" name="Group 403"/>
          <p:cNvGrpSpPr>
            <a:grpSpLocks/>
          </p:cNvGrpSpPr>
          <p:nvPr/>
        </p:nvGrpSpPr>
        <p:grpSpPr bwMode="auto">
          <a:xfrm>
            <a:off x="3851275" y="82550"/>
            <a:ext cx="1984375" cy="2538413"/>
            <a:chOff x="4002597" y="7945"/>
            <a:chExt cx="2776346" cy="3552988"/>
          </a:xfrm>
        </p:grpSpPr>
        <p:grpSp>
          <p:nvGrpSpPr>
            <p:cNvPr id="36923" name="Group 325"/>
            <p:cNvGrpSpPr>
              <a:grpSpLocks/>
            </p:cNvGrpSpPr>
            <p:nvPr/>
          </p:nvGrpSpPr>
          <p:grpSpPr bwMode="auto">
            <a:xfrm>
              <a:off x="4195388" y="7945"/>
              <a:ext cx="2583555" cy="3506761"/>
              <a:chOff x="3347299" y="-268979"/>
              <a:chExt cx="2583555" cy="3506761"/>
            </a:xfrm>
          </p:grpSpPr>
          <p:pic>
            <p:nvPicPr>
              <p:cNvPr id="5125" name="Picture 5">
                <a:hlinkClick r:id="rId5"/>
              </p:cNvPr>
              <p:cNvPicPr>
                <a:picLocks noChangeAspect="1" noChangeArrowheads="1"/>
              </p:cNvPicPr>
              <p:nvPr/>
            </p:nvPicPr>
            <p:blipFill>
              <a:blip r:embed="rId6"/>
              <a:srcRect/>
              <a:stretch>
                <a:fillRect/>
              </a:stretch>
            </p:blipFill>
            <p:spPr bwMode="auto">
              <a:xfrm>
                <a:off x="3532091" y="568718"/>
                <a:ext cx="1883473" cy="26686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26" name="TextBox 405"/>
              <p:cNvSpPr txBox="1">
                <a:spLocks noChangeArrowheads="1"/>
              </p:cNvSpPr>
              <p:nvPr/>
            </p:nvSpPr>
            <p:spPr bwMode="auto">
              <a:xfrm>
                <a:off x="3347299" y="-268979"/>
                <a:ext cx="2583555" cy="840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New York</a:t>
                </a:r>
                <a:r>
                  <a:rPr lang="en-US" altLang="de-DE" sz="1100" i="1">
                    <a:latin typeface="+mn-lt"/>
                  </a:rPr>
                  <a:t>: Tropical cyclones and storm surge risk to a metropolis</a:t>
                </a:r>
              </a:p>
            </p:txBody>
          </p:sp>
        </p:grpSp>
        <p:sp>
          <p:nvSpPr>
            <p:cNvPr id="36924" name="Text Box 6">
              <a:hlinkClick r:id="rId5"/>
            </p:cNvPr>
            <p:cNvSpPr txBox="1">
              <a:spLocks noChangeArrowheads="1"/>
            </p:cNvSpPr>
            <p:nvPr/>
          </p:nvSpPr>
          <p:spPr bwMode="auto">
            <a:xfrm rot="-5400000">
              <a:off x="2890104" y="2006694"/>
              <a:ext cx="2666732"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http://media.swissre.com/documents/ECA_New_York_Gov_Factsheet.pdf</a:t>
              </a:r>
            </a:p>
          </p:txBody>
        </p:sp>
      </p:grpSp>
      <p:grpSp>
        <p:nvGrpSpPr>
          <p:cNvPr id="36884" name="Group 402"/>
          <p:cNvGrpSpPr>
            <a:grpSpLocks/>
          </p:cNvGrpSpPr>
          <p:nvPr/>
        </p:nvGrpSpPr>
        <p:grpSpPr bwMode="auto">
          <a:xfrm>
            <a:off x="73025" y="1571625"/>
            <a:ext cx="1784350" cy="2433638"/>
            <a:chOff x="854605" y="-115541"/>
            <a:chExt cx="2496623" cy="3407061"/>
          </a:xfrm>
        </p:grpSpPr>
        <p:grpSp>
          <p:nvGrpSpPr>
            <p:cNvPr id="36919" name="Group 329"/>
            <p:cNvGrpSpPr>
              <a:grpSpLocks/>
            </p:cNvGrpSpPr>
            <p:nvPr/>
          </p:nvGrpSpPr>
          <p:grpSpPr bwMode="auto">
            <a:xfrm>
              <a:off x="904105" y="-115541"/>
              <a:ext cx="2447123" cy="3325364"/>
              <a:chOff x="1950664" y="75569"/>
              <a:chExt cx="2447123" cy="3325364"/>
            </a:xfrm>
          </p:grpSpPr>
          <p:pic>
            <p:nvPicPr>
              <p:cNvPr id="381" name="Picture 380" descr="ECA_cover_large">
                <a:hlinkClick r:id="rId7"/>
              </p:cNvPr>
              <p:cNvPicPr>
                <a:picLocks noChangeAspect="1" noChangeArrowheads="1"/>
              </p:cNvPicPr>
              <p:nvPr/>
            </p:nvPicPr>
            <p:blipFill>
              <a:blip r:embed="rId8"/>
              <a:srcRect/>
              <a:stretch>
                <a:fillRect/>
              </a:stretch>
            </p:blipFill>
            <p:spPr bwMode="auto">
              <a:xfrm>
                <a:off x="2296537" y="962339"/>
                <a:ext cx="1885795" cy="2438059"/>
              </a:xfrm>
              <a:prstGeom prst="rect">
                <a:avLst/>
              </a:prstGeom>
              <a:ln>
                <a:noFill/>
              </a:ln>
              <a:effectLst>
                <a:outerShdw blurRad="292100" dist="139700" dir="2700000" algn="tl" rotWithShape="0">
                  <a:srgbClr val="333333">
                    <a:alpha val="65000"/>
                  </a:srgbClr>
                </a:outerShdw>
              </a:effectLst>
            </p:spPr>
          </p:pic>
          <p:sp>
            <p:nvSpPr>
              <p:cNvPr id="36922" name="TextBox 408"/>
              <p:cNvSpPr txBox="1">
                <a:spLocks noChangeArrowheads="1"/>
              </p:cNvSpPr>
              <p:nvPr/>
            </p:nvSpPr>
            <p:spPr bwMode="auto">
              <a:xfrm>
                <a:off x="1950664" y="75569"/>
                <a:ext cx="244712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dirty="0">
                    <a:latin typeface="+mn-lt"/>
                  </a:rPr>
                  <a:t>ECA full report </a:t>
                </a:r>
                <a:r>
                  <a:rPr lang="en-US" altLang="de-DE" sz="1100" i="1" dirty="0">
                    <a:latin typeface="+mn-lt"/>
                  </a:rPr>
                  <a:t>featuring the first 8 case studies, </a:t>
                </a:r>
              </a:p>
              <a:p>
                <a:pPr eaLnBrk="1" hangingPunct="1"/>
                <a:r>
                  <a:rPr lang="en-US" altLang="de-DE" sz="1100" i="1" dirty="0">
                    <a:latin typeface="+mn-lt"/>
                  </a:rPr>
                  <a:t>164 pages</a:t>
                </a:r>
              </a:p>
            </p:txBody>
          </p:sp>
        </p:grpSp>
        <p:sp>
          <p:nvSpPr>
            <p:cNvPr id="36920" name="Text Box 6">
              <a:hlinkClick r:id="rId7"/>
            </p:cNvPr>
            <p:cNvSpPr txBox="1">
              <a:spLocks noChangeArrowheads="1"/>
            </p:cNvSpPr>
            <p:nvPr/>
          </p:nvSpPr>
          <p:spPr bwMode="auto">
            <a:xfrm rot="-5400000">
              <a:off x="-334000" y="1531904"/>
              <a:ext cx="2948221"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5" name="Group 401"/>
          <p:cNvGrpSpPr>
            <a:grpSpLocks/>
          </p:cNvGrpSpPr>
          <p:nvPr/>
        </p:nvGrpSpPr>
        <p:grpSpPr bwMode="auto">
          <a:xfrm>
            <a:off x="19050" y="4292600"/>
            <a:ext cx="1774825" cy="2386013"/>
            <a:chOff x="-23934" y="2865178"/>
            <a:chExt cx="2486612" cy="3339754"/>
          </a:xfrm>
        </p:grpSpPr>
        <p:grpSp>
          <p:nvGrpSpPr>
            <p:cNvPr id="36915" name="Group 328"/>
            <p:cNvGrpSpPr>
              <a:grpSpLocks/>
            </p:cNvGrpSpPr>
            <p:nvPr/>
          </p:nvGrpSpPr>
          <p:grpSpPr bwMode="auto">
            <a:xfrm>
              <a:off x="-23934" y="2865178"/>
              <a:ext cx="2486612" cy="3277537"/>
              <a:chOff x="-111381" y="891519"/>
              <a:chExt cx="2486612" cy="3277537"/>
            </a:xfrm>
          </p:grpSpPr>
          <p:pic>
            <p:nvPicPr>
              <p:cNvPr id="5126" name="Picture 6">
                <a:hlinkClick r:id="rId9"/>
              </p:cNvPr>
              <p:cNvPicPr>
                <a:picLocks noChangeAspect="1" noChangeArrowheads="1"/>
              </p:cNvPicPr>
              <p:nvPr/>
            </p:nvPicPr>
            <p:blipFill rotWithShape="1">
              <a:blip r:embed="rId10"/>
              <a:srcRect l="5886" t="1147" r="6306" b="1"/>
              <a:stretch/>
            </p:blipFill>
            <p:spPr bwMode="auto">
              <a:xfrm>
                <a:off x="315658" y="1480365"/>
                <a:ext cx="1846054" cy="2688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8" name="TextBox 410"/>
              <p:cNvSpPr txBox="1">
                <a:spLocks noChangeArrowheads="1"/>
              </p:cNvSpPr>
              <p:nvPr/>
            </p:nvSpPr>
            <p:spPr bwMode="auto">
              <a:xfrm>
                <a:off x="-111381" y="891519"/>
                <a:ext cx="2486612" cy="8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cs typeface="Times New Roman" panose="02020603050405020304" pitchFamily="18" charset="0"/>
                  </a:rPr>
                  <a:t>US Gulf Coast: </a:t>
                </a:r>
                <a:r>
                  <a:rPr lang="en-US" altLang="de-DE" sz="1100" i="1">
                    <a:latin typeface="+mn-lt"/>
                    <a:cs typeface="Times New Roman" panose="02020603050405020304" pitchFamily="18" charset="0"/>
                  </a:rPr>
                  <a:t>Hurricane risk to the energy system</a:t>
                </a:r>
              </a:p>
            </p:txBody>
          </p:sp>
        </p:grpSp>
        <p:sp>
          <p:nvSpPr>
            <p:cNvPr id="36916" name="Text Box 6">
              <a:hlinkClick r:id="rId9"/>
            </p:cNvPr>
            <p:cNvSpPr txBox="1">
              <a:spLocks noChangeArrowheads="1"/>
            </p:cNvSpPr>
            <p:nvPr/>
          </p:nvSpPr>
          <p:spPr bwMode="auto">
            <a:xfrm rot="-5400000">
              <a:off x="-931476" y="4726377"/>
              <a:ext cx="2386099" cy="57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http://media.swissre.com/documents/Entergy_study_exec_report_20101014.pdf </a:t>
              </a:r>
            </a:p>
            <a:p>
              <a:pPr eaLnBrk="1" hangingPunct="1"/>
              <a:endParaRPr lang="en-US" altLang="de-DE" sz="600">
                <a:solidFill>
                  <a:srgbClr val="33CCCC"/>
                </a:solidFill>
                <a:latin typeface="+mn-lt"/>
              </a:endParaRPr>
            </a:p>
          </p:txBody>
        </p:sp>
      </p:grpSp>
      <p:grpSp>
        <p:nvGrpSpPr>
          <p:cNvPr id="36886" name="Group 406"/>
          <p:cNvGrpSpPr>
            <a:grpSpLocks/>
          </p:cNvGrpSpPr>
          <p:nvPr/>
        </p:nvGrpSpPr>
        <p:grpSpPr bwMode="auto">
          <a:xfrm>
            <a:off x="1793769" y="4292599"/>
            <a:ext cx="1728894" cy="2411412"/>
            <a:chOff x="964921" y="6060332"/>
            <a:chExt cx="2420116" cy="3374621"/>
          </a:xfrm>
        </p:grpSpPr>
        <p:grpSp>
          <p:nvGrpSpPr>
            <p:cNvPr id="36911" name="Group 323"/>
            <p:cNvGrpSpPr>
              <a:grpSpLocks/>
            </p:cNvGrpSpPr>
            <p:nvPr/>
          </p:nvGrpSpPr>
          <p:grpSpPr bwMode="auto">
            <a:xfrm>
              <a:off x="1275342" y="6060332"/>
              <a:ext cx="2109695" cy="3336854"/>
              <a:chOff x="287369" y="5241972"/>
              <a:chExt cx="2109695" cy="3336854"/>
            </a:xfrm>
          </p:grpSpPr>
          <p:pic>
            <p:nvPicPr>
              <p:cNvPr id="389" name="Picture 3">
                <a:hlinkClick r:id="rId11"/>
              </p:cNvPr>
              <p:cNvPicPr>
                <a:picLocks noChangeAspect="1" noChangeArrowheads="1"/>
              </p:cNvPicPr>
              <p:nvPr/>
            </p:nvPicPr>
            <p:blipFill rotWithShape="1">
              <a:blip r:embed="rId12"/>
              <a:srcRect r="9411"/>
              <a:stretch/>
            </p:blipFill>
            <p:spPr bwMode="auto">
              <a:xfrm>
                <a:off x="341536" y="5859579"/>
                <a:ext cx="1886642" cy="2719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4" name="TextBox 394"/>
              <p:cNvSpPr txBox="1">
                <a:spLocks noChangeArrowheads="1"/>
              </p:cNvSpPr>
              <p:nvPr/>
            </p:nvSpPr>
            <p:spPr bwMode="auto">
              <a:xfrm>
                <a:off x="287369" y="5241972"/>
                <a:ext cx="2109695" cy="83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Caribbean</a:t>
                </a:r>
                <a:r>
                  <a:rPr lang="en-US" altLang="de-DE" sz="1100" i="1">
                    <a:latin typeface="+mn-lt"/>
                  </a:rPr>
                  <a:t>: </a:t>
                </a:r>
                <a:r>
                  <a:rPr lang="en-US" altLang="de-DE" sz="1100" i="1">
                    <a:latin typeface="+mn-lt"/>
                    <a:cs typeface="Times New Roman" panose="02020603050405020304" pitchFamily="18" charset="0"/>
                  </a:rPr>
                  <a:t>Hurricane risk to small islands</a:t>
                </a:r>
              </a:p>
            </p:txBody>
          </p:sp>
        </p:grpSp>
        <p:sp>
          <p:nvSpPr>
            <p:cNvPr id="36912" name="Text Box 6">
              <a:hlinkClick r:id="rId11"/>
            </p:cNvPr>
            <p:cNvSpPr txBox="1">
              <a:spLocks noChangeArrowheads="1"/>
            </p:cNvSpPr>
            <p:nvPr/>
          </p:nvSpPr>
          <p:spPr bwMode="auto">
            <a:xfrm rot="16200000">
              <a:off x="-287241" y="7611861"/>
              <a:ext cx="3075254" cy="57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http://media.swissre.com/documents/ECA+Brochure-Final.pdf </a:t>
              </a:r>
            </a:p>
            <a:p>
              <a:pPr eaLnBrk="1" hangingPunct="1"/>
              <a:endParaRPr lang="en-US" altLang="de-DE" sz="600">
                <a:solidFill>
                  <a:srgbClr val="33CCCC"/>
                </a:solidFill>
                <a:latin typeface="+mn-lt"/>
              </a:endParaRPr>
            </a:p>
          </p:txBody>
        </p:sp>
      </p:grpSp>
      <p:grpSp>
        <p:nvGrpSpPr>
          <p:cNvPr id="36887" name="Group 407"/>
          <p:cNvGrpSpPr>
            <a:grpSpLocks/>
          </p:cNvGrpSpPr>
          <p:nvPr/>
        </p:nvGrpSpPr>
        <p:grpSpPr bwMode="auto">
          <a:xfrm>
            <a:off x="3521856" y="4292599"/>
            <a:ext cx="1781981" cy="2428874"/>
            <a:chOff x="3516996" y="6106501"/>
            <a:chExt cx="2493558" cy="3398779"/>
          </a:xfrm>
        </p:grpSpPr>
        <p:grpSp>
          <p:nvGrpSpPr>
            <p:cNvPr id="36907" name="Group 2"/>
            <p:cNvGrpSpPr>
              <a:grpSpLocks/>
            </p:cNvGrpSpPr>
            <p:nvPr/>
          </p:nvGrpSpPr>
          <p:grpSpPr bwMode="auto">
            <a:xfrm>
              <a:off x="3573659" y="6106501"/>
              <a:ext cx="2436895" cy="3318809"/>
              <a:chOff x="3009470" y="6020851"/>
              <a:chExt cx="2436895" cy="3318809"/>
            </a:xfrm>
          </p:grpSpPr>
          <p:pic>
            <p:nvPicPr>
              <p:cNvPr id="391" name="Picture 2">
                <a:hlinkClick r:id="rId13"/>
              </p:cNvPr>
              <p:cNvPicPr>
                <a:picLocks noChangeAspect="1" noChangeArrowheads="1"/>
              </p:cNvPicPr>
              <p:nvPr/>
            </p:nvPicPr>
            <p:blipFill>
              <a:blip r:embed="rId14"/>
              <a:srcRect/>
              <a:stretch>
                <a:fillRect/>
              </a:stretch>
            </p:blipFill>
            <p:spPr bwMode="auto">
              <a:xfrm>
                <a:off x="3413768" y="6609529"/>
                <a:ext cx="1923747" cy="27301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10" name="TextBox 395"/>
              <p:cNvSpPr txBox="1">
                <a:spLocks noChangeArrowheads="1"/>
              </p:cNvSpPr>
              <p:nvPr/>
            </p:nvSpPr>
            <p:spPr bwMode="auto">
              <a:xfrm>
                <a:off x="3009470" y="6020851"/>
                <a:ext cx="2436895" cy="83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Guayana</a:t>
                </a:r>
                <a:r>
                  <a:rPr lang="en-US" altLang="de-DE" sz="1100" i="1">
                    <a:latin typeface="+mn-lt"/>
                  </a:rPr>
                  <a:t>: Flash flood risk to a developing urban area</a:t>
                </a:r>
              </a:p>
            </p:txBody>
          </p:sp>
        </p:grpSp>
        <p:sp>
          <p:nvSpPr>
            <p:cNvPr id="36908" name="Text Box 6">
              <a:hlinkClick r:id="rId13"/>
            </p:cNvPr>
            <p:cNvSpPr txBox="1">
              <a:spLocks noChangeArrowheads="1"/>
            </p:cNvSpPr>
            <p:nvPr/>
          </p:nvSpPr>
          <p:spPr bwMode="auto">
            <a:xfrm rot="16200000">
              <a:off x="2444318" y="7732666"/>
              <a:ext cx="2845292" cy="69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http://media.swissre.com/documents/Economics_of_Climate_Adaption_Guyana_Factsheet_en.pdf </a:t>
              </a:r>
            </a:p>
            <a:p>
              <a:pPr eaLnBrk="1" hangingPunct="1"/>
              <a:endParaRPr lang="en-US" altLang="de-DE" sz="600">
                <a:solidFill>
                  <a:srgbClr val="33CCCC"/>
                </a:solidFill>
                <a:latin typeface="+mn-lt"/>
              </a:endParaRPr>
            </a:p>
          </p:txBody>
        </p:sp>
      </p:grpSp>
      <p:grpSp>
        <p:nvGrpSpPr>
          <p:cNvPr id="36888" name="Group 412"/>
          <p:cNvGrpSpPr>
            <a:grpSpLocks/>
          </p:cNvGrpSpPr>
          <p:nvPr/>
        </p:nvGrpSpPr>
        <p:grpSpPr bwMode="auto">
          <a:xfrm>
            <a:off x="5449888" y="4302125"/>
            <a:ext cx="1712912" cy="2390775"/>
            <a:chOff x="6010123" y="6058373"/>
            <a:chExt cx="2399449" cy="3347356"/>
          </a:xfrm>
        </p:grpSpPr>
        <p:grpSp>
          <p:nvGrpSpPr>
            <p:cNvPr id="36903" name="Group 341"/>
            <p:cNvGrpSpPr>
              <a:grpSpLocks/>
            </p:cNvGrpSpPr>
            <p:nvPr/>
          </p:nvGrpSpPr>
          <p:grpSpPr bwMode="auto">
            <a:xfrm>
              <a:off x="6195976" y="6058373"/>
              <a:ext cx="2213596" cy="3300681"/>
              <a:chOff x="6203651" y="6020503"/>
              <a:chExt cx="2213596" cy="3300681"/>
            </a:xfrm>
          </p:grpSpPr>
          <p:pic>
            <p:nvPicPr>
              <p:cNvPr id="5124" name="Picture 4">
                <a:hlinkClick r:id="rId15"/>
              </p:cNvPr>
              <p:cNvPicPr>
                <a:picLocks noChangeAspect="1" noChangeArrowheads="1"/>
              </p:cNvPicPr>
              <p:nvPr/>
            </p:nvPicPr>
            <p:blipFill>
              <a:blip r:embed="rId16"/>
              <a:srcRect/>
              <a:stretch>
                <a:fillRect/>
              </a:stretch>
            </p:blipFill>
            <p:spPr bwMode="auto">
              <a:xfrm>
                <a:off x="6444762" y="6609514"/>
                <a:ext cx="1916891" cy="2711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6" name="TextBox 397"/>
              <p:cNvSpPr txBox="1">
                <a:spLocks noChangeArrowheads="1"/>
              </p:cNvSpPr>
              <p:nvPr/>
            </p:nvSpPr>
            <p:spPr bwMode="auto">
              <a:xfrm>
                <a:off x="6203651" y="6020503"/>
                <a:ext cx="2213596" cy="84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Mali</a:t>
                </a:r>
                <a:r>
                  <a:rPr lang="en-US" altLang="de-DE" sz="1100" i="1">
                    <a:latin typeface="+mn-lt"/>
                  </a:rPr>
                  <a:t>: Risk of climate zone shift to agriculture</a:t>
                </a:r>
              </a:p>
            </p:txBody>
          </p:sp>
        </p:grpSp>
        <p:sp>
          <p:nvSpPr>
            <p:cNvPr id="36904" name="Text Box 6">
              <a:hlinkClick r:id="rId15"/>
            </p:cNvPr>
            <p:cNvSpPr txBox="1">
              <a:spLocks noChangeArrowheads="1"/>
            </p:cNvSpPr>
            <p:nvPr/>
          </p:nvSpPr>
          <p:spPr bwMode="auto">
            <a:xfrm rot="-5400000">
              <a:off x="4808350" y="7762211"/>
              <a:ext cx="2845291"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http://media.swissre.com/documents/Economics_of_Climate_Adaptation_Factsheet_Mali.pdf</a:t>
              </a:r>
            </a:p>
          </p:txBody>
        </p:sp>
      </p:grpSp>
      <p:grpSp>
        <p:nvGrpSpPr>
          <p:cNvPr id="36889" name="Group 413"/>
          <p:cNvGrpSpPr>
            <a:grpSpLocks/>
          </p:cNvGrpSpPr>
          <p:nvPr/>
        </p:nvGrpSpPr>
        <p:grpSpPr bwMode="auto">
          <a:xfrm>
            <a:off x="7277100" y="4308475"/>
            <a:ext cx="1687513" cy="2392363"/>
            <a:chOff x="8464035" y="5665611"/>
            <a:chExt cx="2362313" cy="3349415"/>
          </a:xfrm>
        </p:grpSpPr>
        <p:grpSp>
          <p:nvGrpSpPr>
            <p:cNvPr id="36899" name="Group 317"/>
            <p:cNvGrpSpPr>
              <a:grpSpLocks/>
            </p:cNvGrpSpPr>
            <p:nvPr/>
          </p:nvGrpSpPr>
          <p:grpSpPr bwMode="auto">
            <a:xfrm>
              <a:off x="8727321" y="5665611"/>
              <a:ext cx="2099027" cy="3316930"/>
              <a:chOff x="9743887" y="5783946"/>
              <a:chExt cx="2099027" cy="3316930"/>
            </a:xfrm>
          </p:grpSpPr>
          <p:pic>
            <p:nvPicPr>
              <p:cNvPr id="387" name="Picture 2">
                <a:hlinkClick r:id="rId17"/>
              </p:cNvPr>
              <p:cNvPicPr>
                <a:picLocks noChangeAspect="1" noChangeArrowheads="1"/>
              </p:cNvPicPr>
              <p:nvPr/>
            </p:nvPicPr>
            <p:blipFill>
              <a:blip r:embed="rId18"/>
              <a:srcRect/>
              <a:stretch>
                <a:fillRect/>
              </a:stretch>
            </p:blipFill>
            <p:spPr bwMode="auto">
              <a:xfrm>
                <a:off x="9922840" y="6388485"/>
                <a:ext cx="1911184" cy="2711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902" name="TextBox 393"/>
              <p:cNvSpPr txBox="1">
                <a:spLocks noChangeArrowheads="1"/>
              </p:cNvSpPr>
              <p:nvPr/>
            </p:nvSpPr>
            <p:spPr bwMode="auto">
              <a:xfrm>
                <a:off x="9743887" y="5783946"/>
                <a:ext cx="2099027"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India</a:t>
                </a:r>
                <a:r>
                  <a:rPr lang="en-US" altLang="de-DE" sz="1100" i="1">
                    <a:latin typeface="+mn-lt"/>
                  </a:rPr>
                  <a:t>: Drought risk to agriculture</a:t>
                </a:r>
              </a:p>
            </p:txBody>
          </p:sp>
        </p:grpSp>
        <p:sp>
          <p:nvSpPr>
            <p:cNvPr id="36900" name="Text Box 6">
              <a:hlinkClick r:id="rId17"/>
            </p:cNvPr>
            <p:cNvSpPr txBox="1">
              <a:spLocks noChangeArrowheads="1"/>
            </p:cNvSpPr>
            <p:nvPr/>
          </p:nvSpPr>
          <p:spPr bwMode="auto">
            <a:xfrm rot="-5400000">
              <a:off x="7262261" y="7371507"/>
              <a:ext cx="2845293" cy="44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http://media.swissre.com/documents/Economics_of_Climate_Adaptation_India_Factsheet.pdf </a:t>
              </a:r>
            </a:p>
          </p:txBody>
        </p:sp>
      </p:grpSp>
      <p:grpSp>
        <p:nvGrpSpPr>
          <p:cNvPr id="36890" name="Group 452"/>
          <p:cNvGrpSpPr>
            <a:grpSpLocks/>
          </p:cNvGrpSpPr>
          <p:nvPr/>
        </p:nvGrpSpPr>
        <p:grpSpPr bwMode="auto">
          <a:xfrm>
            <a:off x="7321422" y="1727200"/>
            <a:ext cx="1822579" cy="2349499"/>
            <a:chOff x="9221488" y="2343496"/>
            <a:chExt cx="2551629" cy="3290301"/>
          </a:xfrm>
        </p:grpSpPr>
        <p:grpSp>
          <p:nvGrpSpPr>
            <p:cNvPr id="36895" name="Group 318"/>
            <p:cNvGrpSpPr>
              <a:grpSpLocks/>
            </p:cNvGrpSpPr>
            <p:nvPr/>
          </p:nvGrpSpPr>
          <p:grpSpPr bwMode="auto">
            <a:xfrm>
              <a:off x="9571629" y="2343496"/>
              <a:ext cx="2201488" cy="3227569"/>
              <a:chOff x="9779098" y="461409"/>
              <a:chExt cx="2201488" cy="3227569"/>
            </a:xfrm>
          </p:grpSpPr>
          <p:pic>
            <p:nvPicPr>
              <p:cNvPr id="5123" name="Picture 3">
                <a:hlinkClick r:id="rId19"/>
              </p:cNvPr>
              <p:cNvPicPr>
                <a:picLocks noChangeAspect="1" noChangeArrowheads="1"/>
              </p:cNvPicPr>
              <p:nvPr/>
            </p:nvPicPr>
            <p:blipFill>
              <a:blip r:embed="rId20"/>
              <a:srcRect/>
              <a:stretch>
                <a:fillRect/>
              </a:stretch>
            </p:blipFill>
            <p:spPr bwMode="auto">
              <a:xfrm>
                <a:off x="9944761" y="1059444"/>
                <a:ext cx="1789126" cy="2630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898" name="TextBox 396"/>
              <p:cNvSpPr txBox="1">
                <a:spLocks noChangeArrowheads="1"/>
              </p:cNvSpPr>
              <p:nvPr/>
            </p:nvSpPr>
            <p:spPr bwMode="auto">
              <a:xfrm>
                <a:off x="9779098" y="461409"/>
                <a:ext cx="2201488" cy="60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China</a:t>
                </a:r>
                <a:r>
                  <a:rPr lang="en-US" altLang="de-DE" sz="1100" i="1">
                    <a:latin typeface="+mn-lt"/>
                  </a:rPr>
                  <a:t>: Drought risk to agriculture</a:t>
                </a:r>
              </a:p>
            </p:txBody>
          </p:sp>
        </p:grpSp>
        <p:sp>
          <p:nvSpPr>
            <p:cNvPr id="36896" name="Text Box 6">
              <a:hlinkClick r:id="rId19"/>
            </p:cNvPr>
            <p:cNvSpPr txBox="1">
              <a:spLocks noChangeArrowheads="1"/>
            </p:cNvSpPr>
            <p:nvPr/>
          </p:nvSpPr>
          <p:spPr bwMode="auto">
            <a:xfrm rot="16200000">
              <a:off x="8148982" y="3861010"/>
              <a:ext cx="2845293" cy="70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http://media.swissre.com/documents/rethinking_shaping_climate_resilent_development_en.pdf#page=74</a:t>
              </a:r>
            </a:p>
            <a:p>
              <a:pPr eaLnBrk="1" hangingPunct="1"/>
              <a:endParaRPr lang="en-US" altLang="de-DE" sz="600">
                <a:solidFill>
                  <a:srgbClr val="33CCCC"/>
                </a:solidFill>
                <a:latin typeface="+mn-lt"/>
              </a:endParaRPr>
            </a:p>
          </p:txBody>
        </p:sp>
      </p:grpSp>
      <p:sp>
        <p:nvSpPr>
          <p:cNvPr id="36892" name="TextBox 387"/>
          <p:cNvSpPr txBox="1">
            <a:spLocks noChangeArrowheads="1"/>
          </p:cNvSpPr>
          <p:nvPr/>
        </p:nvSpPr>
        <p:spPr bwMode="auto">
          <a:xfrm>
            <a:off x="2089150" y="69850"/>
            <a:ext cx="17176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anose="02020603050405020304" pitchFamily="18" charset="0"/>
              </a:defRPr>
            </a:lvl1pPr>
            <a:lvl2pPr marL="742950" indent="-285750" eaLnBrk="0" hangingPunct="0">
              <a:defRPr sz="2400">
                <a:solidFill>
                  <a:schemeClr val="tx1"/>
                </a:solidFill>
                <a:latin typeface="Times" panose="02020603050405020304" pitchFamily="18" charset="0"/>
              </a:defRPr>
            </a:lvl2pPr>
            <a:lvl3pPr marL="1143000" indent="-228600" eaLnBrk="0" hangingPunct="0">
              <a:defRPr sz="2400">
                <a:solidFill>
                  <a:schemeClr val="tx1"/>
                </a:solidFill>
                <a:latin typeface="Times" panose="02020603050405020304" pitchFamily="18" charset="0"/>
              </a:defRPr>
            </a:lvl3pPr>
            <a:lvl4pPr marL="1600200" indent="-228600" eaLnBrk="0" hangingPunct="0">
              <a:defRPr sz="2400">
                <a:solidFill>
                  <a:schemeClr val="tx1"/>
                </a:solidFill>
                <a:latin typeface="Times" panose="02020603050405020304" pitchFamily="18" charset="0"/>
              </a:defRPr>
            </a:lvl4pPr>
            <a:lvl5pPr marL="2057400" indent="-228600" eaLnBrk="0" hangingPunct="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1100" b="1" i="1">
                <a:latin typeface="+mn-lt"/>
              </a:rPr>
              <a:t>A global overview of ECA studies </a:t>
            </a:r>
            <a:r>
              <a:rPr lang="en-US" altLang="de-DE" sz="1100" i="1">
                <a:latin typeface="+mn-lt"/>
              </a:rPr>
              <a:t>with a focus coastal communities</a:t>
            </a:r>
          </a:p>
        </p:txBody>
      </p:sp>
      <p:sp>
        <p:nvSpPr>
          <p:cNvPr id="36893" name="Text Box 6">
            <a:hlinkClick r:id="rId21"/>
          </p:cNvPr>
          <p:cNvSpPr txBox="1">
            <a:spLocks noChangeArrowheads="1"/>
          </p:cNvSpPr>
          <p:nvPr/>
        </p:nvSpPr>
        <p:spPr bwMode="auto">
          <a:xfrm rot="-5400000">
            <a:off x="1055688" y="1442306"/>
            <a:ext cx="1905000" cy="40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lIns="64800" tIns="64800" rIns="64800" bIns="64800">
            <a:spAutoFit/>
          </a:bodyPr>
          <a:lstStyle>
            <a:lvl1pPr defTabSz="539750" eaLnBrk="0" hangingPunct="0">
              <a:defRPr sz="2400">
                <a:solidFill>
                  <a:schemeClr val="tx1"/>
                </a:solidFill>
                <a:latin typeface="Times" panose="02020603050405020304" pitchFamily="18" charset="0"/>
              </a:defRPr>
            </a:lvl1pPr>
            <a:lvl2pPr marL="742950" indent="-285750" defTabSz="539750" eaLnBrk="0" hangingPunct="0">
              <a:defRPr sz="2400">
                <a:solidFill>
                  <a:schemeClr val="tx1"/>
                </a:solidFill>
                <a:latin typeface="Times" panose="02020603050405020304" pitchFamily="18" charset="0"/>
              </a:defRPr>
            </a:lvl2pPr>
            <a:lvl3pPr marL="1143000" indent="-228600" defTabSz="539750" eaLnBrk="0" hangingPunct="0">
              <a:defRPr sz="2400">
                <a:solidFill>
                  <a:schemeClr val="tx1"/>
                </a:solidFill>
                <a:latin typeface="Times" panose="02020603050405020304" pitchFamily="18" charset="0"/>
              </a:defRPr>
            </a:lvl3pPr>
            <a:lvl4pPr marL="1600200" indent="-228600" defTabSz="539750" eaLnBrk="0" hangingPunct="0">
              <a:defRPr sz="2400">
                <a:solidFill>
                  <a:schemeClr val="tx1"/>
                </a:solidFill>
                <a:latin typeface="Times" panose="02020603050405020304" pitchFamily="18" charset="0"/>
              </a:defRPr>
            </a:lvl4pPr>
            <a:lvl5pPr marL="2057400" indent="-228600" defTabSz="539750" eaLnBrk="0" hangingPunct="0">
              <a:defRPr sz="2400">
                <a:solidFill>
                  <a:schemeClr val="tx1"/>
                </a:solidFill>
                <a:latin typeface="Times" panose="02020603050405020304" pitchFamily="18" charset="0"/>
              </a:defRPr>
            </a:lvl5pPr>
            <a:lvl6pPr marL="2514600" indent="-228600" defTabSz="539750" eaLnBrk="0" fontAlgn="base" hangingPunct="0">
              <a:spcBef>
                <a:spcPct val="0"/>
              </a:spcBef>
              <a:spcAft>
                <a:spcPct val="0"/>
              </a:spcAft>
              <a:defRPr sz="2400">
                <a:solidFill>
                  <a:schemeClr val="tx1"/>
                </a:solidFill>
                <a:latin typeface="Times" panose="02020603050405020304" pitchFamily="18" charset="0"/>
              </a:defRPr>
            </a:lvl6pPr>
            <a:lvl7pPr marL="2971800" indent="-228600" defTabSz="539750" eaLnBrk="0" fontAlgn="base" hangingPunct="0">
              <a:spcBef>
                <a:spcPct val="0"/>
              </a:spcBef>
              <a:spcAft>
                <a:spcPct val="0"/>
              </a:spcAft>
              <a:defRPr sz="2400">
                <a:solidFill>
                  <a:schemeClr val="tx1"/>
                </a:solidFill>
                <a:latin typeface="Times" panose="02020603050405020304" pitchFamily="18" charset="0"/>
              </a:defRPr>
            </a:lvl7pPr>
            <a:lvl8pPr marL="3429000" indent="-228600" defTabSz="539750" eaLnBrk="0" fontAlgn="base" hangingPunct="0">
              <a:spcBef>
                <a:spcPct val="0"/>
              </a:spcBef>
              <a:spcAft>
                <a:spcPct val="0"/>
              </a:spcAft>
              <a:defRPr sz="2400">
                <a:solidFill>
                  <a:schemeClr val="tx1"/>
                </a:solidFill>
                <a:latin typeface="Times" panose="02020603050405020304" pitchFamily="18" charset="0"/>
              </a:defRPr>
            </a:lvl8pPr>
            <a:lvl9pPr marL="3886200" indent="-228600" defTabSz="539750" eaLnBrk="0" fontAlgn="base" hangingPunct="0">
              <a:spcBef>
                <a:spcPct val="0"/>
              </a:spcBef>
              <a:spcAft>
                <a:spcPct val="0"/>
              </a:spcAft>
              <a:defRPr sz="2400">
                <a:solidFill>
                  <a:schemeClr val="tx1"/>
                </a:solidFill>
                <a:latin typeface="Times" panose="02020603050405020304" pitchFamily="18" charset="0"/>
              </a:defRPr>
            </a:lvl9pPr>
          </a:lstStyle>
          <a:p>
            <a:pPr eaLnBrk="1" hangingPunct="1"/>
            <a:r>
              <a:rPr lang="en-US" altLang="de-DE" sz="600">
                <a:solidFill>
                  <a:srgbClr val="33CCCC"/>
                </a:solidFill>
                <a:latin typeface="+mn-lt"/>
              </a:rPr>
              <a:t>http://media.swissre.com/documents/Economics_of_Climate_Adaptation_focus_coastal_communities.pdf</a:t>
            </a:r>
          </a:p>
        </p:txBody>
      </p:sp>
      <p:pic>
        <p:nvPicPr>
          <p:cNvPr id="37890" name="Picture 2">
            <a:hlinkClick r:id="rId22"/>
          </p:cNvPr>
          <p:cNvPicPr>
            <a:picLocks noChangeAspect="1" noChangeArrowheads="1"/>
          </p:cNvPicPr>
          <p:nvPr/>
        </p:nvPicPr>
        <p:blipFill rotWithShape="1">
          <a:blip r:embed="rId23"/>
          <a:srcRect b="2972"/>
          <a:stretch/>
        </p:blipFill>
        <p:spPr bwMode="auto">
          <a:xfrm>
            <a:off x="2195513" y="677863"/>
            <a:ext cx="1355725" cy="1874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814367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14338" y="838200"/>
            <a:ext cx="8077200" cy="628650"/>
          </a:xfrm>
          <a:prstGeom prst="rect">
            <a:avLst/>
          </a:prstGeom>
        </p:spPr>
        <p:txBody>
          <a:bodyPr/>
          <a:lstStyle/>
          <a:p>
            <a:pPr>
              <a:lnSpc>
                <a:spcPts val="3800"/>
              </a:lnSpc>
              <a:defRPr/>
            </a:pPr>
            <a:r>
              <a:rPr lang="en-US" sz="2800" kern="0" dirty="0">
                <a:solidFill>
                  <a:srgbClr val="2A6AB3"/>
                </a:solidFill>
                <a:latin typeface="Arial" pitchFamily="34" charset="0"/>
                <a:ea typeface="+mj-ea"/>
                <a:cs typeface="Arial" pitchFamily="34" charset="0"/>
              </a:rPr>
              <a:t>What this </a:t>
            </a:r>
            <a:r>
              <a:rPr lang="en-US" sz="2800" kern="0" dirty="0" smtClean="0">
                <a:solidFill>
                  <a:srgbClr val="2A6AB3"/>
                </a:solidFill>
                <a:latin typeface="Arial" pitchFamily="34" charset="0"/>
                <a:ea typeface="+mj-ea"/>
                <a:cs typeface="Arial" pitchFamily="34" charset="0"/>
              </a:rPr>
              <a:t>workshop </a:t>
            </a:r>
            <a:r>
              <a:rPr lang="en-US" sz="2800" kern="0" dirty="0">
                <a:solidFill>
                  <a:srgbClr val="2A6AB3"/>
                </a:solidFill>
                <a:latin typeface="Arial" pitchFamily="34" charset="0"/>
                <a:ea typeface="+mj-ea"/>
                <a:cs typeface="Arial" pitchFamily="34" charset="0"/>
              </a:rPr>
              <a:t>aims to provide</a:t>
            </a:r>
          </a:p>
        </p:txBody>
      </p:sp>
      <p:sp>
        <p:nvSpPr>
          <p:cNvPr id="7" name="Rectangle 6"/>
          <p:cNvSpPr/>
          <p:nvPr/>
        </p:nvSpPr>
        <p:spPr>
          <a:xfrm>
            <a:off x="415925" y="1651000"/>
            <a:ext cx="8032750" cy="4375557"/>
          </a:xfrm>
          <a:prstGeom prst="rect">
            <a:avLst/>
          </a:prstGeom>
        </p:spPr>
        <p:txBody>
          <a:bodyPr>
            <a:spAutoFit/>
          </a:bodyPr>
          <a:lstStyle/>
          <a:p>
            <a:pPr marL="457200" indent="-457200" eaLnBrk="0" hangingPunct="0">
              <a:spcAft>
                <a:spcPts val="1000"/>
              </a:spcAft>
              <a:buClr>
                <a:srgbClr val="2A6AB3"/>
              </a:buClr>
              <a:buFont typeface="Wingdings" pitchFamily="2" charset="2"/>
              <a:buChar char="§"/>
              <a:defRPr/>
            </a:pPr>
            <a:r>
              <a:rPr lang="en-US" sz="2000" dirty="0" smtClean="0">
                <a:latin typeface="+mj-lt"/>
              </a:rPr>
              <a:t>Climate adaptation: Different </a:t>
            </a:r>
            <a:r>
              <a:rPr lang="en-US" sz="2000" dirty="0">
                <a:latin typeface="+mj-lt"/>
              </a:rPr>
              <a:t>perspectives on the problem of understanding, quantifying and communicating </a:t>
            </a:r>
            <a:r>
              <a:rPr lang="en-US" sz="2000" dirty="0" smtClean="0">
                <a:latin typeface="+mj-lt"/>
              </a:rPr>
              <a:t>probability, uncertainty </a:t>
            </a:r>
            <a:r>
              <a:rPr lang="en-US" sz="2000" dirty="0">
                <a:latin typeface="+mj-lt"/>
              </a:rPr>
              <a:t>and risk, and how to make decisions in their presence</a:t>
            </a:r>
          </a:p>
          <a:p>
            <a:pPr marL="457200" indent="-457200" eaLnBrk="0" hangingPunct="0">
              <a:spcAft>
                <a:spcPts val="1000"/>
              </a:spcAft>
              <a:buClr>
                <a:srgbClr val="2A6AB3"/>
              </a:buClr>
              <a:buFont typeface="Wingdings" pitchFamily="2" charset="2"/>
              <a:buChar char="§"/>
              <a:defRPr/>
            </a:pPr>
            <a:r>
              <a:rPr lang="en-US" sz="2000" dirty="0">
                <a:latin typeface="+mj-lt"/>
              </a:rPr>
              <a:t>Opportunities to think about a problem, rather than providing a recipe for a solution</a:t>
            </a:r>
          </a:p>
          <a:p>
            <a:pPr marL="457200" indent="-457200" eaLnBrk="0" hangingPunct="0">
              <a:spcAft>
                <a:spcPts val="1000"/>
              </a:spcAft>
              <a:buClr>
                <a:srgbClr val="2A6AB3"/>
              </a:buClr>
              <a:buFont typeface="Wingdings" pitchFamily="2" charset="2"/>
              <a:buChar char="§"/>
              <a:defRPr/>
            </a:pPr>
            <a:r>
              <a:rPr lang="en-US" sz="2000" dirty="0">
                <a:latin typeface="+mj-lt"/>
              </a:rPr>
              <a:t>Hands on experience with </a:t>
            </a:r>
            <a:r>
              <a:rPr lang="en-US" sz="2000" dirty="0" smtClean="0">
                <a:latin typeface="+mj-lt"/>
              </a:rPr>
              <a:t>an operationally used open-source tool</a:t>
            </a:r>
            <a:endParaRPr lang="en-US" sz="2000" dirty="0">
              <a:latin typeface="+mj-lt"/>
            </a:endParaRPr>
          </a:p>
          <a:p>
            <a:pPr marL="457200" indent="-457200" eaLnBrk="0" hangingPunct="0">
              <a:spcAft>
                <a:spcPts val="1000"/>
              </a:spcAft>
              <a:buClr>
                <a:srgbClr val="2A6AB3"/>
              </a:buClr>
              <a:buFont typeface="Wingdings" pitchFamily="2" charset="2"/>
              <a:buChar char="§"/>
              <a:defRPr/>
            </a:pPr>
            <a:r>
              <a:rPr lang="en-US" sz="2000" dirty="0" smtClean="0">
                <a:latin typeface="+mj-lt"/>
              </a:rPr>
              <a:t>Opportunities </a:t>
            </a:r>
            <a:r>
              <a:rPr lang="en-US" sz="2000" dirty="0">
                <a:latin typeface="+mj-lt"/>
              </a:rPr>
              <a:t>for </a:t>
            </a:r>
            <a:r>
              <a:rPr lang="en-US" sz="2000" dirty="0" smtClean="0">
                <a:latin typeface="+mj-lt"/>
              </a:rPr>
              <a:t>discussion</a:t>
            </a:r>
          </a:p>
          <a:p>
            <a:pPr marL="457200" indent="-457200" eaLnBrk="0" hangingPunct="0">
              <a:spcAft>
                <a:spcPts val="1000"/>
              </a:spcAft>
              <a:buClr>
                <a:srgbClr val="2A6AB3"/>
              </a:buClr>
              <a:buFont typeface="Wingdings" pitchFamily="2" charset="2"/>
              <a:buChar char="§"/>
              <a:defRPr/>
            </a:pPr>
            <a:endParaRPr lang="en-US" sz="2000" dirty="0" smtClean="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a:p>
            <a:pPr eaLnBrk="0" hangingPunct="0">
              <a:spcAft>
                <a:spcPts val="1000"/>
              </a:spcAft>
              <a:buClr>
                <a:srgbClr val="2A6AB3"/>
              </a:buClr>
              <a:defRPr/>
            </a:pPr>
            <a:r>
              <a:rPr lang="en-US" sz="2000" i="1" dirty="0" smtClean="0">
                <a:latin typeface="+mj-lt"/>
              </a:rPr>
              <a:t>No worries, hands-on is less than 30 slides away</a:t>
            </a:r>
            <a:endParaRPr lang="en-US" sz="2000" i="1" dirty="0">
              <a:latin typeface="+mj-lt"/>
            </a:endParaRPr>
          </a:p>
          <a:p>
            <a:pPr marL="457200" indent="-457200" eaLnBrk="0" hangingPunct="0">
              <a:spcAft>
                <a:spcPts val="1000"/>
              </a:spcAft>
              <a:buClr>
                <a:srgbClr val="2A6AB3"/>
              </a:buClr>
              <a:buFont typeface="Wingdings" pitchFamily="2" charset="2"/>
              <a:buChar char="§"/>
              <a:defRPr/>
            </a:pPr>
            <a:endParaRPr lang="en-US" sz="2000" dirty="0">
              <a:latin typeface="+mj-lt"/>
            </a:endParaRP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14338" y="887413"/>
            <a:ext cx="8501062" cy="628650"/>
          </a:xfrm>
          <a:prstGeom prst="rect">
            <a:avLst/>
          </a:prstGeom>
        </p:spPr>
        <p:txBody>
          <a:bodyPr/>
          <a:lstStyle/>
          <a:p>
            <a:pPr>
              <a:lnSpc>
                <a:spcPts val="3800"/>
              </a:lnSpc>
            </a:pPr>
            <a:r>
              <a:rPr lang="en-US" sz="2800" dirty="0" smtClean="0">
                <a:solidFill>
                  <a:srgbClr val="2A6AB3"/>
                </a:solidFill>
                <a:latin typeface="Arial" charset="0"/>
              </a:rPr>
              <a:t>Global reasons for concerns</a:t>
            </a:r>
            <a:endParaRPr lang="en-US" sz="2800" dirty="0">
              <a:solidFill>
                <a:srgbClr val="2A6AB3"/>
              </a:solidFill>
              <a:latin typeface="Arial" charset="0"/>
            </a:endParaRPr>
          </a:p>
        </p:txBody>
      </p:sp>
      <p:sp>
        <p:nvSpPr>
          <p:cNvPr id="30723" name="Text Box 5"/>
          <p:cNvSpPr txBox="1">
            <a:spLocks noChangeArrowheads="1"/>
          </p:cNvSpPr>
          <p:nvPr/>
        </p:nvSpPr>
        <p:spPr bwMode="auto">
          <a:xfrm>
            <a:off x="2981992" y="6215307"/>
            <a:ext cx="6162008" cy="338554"/>
          </a:xfrm>
          <a:prstGeom prst="rect">
            <a:avLst/>
          </a:prstGeom>
          <a:noFill/>
          <a:ln w="9525">
            <a:noFill/>
            <a:miter lim="800000"/>
            <a:headEnd/>
            <a:tailEnd/>
          </a:ln>
        </p:spPr>
        <p:txBody>
          <a:bodyPr wrap="none">
            <a:spAutoFit/>
          </a:bodyPr>
          <a:lstStyle/>
          <a:p>
            <a:pPr eaLnBrk="0" hangingPunct="0"/>
            <a:r>
              <a:rPr lang="de-DE" sz="1600" dirty="0">
                <a:latin typeface="Arial" charset="0"/>
              </a:rPr>
              <a:t>(Figure: </a:t>
            </a:r>
            <a:r>
              <a:rPr lang="de-DE" sz="1600" dirty="0" smtClean="0">
                <a:latin typeface="Arial" charset="0"/>
              </a:rPr>
              <a:t>IPCC AR5 WG2, 2014</a:t>
            </a:r>
            <a:r>
              <a:rPr lang="de-DE" sz="1600" dirty="0">
                <a:latin typeface="Arial" charset="0"/>
              </a:rPr>
              <a:t>, Assessment Box SPM.1 </a:t>
            </a:r>
            <a:r>
              <a:rPr lang="de-DE" sz="1600" dirty="0" err="1">
                <a:latin typeface="Arial" charset="0"/>
              </a:rPr>
              <a:t>Figure</a:t>
            </a:r>
            <a:r>
              <a:rPr lang="de-DE" sz="1600" dirty="0">
                <a:latin typeface="Arial" charset="0"/>
              </a:rPr>
              <a:t> 1)</a:t>
            </a:r>
          </a:p>
        </p:txBody>
      </p:sp>
      <p:pic>
        <p:nvPicPr>
          <p:cNvPr id="3" name="Picture 2"/>
          <p:cNvPicPr>
            <a:picLocks noChangeAspect="1"/>
          </p:cNvPicPr>
          <p:nvPr/>
        </p:nvPicPr>
        <p:blipFill>
          <a:blip r:embed="rId3"/>
          <a:stretch>
            <a:fillRect/>
          </a:stretch>
        </p:blipFill>
        <p:spPr>
          <a:xfrm>
            <a:off x="205341" y="1811215"/>
            <a:ext cx="8659259" cy="3920624"/>
          </a:xfrm>
          <a:prstGeom prst="rect">
            <a:avLst/>
          </a:prstGeom>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1744" y="2109278"/>
            <a:ext cx="7620305" cy="4178877"/>
          </a:xfrm>
          <a:prstGeom prst="rect">
            <a:avLst/>
          </a:prstGeom>
        </p:spPr>
      </p:pic>
      <p:sp>
        <p:nvSpPr>
          <p:cNvPr id="1029" name="Text Box 3"/>
          <p:cNvSpPr txBox="1">
            <a:spLocks noChangeArrowheads="1"/>
          </p:cNvSpPr>
          <p:nvPr/>
        </p:nvSpPr>
        <p:spPr bwMode="auto">
          <a:xfrm>
            <a:off x="493713" y="6375400"/>
            <a:ext cx="4176712" cy="144463"/>
          </a:xfrm>
          <a:prstGeom prst="rect">
            <a:avLst/>
          </a:prstGeom>
          <a:solidFill>
            <a:srgbClr val="FFFFFF"/>
          </a:solidFill>
          <a:ln w="12700">
            <a:noFill/>
            <a:miter lim="800000"/>
            <a:headEnd/>
            <a:tailEnd/>
          </a:ln>
        </p:spPr>
        <p:txBody>
          <a:bodyPr lIns="21591" tIns="10797" rIns="21591" bIns="10797" anchor="ctr">
            <a:spAutoFit/>
          </a:bodyPr>
          <a:lstStyle/>
          <a:p>
            <a:pPr defTabSz="720725" eaLnBrk="0" hangingPunct="0">
              <a:defRPr/>
            </a:pPr>
            <a:r>
              <a:rPr lang="en-US" sz="800" dirty="0">
                <a:latin typeface="+mn-lt"/>
              </a:rPr>
              <a:t>Note: Loss amounts indexed to 2009	Source: Swiss Re, sigma No 2/2010 </a:t>
            </a:r>
          </a:p>
        </p:txBody>
      </p:sp>
      <p:sp>
        <p:nvSpPr>
          <p:cNvPr id="1030" name="Text Box 5"/>
          <p:cNvSpPr txBox="1">
            <a:spLocks noChangeArrowheads="1"/>
          </p:cNvSpPr>
          <p:nvPr/>
        </p:nvSpPr>
        <p:spPr bwMode="auto">
          <a:xfrm>
            <a:off x="493713" y="1898650"/>
            <a:ext cx="5113337" cy="308463"/>
          </a:xfrm>
          <a:prstGeom prst="rect">
            <a:avLst/>
          </a:prstGeom>
          <a:noFill/>
          <a:ln w="15875" algn="ctr">
            <a:noFill/>
            <a:miter lim="800000"/>
            <a:headEnd/>
            <a:tailEnd/>
          </a:ln>
        </p:spPr>
        <p:txBody>
          <a:bodyPr lIns="53680" tIns="53680" rIns="53680" bIns="53680">
            <a:spAutoFit/>
          </a:bodyPr>
          <a:lstStyle/>
          <a:p>
            <a:pPr defTabSz="757238" eaLnBrk="0" hangingPunct="0">
              <a:spcBef>
                <a:spcPct val="50000"/>
              </a:spcBef>
              <a:buClr>
                <a:schemeClr val="bg2"/>
              </a:buClr>
              <a:buSzPct val="80000"/>
              <a:buFont typeface="Wingdings" pitchFamily="2" charset="2"/>
              <a:buNone/>
              <a:defRPr/>
            </a:pPr>
            <a:r>
              <a:rPr lang="en-US" sz="1300" b="1" dirty="0">
                <a:solidFill>
                  <a:srgbClr val="283E36"/>
                </a:solidFill>
                <a:latin typeface="+mn-lt"/>
              </a:rPr>
              <a:t>Natural catastrophe damages </a:t>
            </a:r>
            <a:r>
              <a:rPr lang="en-US" sz="1300" b="1" dirty="0" smtClean="0">
                <a:solidFill>
                  <a:srgbClr val="283E36"/>
                </a:solidFill>
                <a:latin typeface="+mn-lt"/>
              </a:rPr>
              <a:t>1970-2014, </a:t>
            </a:r>
            <a:r>
              <a:rPr lang="en-US" sz="1300" b="1" dirty="0">
                <a:solidFill>
                  <a:srgbClr val="283E36"/>
                </a:solidFill>
                <a:latin typeface="+mn-lt"/>
              </a:rPr>
              <a:t>in USD </a:t>
            </a:r>
            <a:r>
              <a:rPr lang="en-US" sz="1300" b="1" dirty="0" smtClean="0">
                <a:solidFill>
                  <a:srgbClr val="283E36"/>
                </a:solidFill>
                <a:latin typeface="+mn-lt"/>
              </a:rPr>
              <a:t>billion</a:t>
            </a:r>
            <a:endParaRPr lang="en-US" sz="1300" b="1" dirty="0">
              <a:solidFill>
                <a:srgbClr val="283E36"/>
              </a:solidFill>
              <a:latin typeface="+mn-lt"/>
            </a:endParaRPr>
          </a:p>
        </p:txBody>
      </p:sp>
      <p:sp>
        <p:nvSpPr>
          <p:cNvPr id="18437"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Natural c</a:t>
            </a:r>
            <a:r>
              <a:rPr lang="en-US" altLang="en-US" sz="2800" dirty="0" smtClean="0">
                <a:solidFill>
                  <a:srgbClr val="2A6AB3"/>
                </a:solidFill>
                <a:latin typeface="Arial" pitchFamily="34" charset="0"/>
                <a:cs typeface="Arial" pitchFamily="34" charset="0"/>
              </a:rPr>
              <a:t>atastrophe damages </a:t>
            </a:r>
            <a:r>
              <a:rPr lang="en-US" altLang="en-US" sz="2800" dirty="0">
                <a:solidFill>
                  <a:srgbClr val="2A6AB3"/>
                </a:solidFill>
                <a:latin typeface="Arial" pitchFamily="34" charset="0"/>
                <a:cs typeface="Arial" pitchFamily="34" charset="0"/>
              </a:rPr>
              <a:t>on the rise</a:t>
            </a:r>
            <a:r>
              <a:rPr lang="en-US" altLang="en-US" dirty="0">
                <a:solidFill>
                  <a:srgbClr val="2A6AB3"/>
                </a:solidFill>
                <a:latin typeface="Arial" pitchFamily="34" charset="0"/>
                <a:cs typeface="Arial" pitchFamily="34" charset="0"/>
              </a:rPr>
              <a:t/>
            </a:r>
            <a:br>
              <a:rPr lang="en-US" altLang="en-US" dirty="0">
                <a:solidFill>
                  <a:srgbClr val="2A6AB3"/>
                </a:solidFill>
                <a:latin typeface="Arial" pitchFamily="34" charset="0"/>
                <a:cs typeface="Arial" pitchFamily="34" charset="0"/>
              </a:rPr>
            </a:br>
            <a:r>
              <a:rPr lang="en-US" altLang="en-US" dirty="0">
                <a:solidFill>
                  <a:srgbClr val="2A6AB3"/>
                </a:solidFill>
                <a:latin typeface="Arial" pitchFamily="34" charset="0"/>
                <a:cs typeface="Arial" pitchFamily="34" charset="0"/>
              </a:rPr>
              <a:t>and: Massive gap between economic and insured damage</a:t>
            </a:r>
          </a:p>
        </p:txBody>
      </p:sp>
      <p:sp>
        <p:nvSpPr>
          <p:cNvPr id="7" name="Text Box 3"/>
          <p:cNvSpPr txBox="1">
            <a:spLocks noChangeArrowheads="1"/>
          </p:cNvSpPr>
          <p:nvPr/>
        </p:nvSpPr>
        <p:spPr bwMode="auto">
          <a:xfrm>
            <a:off x="493713" y="6344398"/>
            <a:ext cx="8487744" cy="206471"/>
          </a:xfrm>
          <a:prstGeom prst="rect">
            <a:avLst/>
          </a:prstGeom>
          <a:solidFill>
            <a:srgbClr val="FFFFFF"/>
          </a:solidFill>
          <a:ln w="12700">
            <a:noFill/>
            <a:miter lim="800000"/>
            <a:headEnd/>
            <a:tailEnd/>
          </a:ln>
          <a:effectLst/>
        </p:spPr>
        <p:txBody>
          <a:bodyPr wrap="square" lIns="21591" tIns="10797" rIns="21591" bIns="10797" anchor="ctr">
            <a:spAutoFit/>
          </a:bodyPr>
          <a:lstStyle/>
          <a:p>
            <a:pPr defTabSz="720725">
              <a:defRPr/>
            </a:pPr>
            <a:r>
              <a:rPr lang="en-US" sz="1200" dirty="0">
                <a:solidFill>
                  <a:srgbClr val="455F55"/>
                </a:solidFill>
                <a:latin typeface="+mn-lt"/>
              </a:rPr>
              <a:t>Note: Amounts indexed to </a:t>
            </a:r>
            <a:r>
              <a:rPr lang="en-US" sz="1200" dirty="0" smtClean="0">
                <a:solidFill>
                  <a:srgbClr val="455F55"/>
                </a:solidFill>
                <a:latin typeface="+mn-lt"/>
              </a:rPr>
              <a:t>2014. Source</a:t>
            </a:r>
            <a:r>
              <a:rPr lang="en-US" sz="1200" dirty="0">
                <a:solidFill>
                  <a:srgbClr val="455F55"/>
                </a:solidFill>
                <a:latin typeface="+mn-lt"/>
              </a:rPr>
              <a:t>: Swiss Re sigma catastrophe </a:t>
            </a:r>
            <a:r>
              <a:rPr lang="en-US" sz="1200" dirty="0" smtClean="0">
                <a:solidFill>
                  <a:srgbClr val="455F55"/>
                </a:solidFill>
                <a:latin typeface="+mn-lt"/>
              </a:rPr>
              <a:t>database, </a:t>
            </a:r>
            <a:r>
              <a:rPr lang="en-US" sz="1200" dirty="0">
                <a:solidFill>
                  <a:srgbClr val="455F55"/>
                </a:solidFill>
                <a:latin typeface="+mn-lt"/>
                <a:hlinkClick r:id="rId4"/>
              </a:rPr>
              <a:t>http://www.swissre.com/sigma</a:t>
            </a:r>
            <a:r>
              <a:rPr lang="en-US" sz="1200" dirty="0" smtClean="0">
                <a:solidFill>
                  <a:srgbClr val="455F55"/>
                </a:solidFill>
                <a:latin typeface="+mn-lt"/>
                <a:hlinkClick r:id="rId4"/>
              </a:rPr>
              <a:t>/</a:t>
            </a:r>
            <a:r>
              <a:rPr lang="en-US" sz="1200" dirty="0" smtClean="0">
                <a:solidFill>
                  <a:srgbClr val="455F55"/>
                </a:solidFill>
                <a:latin typeface="+mn-lt"/>
              </a:rPr>
              <a:t> </a:t>
            </a:r>
            <a:endParaRPr lang="en-US" sz="1200" dirty="0">
              <a:solidFill>
                <a:srgbClr val="455F55"/>
              </a:solidFill>
              <a:latin typeface="+mn-lt"/>
            </a:endParaRPr>
          </a:p>
        </p:txBody>
      </p:sp>
      <p:sp>
        <p:nvSpPr>
          <p:cNvPr id="2" name="Rectangle 1"/>
          <p:cNvSpPr/>
          <p:nvPr/>
        </p:nvSpPr>
        <p:spPr bwMode="auto">
          <a:xfrm>
            <a:off x="8060266" y="2291644"/>
            <a:ext cx="474133" cy="38043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Times"/>
            </a:endParaRPr>
          </a:p>
        </p:txBody>
      </p:sp>
    </p:spTree>
    <p:extLst>
      <p:ext uri="{BB962C8B-B14F-4D97-AF65-F5344CB8AC3E}">
        <p14:creationId xmlns:p14="http://schemas.microsoft.com/office/powerpoint/2010/main" val="231312483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414338" y="838200"/>
            <a:ext cx="8077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lnSpc>
                <a:spcPts val="3800"/>
              </a:lnSpc>
            </a:pPr>
            <a:r>
              <a:rPr lang="en-US" altLang="en-US" sz="2800" dirty="0">
                <a:solidFill>
                  <a:srgbClr val="2A6AB3"/>
                </a:solidFill>
                <a:latin typeface="Arial" pitchFamily="34" charset="0"/>
                <a:cs typeface="Arial" pitchFamily="34" charset="0"/>
              </a:rPr>
              <a:t>Note on </a:t>
            </a:r>
            <a:r>
              <a:rPr lang="en-US" altLang="en-US" sz="2800" dirty="0" smtClean="0">
                <a:solidFill>
                  <a:srgbClr val="2A6AB3"/>
                </a:solidFill>
                <a:latin typeface="Arial" pitchFamily="34" charset="0"/>
                <a:cs typeface="Arial" pitchFamily="34" charset="0"/>
              </a:rPr>
              <a:t>drivers</a:t>
            </a:r>
            <a:endParaRPr lang="en-US" altLang="en-US" sz="2800" dirty="0">
              <a:solidFill>
                <a:srgbClr val="2A6AB3"/>
              </a:solidFill>
              <a:latin typeface="Arial" pitchFamily="34" charset="0"/>
              <a:cs typeface="Arial" pitchFamily="34" charset="0"/>
            </a:endParaRPr>
          </a:p>
        </p:txBody>
      </p:sp>
      <p:sp>
        <p:nvSpPr>
          <p:cNvPr id="19459" name="Rectangle 6"/>
          <p:cNvSpPr>
            <a:spLocks noChangeArrowheads="1"/>
          </p:cNvSpPr>
          <p:nvPr/>
        </p:nvSpPr>
        <p:spPr bwMode="auto">
          <a:xfrm>
            <a:off x="415925" y="1651000"/>
            <a:ext cx="5427663"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spcAft>
                <a:spcPts val="1000"/>
              </a:spcAft>
              <a:buClr>
                <a:srgbClr val="2A6AB3"/>
              </a:buClr>
              <a:buFont typeface="Wingdings" pitchFamily="2" charset="2"/>
              <a:buNone/>
            </a:pPr>
            <a:r>
              <a:rPr lang="en-GB" altLang="en-US" sz="2000" dirty="0">
                <a:latin typeface="Arial" pitchFamily="34" charset="0"/>
              </a:rPr>
              <a:t>The upward trend in natural catastrophe damage is driven by:</a:t>
            </a:r>
          </a:p>
          <a:p>
            <a:pPr>
              <a:spcAft>
                <a:spcPts val="1000"/>
              </a:spcAft>
              <a:buClr>
                <a:srgbClr val="2A6AB3"/>
              </a:buClr>
              <a:buFont typeface="Wingdings" pitchFamily="2" charset="2"/>
              <a:buChar char="§"/>
            </a:pPr>
            <a:r>
              <a:rPr lang="en-GB" altLang="en-US" sz="2000" dirty="0">
                <a:latin typeface="Arial" pitchFamily="34" charset="0"/>
              </a:rPr>
              <a:t>  Higher insurance penetration</a:t>
            </a:r>
          </a:p>
          <a:p>
            <a:pPr>
              <a:spcAft>
                <a:spcPts val="1000"/>
              </a:spcAft>
              <a:buClr>
                <a:srgbClr val="2A6AB3"/>
              </a:buClr>
              <a:buFont typeface="Wingdings" pitchFamily="2" charset="2"/>
              <a:buChar char="§"/>
            </a:pPr>
            <a:r>
              <a:rPr lang="en-GB" altLang="en-US" sz="2000" dirty="0">
                <a:latin typeface="Arial" pitchFamily="34" charset="0"/>
              </a:rPr>
              <a:t>  Growing property values </a:t>
            </a:r>
          </a:p>
          <a:p>
            <a:pPr>
              <a:spcAft>
                <a:spcPts val="1000"/>
              </a:spcAft>
              <a:buClr>
                <a:srgbClr val="2A6AB3"/>
              </a:buClr>
              <a:buFont typeface="Wingdings" pitchFamily="2" charset="2"/>
              <a:buChar char="§"/>
            </a:pPr>
            <a:r>
              <a:rPr lang="en-GB" altLang="en-US" sz="2000" dirty="0">
                <a:latin typeface="Arial" pitchFamily="34" charset="0"/>
              </a:rPr>
              <a:t>  Coastal value concentration </a:t>
            </a:r>
          </a:p>
          <a:p>
            <a:pPr>
              <a:spcAft>
                <a:spcPts val="1000"/>
              </a:spcAft>
              <a:buClr>
                <a:srgbClr val="2A6AB3"/>
              </a:buClr>
              <a:buFont typeface="Wingdings" pitchFamily="2" charset="2"/>
              <a:buChar char="§"/>
            </a:pPr>
            <a:r>
              <a:rPr lang="en-GB" altLang="en-US" sz="2000" dirty="0">
                <a:latin typeface="Arial" pitchFamily="34" charset="0"/>
              </a:rPr>
              <a:t>  Higher vulnerabilities</a:t>
            </a:r>
          </a:p>
          <a:p>
            <a:pPr>
              <a:spcAft>
                <a:spcPts val="1000"/>
              </a:spcAft>
              <a:buClr>
                <a:srgbClr val="2A6AB3"/>
              </a:buClr>
              <a:buFont typeface="Wingdings" pitchFamily="2" charset="2"/>
              <a:buChar char="§"/>
            </a:pPr>
            <a:r>
              <a:rPr lang="en-GB" altLang="en-US" sz="2000" dirty="0">
                <a:latin typeface="Arial" pitchFamily="34" charset="0"/>
              </a:rPr>
              <a:t>  Climate change</a:t>
            </a:r>
          </a:p>
          <a:p>
            <a:pPr>
              <a:spcAft>
                <a:spcPts val="1000"/>
              </a:spcAft>
              <a:buClr>
                <a:srgbClr val="2A6AB3"/>
              </a:buClr>
              <a:buFont typeface="Wingdings" pitchFamily="2" charset="2"/>
              <a:buChar char="§"/>
            </a:pPr>
            <a:endParaRPr lang="en-GB" altLang="en-US" sz="2000" dirty="0">
              <a:latin typeface="Arial" pitchFamily="34" charset="0"/>
            </a:endParaRPr>
          </a:p>
          <a:p>
            <a:pPr>
              <a:spcAft>
                <a:spcPts val="1000"/>
              </a:spcAft>
              <a:buClr>
                <a:srgbClr val="2A6AB3"/>
              </a:buClr>
              <a:buFont typeface="Wingdings" pitchFamily="2" charset="2"/>
              <a:buNone/>
            </a:pPr>
            <a:r>
              <a:rPr lang="en-GB" altLang="en-US" sz="2000" dirty="0">
                <a:latin typeface="Arial" pitchFamily="34" charset="0"/>
              </a:rPr>
              <a:t>Trend decomposition going forward ?</a:t>
            </a:r>
          </a:p>
          <a:p>
            <a:pPr>
              <a:spcAft>
                <a:spcPts val="1000"/>
              </a:spcAft>
              <a:buClr>
                <a:srgbClr val="2A6AB3"/>
              </a:buClr>
              <a:buFont typeface="Wingdings" pitchFamily="2" charset="2"/>
              <a:buNone/>
            </a:pPr>
            <a:r>
              <a:rPr lang="en-GB" altLang="en-US" sz="2000" dirty="0">
                <a:latin typeface="Arial" pitchFamily="34" charset="0"/>
                <a:sym typeface="Wingdings" pitchFamily="2" charset="2"/>
              </a:rPr>
              <a:t> </a:t>
            </a:r>
            <a:r>
              <a:rPr lang="en-GB" altLang="en-US" sz="2000" dirty="0" smtClean="0">
                <a:latin typeface="Arial" pitchFamily="34" charset="0"/>
                <a:sym typeface="Wingdings" pitchFamily="2" charset="2"/>
              </a:rPr>
              <a:t>Need for climate resilient development</a:t>
            </a:r>
            <a:endParaRPr lang="en-GB" altLang="en-US" sz="2000" dirty="0">
              <a:latin typeface="Arial" pitchFamily="34" charset="0"/>
            </a:endParaRPr>
          </a:p>
          <a:p>
            <a:pPr>
              <a:spcAft>
                <a:spcPts val="1000"/>
              </a:spcAft>
              <a:buClr>
                <a:srgbClr val="2A6AB3"/>
              </a:buClr>
              <a:buFont typeface="Wingdings" pitchFamily="2" charset="2"/>
              <a:buChar char="§"/>
            </a:pPr>
            <a:endParaRPr lang="en-US" altLang="en-US" sz="2000" dirty="0">
              <a:latin typeface="Arial" pitchFamily="34" charset="0"/>
            </a:endParaRPr>
          </a:p>
        </p:txBody>
      </p:sp>
      <p:pic>
        <p:nvPicPr>
          <p:cNvPr id="19460" name="Picture 7" descr="ocean_drive_400x400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1347788"/>
            <a:ext cx="2408237"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8"/>
          <p:cNvSpPr>
            <a:spLocks noChangeArrowheads="1"/>
          </p:cNvSpPr>
          <p:nvPr/>
        </p:nvSpPr>
        <p:spPr bwMode="auto">
          <a:xfrm>
            <a:off x="6118225" y="995363"/>
            <a:ext cx="2406650" cy="350837"/>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2" name="Rectangle 9"/>
          <p:cNvSpPr>
            <a:spLocks noChangeArrowheads="1"/>
          </p:cNvSpPr>
          <p:nvPr/>
        </p:nvSpPr>
        <p:spPr bwMode="auto">
          <a:xfrm>
            <a:off x="6223000" y="987425"/>
            <a:ext cx="2197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1926</a:t>
            </a:r>
          </a:p>
        </p:txBody>
      </p:sp>
      <p:sp>
        <p:nvSpPr>
          <p:cNvPr id="19463" name="Rectangle 10"/>
          <p:cNvSpPr>
            <a:spLocks noChangeArrowheads="1"/>
          </p:cNvSpPr>
          <p:nvPr/>
        </p:nvSpPr>
        <p:spPr bwMode="auto">
          <a:xfrm>
            <a:off x="6118225" y="995363"/>
            <a:ext cx="24066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pic>
        <p:nvPicPr>
          <p:cNvPr id="19464" name="Picture 11" descr="Miami085Res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225" y="4117975"/>
            <a:ext cx="24066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Rectangle 12"/>
          <p:cNvSpPr>
            <a:spLocks noChangeArrowheads="1"/>
          </p:cNvSpPr>
          <p:nvPr/>
        </p:nvSpPr>
        <p:spPr bwMode="auto">
          <a:xfrm>
            <a:off x="6116638" y="3773488"/>
            <a:ext cx="2406650" cy="349250"/>
          </a:xfrm>
          <a:prstGeom prst="rect">
            <a:avLst/>
          </a:prstGeom>
          <a:solidFill>
            <a:schemeClr val="bg2"/>
          </a:solidFill>
          <a:ln>
            <a:noFill/>
          </a:ln>
          <a:extLst>
            <a:ext uri="{91240B29-F687-4f45-9708-019B960494DF}">
              <a14:hiddenLine xmlns:a14="http://schemas.microsoft.com/office/drawing/2010/main" w="15875"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
        <p:nvSpPr>
          <p:cNvPr id="19466" name="Rectangle 13"/>
          <p:cNvSpPr>
            <a:spLocks noChangeArrowheads="1"/>
          </p:cNvSpPr>
          <p:nvPr/>
        </p:nvSpPr>
        <p:spPr bwMode="auto">
          <a:xfrm>
            <a:off x="6223000" y="3765550"/>
            <a:ext cx="21971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none" lIns="74663" tIns="74663" rIns="74663" bIns="74663">
            <a:spAutoFit/>
          </a:bodyPr>
          <a:lstStyle>
            <a:lvl1pPr defTabSz="1054100" eaLnBrk="0" hangingPunct="0">
              <a:defRPr sz="2400">
                <a:solidFill>
                  <a:schemeClr val="tx1"/>
                </a:solidFill>
                <a:latin typeface="Times"/>
              </a:defRPr>
            </a:lvl1pPr>
            <a:lvl2pPr marL="742950" indent="-285750" defTabSz="1054100" eaLnBrk="0" hangingPunct="0">
              <a:defRPr sz="2400">
                <a:solidFill>
                  <a:schemeClr val="tx1"/>
                </a:solidFill>
                <a:latin typeface="Times"/>
              </a:defRPr>
            </a:lvl2pPr>
            <a:lvl3pPr marL="1143000" indent="-228600" defTabSz="1054100" eaLnBrk="0" hangingPunct="0">
              <a:defRPr sz="2400">
                <a:solidFill>
                  <a:schemeClr val="tx1"/>
                </a:solidFill>
                <a:latin typeface="Times"/>
              </a:defRPr>
            </a:lvl3pPr>
            <a:lvl4pPr marL="1600200" indent="-228600" defTabSz="1054100" eaLnBrk="0" hangingPunct="0">
              <a:defRPr sz="2400">
                <a:solidFill>
                  <a:schemeClr val="tx1"/>
                </a:solidFill>
                <a:latin typeface="Times"/>
              </a:defRPr>
            </a:lvl4pPr>
            <a:lvl5pPr marL="2057400" indent="-228600" defTabSz="1054100" eaLnBrk="0" hangingPunct="0">
              <a:defRPr sz="2400">
                <a:solidFill>
                  <a:schemeClr val="tx1"/>
                </a:solidFill>
                <a:latin typeface="Times"/>
              </a:defRPr>
            </a:lvl5pPr>
            <a:lvl6pPr marL="2514600" indent="-228600" defTabSz="1054100" eaLnBrk="0" fontAlgn="base" hangingPunct="0">
              <a:spcBef>
                <a:spcPct val="0"/>
              </a:spcBef>
              <a:spcAft>
                <a:spcPct val="0"/>
              </a:spcAft>
              <a:defRPr sz="2400">
                <a:solidFill>
                  <a:schemeClr val="tx1"/>
                </a:solidFill>
                <a:latin typeface="Times"/>
              </a:defRPr>
            </a:lvl6pPr>
            <a:lvl7pPr marL="2971800" indent="-228600" defTabSz="1054100" eaLnBrk="0" fontAlgn="base" hangingPunct="0">
              <a:spcBef>
                <a:spcPct val="0"/>
              </a:spcBef>
              <a:spcAft>
                <a:spcPct val="0"/>
              </a:spcAft>
              <a:defRPr sz="2400">
                <a:solidFill>
                  <a:schemeClr val="tx1"/>
                </a:solidFill>
                <a:latin typeface="Times"/>
              </a:defRPr>
            </a:lvl7pPr>
            <a:lvl8pPr marL="3429000" indent="-228600" defTabSz="1054100" eaLnBrk="0" fontAlgn="base" hangingPunct="0">
              <a:spcBef>
                <a:spcPct val="0"/>
              </a:spcBef>
              <a:spcAft>
                <a:spcPct val="0"/>
              </a:spcAft>
              <a:defRPr sz="2400">
                <a:solidFill>
                  <a:schemeClr val="tx1"/>
                </a:solidFill>
                <a:latin typeface="Times"/>
              </a:defRPr>
            </a:lvl8pPr>
            <a:lvl9pPr marL="3886200" indent="-228600" defTabSz="1054100" eaLnBrk="0" fontAlgn="base" hangingPunct="0">
              <a:spcBef>
                <a:spcPct val="0"/>
              </a:spcBef>
              <a:spcAft>
                <a:spcPct val="0"/>
              </a:spcAft>
              <a:defRPr sz="2400">
                <a:solidFill>
                  <a:schemeClr val="tx1"/>
                </a:solidFill>
                <a:latin typeface="Times"/>
              </a:defRPr>
            </a:lvl9pPr>
          </a:lstStyle>
          <a:p>
            <a:pPr>
              <a:spcBef>
                <a:spcPct val="100000"/>
              </a:spcBef>
              <a:buClr>
                <a:schemeClr val="bg2"/>
              </a:buClr>
              <a:buSzPct val="80000"/>
              <a:buFont typeface="Wingdings" pitchFamily="2" charset="2"/>
              <a:buNone/>
            </a:pPr>
            <a:r>
              <a:rPr lang="en-GB" altLang="en-US" sz="1600">
                <a:solidFill>
                  <a:schemeClr val="bg1"/>
                </a:solidFill>
                <a:latin typeface="SwissReSans" pitchFamily="34" charset="0"/>
              </a:rPr>
              <a:t>Ocean Drive, FL, 2000</a:t>
            </a:r>
          </a:p>
        </p:txBody>
      </p:sp>
      <p:sp>
        <p:nvSpPr>
          <p:cNvPr id="19467" name="Rectangle 14"/>
          <p:cNvSpPr>
            <a:spLocks noChangeArrowheads="1"/>
          </p:cNvSpPr>
          <p:nvPr/>
        </p:nvSpPr>
        <p:spPr bwMode="auto">
          <a:xfrm>
            <a:off x="6116638" y="3773488"/>
            <a:ext cx="240665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lIns="64800" tIns="64800" rIns="64800" bIns="64800" anchor="ctr"/>
          <a:lstStyle>
            <a:lvl1pPr eaLnBrk="0" hangingPunct="0">
              <a:defRPr sz="2400">
                <a:solidFill>
                  <a:schemeClr val="tx1"/>
                </a:solidFill>
                <a:latin typeface="Times"/>
              </a:defRPr>
            </a:lvl1pPr>
            <a:lvl2pPr marL="742950" indent="-285750" eaLnBrk="0" hangingPunct="0">
              <a:defRPr sz="2400">
                <a:solidFill>
                  <a:schemeClr val="tx1"/>
                </a:solidFill>
                <a:latin typeface="Times"/>
              </a:defRPr>
            </a:lvl2pPr>
            <a:lvl3pPr marL="1143000" indent="-228600" eaLnBrk="0" hangingPunct="0">
              <a:defRPr sz="2400">
                <a:solidFill>
                  <a:schemeClr val="tx1"/>
                </a:solidFill>
                <a:latin typeface="Times"/>
              </a:defRPr>
            </a:lvl3pPr>
            <a:lvl4pPr marL="1600200" indent="-228600" eaLnBrk="0" hangingPunct="0">
              <a:defRPr sz="2400">
                <a:solidFill>
                  <a:schemeClr val="tx1"/>
                </a:solidFill>
                <a:latin typeface="Times"/>
              </a:defRPr>
            </a:lvl4pPr>
            <a:lvl5pPr marL="2057400" indent="-228600" eaLnBrk="0" hangingPunct="0">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eaLnBrk="1" hangingPunct="1"/>
            <a:endParaRPr lang="en-GB" altLang="en-US"/>
          </a:p>
        </p:txBody>
      </p:sp>
    </p:spTree>
    <p:extLst>
      <p:ext uri="{BB962C8B-B14F-4D97-AF65-F5344CB8AC3E}">
        <p14:creationId xmlns:p14="http://schemas.microsoft.com/office/powerpoint/2010/main" val="293082270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imate_resilient_de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375" y="1425277"/>
            <a:ext cx="5476144" cy="4784212"/>
          </a:xfrm>
          <a:prstGeom prst="rect">
            <a:avLst/>
          </a:prstGeom>
        </p:spPr>
      </p:pic>
      <p:sp>
        <p:nvSpPr>
          <p:cNvPr id="12290"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ts val="4000"/>
              </a:lnSpc>
              <a:spcBef>
                <a:spcPts val="800"/>
              </a:spcBef>
              <a:buClr>
                <a:srgbClr val="2A6AB3"/>
              </a:buClr>
              <a:buSzPct val="110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eaLnBrk="0" hangingPunct="0">
              <a:lnSpc>
                <a:spcPts val="3200"/>
              </a:lnSpc>
              <a:spcBef>
                <a:spcPts val="400"/>
              </a:spcBef>
              <a:buClr>
                <a:schemeClr val="folHlink"/>
              </a:buClr>
              <a:buSzPct val="800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143000" indent="-228600" eaLnBrk="0" hangingPunct="0">
              <a:lnSpc>
                <a:spcPts val="2400"/>
              </a:lnSpc>
              <a:spcBef>
                <a:spcPts val="4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lnSpc>
                <a:spcPts val="1800"/>
              </a:lnSpc>
              <a:spcBef>
                <a:spcPts val="400"/>
              </a:spcBef>
              <a:buFont typeface="Times" panose="02020603050405020304" pitchFamily="18" charset="0"/>
              <a:buChar char="•"/>
              <a:defRPr sz="14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SzPct val="60000"/>
              <a:buChar char="º"/>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SzPct val="60000"/>
              <a:buChar char="º"/>
              <a:defRPr sz="2000">
                <a:solidFill>
                  <a:schemeClr val="tx1"/>
                </a:solidFill>
                <a:latin typeface="Arial" panose="020B0604020202020204" pitchFamily="34" charset="0"/>
                <a:cs typeface="Arial" panose="020B0604020202020204" pitchFamily="34" charset="0"/>
              </a:defRPr>
            </a:lvl9pPr>
          </a:lstStyle>
          <a:p>
            <a:pPr eaLnBrk="1" hangingPunct="1">
              <a:lnSpc>
                <a:spcPts val="3800"/>
              </a:lnSpc>
              <a:spcBef>
                <a:spcPct val="0"/>
              </a:spcBef>
              <a:buClrTx/>
              <a:buSzTx/>
              <a:buFontTx/>
              <a:buNone/>
            </a:pPr>
            <a:r>
              <a:rPr lang="en-GB" altLang="en-US" dirty="0" smtClean="0">
                <a:solidFill>
                  <a:srgbClr val="2A6AB3"/>
                </a:solidFill>
              </a:rPr>
              <a:t>The need for climate-resilient development</a:t>
            </a:r>
            <a:endParaRPr lang="en-US" altLang="en-US" dirty="0">
              <a:solidFill>
                <a:srgbClr val="2A6AB3"/>
              </a:solidFill>
            </a:endParaRPr>
          </a:p>
        </p:txBody>
      </p:sp>
      <p:sp>
        <p:nvSpPr>
          <p:cNvPr id="2" name="TextBox 1"/>
          <p:cNvSpPr txBox="1"/>
          <p:nvPr/>
        </p:nvSpPr>
        <p:spPr>
          <a:xfrm>
            <a:off x="159792" y="6206175"/>
            <a:ext cx="8757013" cy="369332"/>
          </a:xfrm>
          <a:prstGeom prst="rect">
            <a:avLst/>
          </a:prstGeom>
          <a:noFill/>
        </p:spPr>
        <p:txBody>
          <a:bodyPr wrap="none" rtlCol="0">
            <a:spAutoFit/>
          </a:bodyPr>
          <a:lstStyle/>
          <a:p>
            <a:r>
              <a:rPr lang="en-US" sz="1600" dirty="0" smtClean="0">
                <a:latin typeface="+mn-lt"/>
                <a:sym typeface="Wingdings"/>
              </a:rPr>
              <a:t> </a:t>
            </a:r>
            <a:r>
              <a:rPr lang="en-US" sz="1800" dirty="0" smtClean="0">
                <a:latin typeface="+mn-lt"/>
              </a:rPr>
              <a:t>How </a:t>
            </a:r>
            <a:r>
              <a:rPr lang="en-US" sz="1800" dirty="0">
                <a:latin typeface="+mn-lt"/>
              </a:rPr>
              <a:t>would you tackle this? Adaptation first, development second? Or vice versa</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89319807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414338" y="838200"/>
            <a:ext cx="87296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panose="02020603050405020304" pitchFamily="18" charset="0"/>
                <a:ea typeface="MS PGothic" panose="020B0600070205080204" pitchFamily="34" charset="-128"/>
              </a:defRPr>
            </a:lvl1pPr>
            <a:lvl2pPr marL="742950" indent="-285750" eaLnBrk="0" hangingPunct="0">
              <a:defRPr sz="2400">
                <a:solidFill>
                  <a:schemeClr val="tx1"/>
                </a:solidFill>
                <a:latin typeface="Times" panose="02020603050405020304" pitchFamily="18" charset="0"/>
                <a:ea typeface="MS PGothic" panose="020B0600070205080204" pitchFamily="34" charset="-128"/>
              </a:defRPr>
            </a:lvl2pPr>
            <a:lvl3pPr marL="1143000" indent="-228600"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eaLnBrk="1" hangingPunct="1">
              <a:lnSpc>
                <a:spcPts val="3800"/>
              </a:lnSpc>
            </a:pPr>
            <a:r>
              <a:rPr lang="en-US" altLang="de-DE" sz="2800" dirty="0">
                <a:solidFill>
                  <a:srgbClr val="2A6AB3"/>
                </a:solidFill>
                <a:latin typeface="Arial" panose="020B0604020202020204" pitchFamily="34" charset="0"/>
                <a:cs typeface="Arial" panose="020B0604020202020204" pitchFamily="34" charset="0"/>
              </a:rPr>
              <a:t>Climate-resilient development</a:t>
            </a:r>
            <a:br>
              <a:rPr lang="en-US" altLang="de-DE" sz="2800" dirty="0">
                <a:solidFill>
                  <a:srgbClr val="2A6AB3"/>
                </a:solidFill>
                <a:latin typeface="Arial" panose="020B0604020202020204" pitchFamily="34" charset="0"/>
                <a:cs typeface="Arial" panose="020B0604020202020204" pitchFamily="34" charset="0"/>
              </a:rPr>
            </a:br>
            <a:r>
              <a:rPr lang="en-US" altLang="de-DE" sz="2800" dirty="0" smtClean="0">
                <a:solidFill>
                  <a:srgbClr val="2A6AB3"/>
                </a:solidFill>
                <a:latin typeface="Arial" panose="020B0604020202020204" pitchFamily="34" charset="0"/>
                <a:cs typeface="Arial" panose="020B0604020202020204" pitchFamily="34" charset="0"/>
              </a:rPr>
              <a:t>or: Economics </a:t>
            </a:r>
            <a:r>
              <a:rPr lang="en-US" altLang="de-DE" sz="2800" dirty="0">
                <a:solidFill>
                  <a:srgbClr val="2A6AB3"/>
                </a:solidFill>
                <a:latin typeface="Arial" panose="020B0604020202020204" pitchFamily="34" charset="0"/>
                <a:cs typeface="Arial" panose="020B0604020202020204" pitchFamily="34" charset="0"/>
              </a:rPr>
              <a:t>of climate </a:t>
            </a:r>
            <a:r>
              <a:rPr lang="en-US" altLang="de-DE" sz="2800" dirty="0" smtClean="0">
                <a:solidFill>
                  <a:srgbClr val="2A6AB3"/>
                </a:solidFill>
                <a:latin typeface="Arial" panose="020B0604020202020204" pitchFamily="34" charset="0"/>
                <a:cs typeface="Arial" panose="020B0604020202020204" pitchFamily="34" charset="0"/>
              </a:rPr>
              <a:t>adaptation (ECA)</a:t>
            </a:r>
            <a:endParaRPr lang="en-US" altLang="de-DE" sz="700" dirty="0">
              <a:solidFill>
                <a:srgbClr val="2A6AB3"/>
              </a:solidFill>
              <a:latin typeface="Arial" panose="020B0604020202020204" pitchFamily="34" charset="0"/>
              <a:cs typeface="Arial" panose="020B0604020202020204" pitchFamily="34" charset="0"/>
            </a:endParaRPr>
          </a:p>
        </p:txBody>
      </p:sp>
      <p:sp>
        <p:nvSpPr>
          <p:cNvPr id="28674" name="Text Box 3"/>
          <p:cNvSpPr txBox="1">
            <a:spLocks noChangeArrowheads="1"/>
          </p:cNvSpPr>
          <p:nvPr/>
        </p:nvSpPr>
        <p:spPr bwMode="auto">
          <a:xfrm>
            <a:off x="414338" y="1912938"/>
            <a:ext cx="8729662" cy="45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1463" indent="-271463" eaLnBrk="0" hangingPunct="0">
              <a:defRPr sz="2400">
                <a:solidFill>
                  <a:schemeClr val="tx1"/>
                </a:solidFill>
                <a:latin typeface="Times" panose="02020603050405020304" pitchFamily="18" charset="0"/>
                <a:ea typeface="MS PGothic" panose="020B0600070205080204" pitchFamily="34" charset="-128"/>
              </a:defRPr>
            </a:lvl1pPr>
            <a:lvl2pPr marL="263525" indent="-263525" eaLnBrk="0" hangingPunct="0">
              <a:defRPr sz="2400">
                <a:solidFill>
                  <a:schemeClr val="tx1"/>
                </a:solidFill>
                <a:latin typeface="Times" panose="02020603050405020304" pitchFamily="18" charset="0"/>
                <a:ea typeface="MS PGothic" panose="020B0600070205080204" pitchFamily="34" charset="-128"/>
              </a:defRPr>
            </a:lvl2pPr>
            <a:lvl3pPr marL="720725" indent="-263525" eaLnBrk="0" hangingPunct="0">
              <a:defRPr sz="2400">
                <a:solidFill>
                  <a:schemeClr val="tx1"/>
                </a:solidFill>
                <a:latin typeface="Times" panose="02020603050405020304" pitchFamily="18" charset="0"/>
                <a:ea typeface="MS PGothic" panose="020B0600070205080204" pitchFamily="34" charset="-128"/>
              </a:defRPr>
            </a:lvl3pPr>
            <a:lvl4pPr marL="1600200" indent="-228600" eaLnBrk="0" hangingPunct="0">
              <a:defRPr sz="2400">
                <a:solidFill>
                  <a:schemeClr val="tx1"/>
                </a:solidFill>
                <a:latin typeface="Times" panose="02020603050405020304" pitchFamily="18" charset="0"/>
                <a:ea typeface="MS PGothic" panose="020B0600070205080204" pitchFamily="34" charset="-128"/>
              </a:defRPr>
            </a:lvl4pPr>
            <a:lvl5pPr marL="2057400" indent="-228600" eaLnBrk="0" hangingPunct="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Objectives</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Provide decision makers with the facts and methods necessary to design and execute a climate adaptation strategy</a:t>
            </a:r>
          </a:p>
          <a:p>
            <a:pPr>
              <a:spcAft>
                <a:spcPts val="600"/>
              </a:spcAft>
              <a:buClr>
                <a:srgbClr val="2A6AB3"/>
              </a:buClr>
              <a:buFont typeface="Wingdings" panose="05000000000000000000" pitchFamily="2" charset="2"/>
              <a:buChar char="§"/>
            </a:pPr>
            <a:r>
              <a:rPr lang="en-GB" altLang="de-DE" sz="1800" dirty="0">
                <a:latin typeface="Arial" panose="020B0604020202020204" pitchFamily="34" charset="0"/>
              </a:rPr>
              <a:t>Supply financial institutions, potential funders and insurers with the information required to unlock and deepen global adaptation finance and risk transfer markets</a:t>
            </a:r>
          </a:p>
          <a:p>
            <a:pPr>
              <a:spcAft>
                <a:spcPts val="600"/>
              </a:spcAft>
              <a:buClr>
                <a:srgbClr val="2A6AB3"/>
              </a:buClr>
              <a:buFont typeface="Wingdings" panose="05000000000000000000" pitchFamily="2" charset="2"/>
              <a:buNone/>
            </a:pPr>
            <a:r>
              <a:rPr lang="en-GB" altLang="de-DE" sz="1800" dirty="0">
                <a:latin typeface="Arial" panose="020B0604020202020204" pitchFamily="34" charset="0"/>
              </a:rPr>
              <a:t>Key features of the methodology:</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Follow a rigorous risk management approach to </a:t>
            </a:r>
            <a:r>
              <a:rPr lang="en-US" altLang="de-DE" sz="1800" u="sng" dirty="0">
                <a:latin typeface="Arial" panose="020B0604020202020204" pitchFamily="34" charset="0"/>
              </a:rPr>
              <a:t>assess</a:t>
            </a:r>
            <a:r>
              <a:rPr lang="en-US" altLang="de-DE" sz="1800" dirty="0">
                <a:latin typeface="Arial" panose="020B0604020202020204" pitchFamily="34" charset="0"/>
              </a:rPr>
              <a:t> </a:t>
            </a:r>
            <a:r>
              <a:rPr lang="en-US" altLang="de-DE" sz="1800" b="1" i="1" dirty="0">
                <a:latin typeface="Arial" panose="020B0604020202020204" pitchFamily="34" charset="0"/>
              </a:rPr>
              <a:t>local</a:t>
            </a:r>
            <a:r>
              <a:rPr lang="en-US" altLang="de-DE" sz="1800" b="1" dirty="0">
                <a:latin typeface="Arial" panose="020B0604020202020204" pitchFamily="34" charset="0"/>
              </a:rPr>
              <a:t> total climate risk</a:t>
            </a:r>
            <a:r>
              <a:rPr lang="en-US" altLang="de-DE" sz="1800" dirty="0">
                <a:latin typeface="Arial" panose="020B0604020202020204" pitchFamily="34" charset="0"/>
              </a:rPr>
              <a:t>, the sum of</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today</a:t>
            </a:r>
            <a:r>
              <a:rPr lang="en-US" altLang="en-US" sz="1800" dirty="0">
                <a:latin typeface="Arial" panose="020B0604020202020204" pitchFamily="34" charset="0"/>
              </a:rPr>
              <a:t>’</a:t>
            </a:r>
            <a:r>
              <a:rPr lang="en-US" altLang="de-DE" sz="1800" dirty="0">
                <a:latin typeface="Arial" panose="020B0604020202020204" pitchFamily="34" charset="0"/>
              </a:rPr>
              <a:t>s climate risk,</a:t>
            </a: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economic development paths that might put greater population and value at risk (</a:t>
            </a:r>
            <a:r>
              <a:rPr lang="en-US" altLang="de-DE" sz="1800" dirty="0">
                <a:latin typeface="Arial" panose="020B0604020202020204" pitchFamily="34" charset="0"/>
                <a:sym typeface="Wingdings" panose="05000000000000000000" pitchFamily="2" charset="2"/>
              </a:rPr>
              <a:t> projection)</a:t>
            </a:r>
            <a:endParaRPr lang="en-US" altLang="de-DE" sz="1800" dirty="0">
              <a:latin typeface="Arial" panose="020B0604020202020204" pitchFamily="34" charset="0"/>
            </a:endParaRPr>
          </a:p>
          <a:p>
            <a:pPr lvl="2">
              <a:spcAft>
                <a:spcPts val="600"/>
              </a:spcAft>
              <a:buClr>
                <a:srgbClr val="2A6AB3"/>
              </a:buClr>
              <a:buFont typeface="Wingdings" panose="05000000000000000000" pitchFamily="2" charset="2"/>
              <a:buChar char="§"/>
            </a:pPr>
            <a:r>
              <a:rPr lang="en-US" altLang="de-DE" sz="1800" dirty="0">
                <a:latin typeface="Arial" panose="020B0604020202020204" pitchFamily="34" charset="0"/>
              </a:rPr>
              <a:t>the additional risks presented by climate change (</a:t>
            </a:r>
            <a:r>
              <a:rPr lang="en-US" altLang="de-DE" sz="1800" dirty="0">
                <a:latin typeface="Arial" panose="020B0604020202020204" pitchFamily="34" charset="0"/>
                <a:sym typeface="Wingdings" panose="05000000000000000000" pitchFamily="2" charset="2"/>
              </a:rPr>
              <a:t> scenarios)</a:t>
            </a:r>
            <a:endParaRPr lang="en-US" altLang="de-DE" sz="1800" dirty="0">
              <a:latin typeface="Arial" panose="020B0604020202020204" pitchFamily="34" charset="0"/>
            </a:endParaRPr>
          </a:p>
          <a:p>
            <a:pPr lvl="1">
              <a:spcAft>
                <a:spcPts val="600"/>
              </a:spcAft>
              <a:buClr>
                <a:srgbClr val="2A6AB3"/>
              </a:buClr>
              <a:buFont typeface="Wingdings" panose="05000000000000000000" pitchFamily="2" charset="2"/>
              <a:buChar char="§"/>
            </a:pPr>
            <a:r>
              <a:rPr lang="en-US" altLang="de-DE" sz="1800" dirty="0">
                <a:latin typeface="Arial" panose="020B0604020202020204" pitchFamily="34" charset="0"/>
              </a:rPr>
              <a:t>Propose and prioritize a basket of adaptation measures to </a:t>
            </a:r>
            <a:r>
              <a:rPr lang="en-US" altLang="de-DE" sz="1800" u="sng" dirty="0">
                <a:latin typeface="Arial" panose="020B0604020202020204" pitchFamily="34" charset="0"/>
              </a:rPr>
              <a:t>address</a:t>
            </a:r>
            <a:r>
              <a:rPr lang="en-US" altLang="de-DE" sz="1800" dirty="0">
                <a:latin typeface="Arial" panose="020B0604020202020204" pitchFamily="34" charset="0"/>
              </a:rPr>
              <a:t> total climate risk on an economic basis</a:t>
            </a:r>
          </a:p>
        </p:txBody>
      </p:sp>
    </p:spTree>
    <p:extLst>
      <p:ext uri="{BB962C8B-B14F-4D97-AF65-F5344CB8AC3E}">
        <p14:creationId xmlns:p14="http://schemas.microsoft.com/office/powerpoint/2010/main" val="365133285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1lPeSeryMUW8D09i6l3N_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dJhha2cJkq1QVqWc2Bo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fFvKxol.keY0VTil.XsX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hcxlBikw0K4zIIqilWEZQ"/>
</p:tagLst>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Times"/>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426</TotalTime>
  <Words>2626</Words>
  <Application>Microsoft Macintosh PowerPoint</Application>
  <PresentationFormat>On-screen Show (4:3)</PresentationFormat>
  <Paragraphs>330</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Standarddesign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ETH Zürich</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Arturo La Vecchia</dc:creator>
  <cp:lastModifiedBy>David N. Bresch</cp:lastModifiedBy>
  <cp:revision>455</cp:revision>
  <dcterms:created xsi:type="dcterms:W3CDTF">2004-02-16T10:08:01Z</dcterms:created>
  <dcterms:modified xsi:type="dcterms:W3CDTF">2016-08-10T13:54:16Z</dcterms:modified>
</cp:coreProperties>
</file>